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9"/>
  </p:notesMasterIdLst>
  <p:sldIdLst>
    <p:sldId id="256" r:id="rId2"/>
    <p:sldId id="257" r:id="rId3"/>
    <p:sldId id="259" r:id="rId4"/>
    <p:sldId id="552" r:id="rId5"/>
    <p:sldId id="260" r:id="rId6"/>
    <p:sldId id="264" r:id="rId7"/>
    <p:sldId id="265" r:id="rId8"/>
    <p:sldId id="538" r:id="rId9"/>
    <p:sldId id="553" r:id="rId10"/>
    <p:sldId id="540" r:id="rId11"/>
    <p:sldId id="539" r:id="rId12"/>
    <p:sldId id="541" r:id="rId13"/>
    <p:sldId id="543" r:id="rId14"/>
    <p:sldId id="547" r:id="rId15"/>
    <p:sldId id="544" r:id="rId16"/>
    <p:sldId id="548" r:id="rId17"/>
    <p:sldId id="545" r:id="rId18"/>
    <p:sldId id="546" r:id="rId19"/>
    <p:sldId id="550" r:id="rId20"/>
    <p:sldId id="549" r:id="rId21"/>
    <p:sldId id="554" r:id="rId22"/>
    <p:sldId id="266" r:id="rId23"/>
    <p:sldId id="551" r:id="rId24"/>
    <p:sldId id="560" r:id="rId25"/>
    <p:sldId id="559" r:id="rId26"/>
    <p:sldId id="481" r:id="rId27"/>
    <p:sldId id="561" r:id="rId28"/>
    <p:sldId id="565" r:id="rId29"/>
    <p:sldId id="564" r:id="rId30"/>
    <p:sldId id="567" r:id="rId31"/>
    <p:sldId id="568" r:id="rId32"/>
    <p:sldId id="569" r:id="rId33"/>
    <p:sldId id="570" r:id="rId34"/>
    <p:sldId id="574" r:id="rId35"/>
    <p:sldId id="562" r:id="rId36"/>
    <p:sldId id="572" r:id="rId37"/>
    <p:sldId id="573" r:id="rId38"/>
    <p:sldId id="575" r:id="rId39"/>
    <p:sldId id="650" r:id="rId40"/>
    <p:sldId id="651" r:id="rId41"/>
    <p:sldId id="652" r:id="rId42"/>
    <p:sldId id="271" r:id="rId43"/>
    <p:sldId id="653" r:id="rId44"/>
    <p:sldId id="555" r:id="rId45"/>
    <p:sldId id="654" r:id="rId46"/>
    <p:sldId id="656" r:id="rId47"/>
    <p:sldId id="655" r:id="rId48"/>
    <p:sldId id="657" r:id="rId49"/>
    <p:sldId id="658" r:id="rId50"/>
    <p:sldId id="659" r:id="rId51"/>
    <p:sldId id="660" r:id="rId52"/>
    <p:sldId id="661" r:id="rId53"/>
    <p:sldId id="663" r:id="rId54"/>
    <p:sldId id="665" r:id="rId55"/>
    <p:sldId id="666" r:id="rId56"/>
    <p:sldId id="664" r:id="rId57"/>
    <p:sldId id="667" r:id="rId58"/>
    <p:sldId id="668" r:id="rId59"/>
    <p:sldId id="669" r:id="rId60"/>
    <p:sldId id="670" r:id="rId61"/>
    <p:sldId id="672" r:id="rId62"/>
    <p:sldId id="673" r:id="rId63"/>
    <p:sldId id="675" r:id="rId64"/>
    <p:sldId id="674" r:id="rId65"/>
    <p:sldId id="677" r:id="rId66"/>
    <p:sldId id="678" r:id="rId67"/>
    <p:sldId id="671" r:id="rId68"/>
    <p:sldId id="680" r:id="rId69"/>
    <p:sldId id="679" r:id="rId70"/>
    <p:sldId id="712" r:id="rId71"/>
    <p:sldId id="711" r:id="rId72"/>
    <p:sldId id="713" r:id="rId73"/>
    <p:sldId id="714" r:id="rId74"/>
    <p:sldId id="715" r:id="rId75"/>
    <p:sldId id="716" r:id="rId76"/>
    <p:sldId id="717" r:id="rId77"/>
    <p:sldId id="718" r:id="rId78"/>
    <p:sldId id="721" r:id="rId79"/>
    <p:sldId id="720" r:id="rId80"/>
    <p:sldId id="726" r:id="rId81"/>
    <p:sldId id="727" r:id="rId82"/>
    <p:sldId id="725" r:id="rId83"/>
    <p:sldId id="681" r:id="rId84"/>
    <p:sldId id="682" r:id="rId85"/>
    <p:sldId id="683" r:id="rId86"/>
    <p:sldId id="685" r:id="rId87"/>
    <p:sldId id="684" r:id="rId88"/>
    <p:sldId id="676" r:id="rId89"/>
    <p:sldId id="686" r:id="rId90"/>
    <p:sldId id="694" r:id="rId91"/>
    <p:sldId id="695" r:id="rId92"/>
    <p:sldId id="693" r:id="rId93"/>
    <p:sldId id="696" r:id="rId94"/>
    <p:sldId id="697" r:id="rId95"/>
    <p:sldId id="692" r:id="rId96"/>
    <p:sldId id="698" r:id="rId97"/>
    <p:sldId id="700" r:id="rId98"/>
    <p:sldId id="688" r:id="rId99"/>
    <p:sldId id="701" r:id="rId100"/>
    <p:sldId id="702" r:id="rId101"/>
    <p:sldId id="704" r:id="rId102"/>
    <p:sldId id="703" r:id="rId103"/>
    <p:sldId id="705" r:id="rId104"/>
    <p:sldId id="706" r:id="rId105"/>
    <p:sldId id="707" r:id="rId106"/>
    <p:sldId id="709" r:id="rId107"/>
    <p:sldId id="710"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A99"/>
    <a:srgbClr val="008000"/>
    <a:srgbClr val="C59B61"/>
    <a:srgbClr val="003194"/>
    <a:srgbClr val="0000FF"/>
    <a:srgbClr val="BE965D"/>
    <a:srgbClr val="674446"/>
    <a:srgbClr val="CCBD55"/>
    <a:srgbClr val="9D9142"/>
    <a:srgbClr val="795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0"/>
    <p:restoredTop sz="96012"/>
  </p:normalViewPr>
  <p:slideViewPr>
    <p:cSldViewPr snapToGrid="0">
      <p:cViewPr varScale="1">
        <p:scale>
          <a:sx n="108" d="100"/>
          <a:sy n="108" d="100"/>
        </p:scale>
        <p:origin x="232"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42664-8ED4-4B0A-BFB8-32873C5ED7A2}"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MX"/>
        </a:p>
      </dgm:t>
    </dgm:pt>
    <dgm:pt modelId="{CEBBD913-6A80-4E75-9995-19D9906305E9}">
      <dgm:prSet custT="1"/>
      <dgm:spPr>
        <a:solidFill>
          <a:schemeClr val="accent2">
            <a:lumMod val="75000"/>
          </a:schemeClr>
        </a:solidFill>
      </dgm:spPr>
      <dgm:t>
        <a:bodyPr/>
        <a:lstStyle/>
        <a:p>
          <a:pPr algn="ctr" rtl="0"/>
          <a:r>
            <a:rPr lang="es-ES" sz="1800" dirty="0">
              <a:latin typeface="Arial" panose="020B0604020202020204" pitchFamily="34" charset="0"/>
              <a:cs typeface="Arial" panose="020B0604020202020204" pitchFamily="34" charset="0"/>
            </a:rPr>
            <a:t>La expedición de Políticas, Bases y </a:t>
          </a:r>
          <a:r>
            <a:rPr lang="es-ES" sz="1800" dirty="0" err="1">
              <a:latin typeface="Arial" panose="020B0604020202020204" pitchFamily="34" charset="0"/>
              <a:cs typeface="Arial" panose="020B0604020202020204" pitchFamily="34" charset="0"/>
            </a:rPr>
            <a:t>Lineamien</a:t>
          </a:r>
          <a:r>
            <a:rPr lang="es-ES" sz="1800" dirty="0">
              <a:latin typeface="Arial" panose="020B0604020202020204" pitchFamily="34" charset="0"/>
              <a:cs typeface="Arial" panose="020B0604020202020204" pitchFamily="34" charset="0"/>
            </a:rPr>
            <a:t>-tos.</a:t>
          </a:r>
          <a:endParaRPr lang="es-MX" sz="1800" dirty="0">
            <a:latin typeface="Arial" panose="020B0604020202020204" pitchFamily="34" charset="0"/>
            <a:cs typeface="Arial" panose="020B0604020202020204" pitchFamily="34" charset="0"/>
          </a:endParaRPr>
        </a:p>
      </dgm:t>
    </dgm:pt>
    <dgm:pt modelId="{A9E77209-625E-41BC-9F36-1C231DA1EBA3}" type="parTrans" cxnId="{C7CD0B24-DBD2-4FEE-99D0-97C2A07D616C}">
      <dgm:prSet/>
      <dgm:spPr/>
      <dgm:t>
        <a:bodyPr/>
        <a:lstStyle/>
        <a:p>
          <a:pPr algn="just"/>
          <a:endParaRPr lang="es-MX" sz="1050"/>
        </a:p>
      </dgm:t>
    </dgm:pt>
    <dgm:pt modelId="{124205B1-C3AE-480F-8D62-D2EBF667B4AB}" type="sibTrans" cxnId="{C7CD0B24-DBD2-4FEE-99D0-97C2A07D616C}">
      <dgm:prSet/>
      <dgm:spPr/>
      <dgm:t>
        <a:bodyPr/>
        <a:lstStyle/>
        <a:p>
          <a:pPr algn="just"/>
          <a:endParaRPr lang="es-MX" sz="1050"/>
        </a:p>
      </dgm:t>
    </dgm:pt>
    <dgm:pt modelId="{D83AC89D-E541-4F45-90CC-8522E6D5BFD9}">
      <dgm:prSet custT="1"/>
      <dgm:spPr/>
      <dgm:t>
        <a:bodyPr/>
        <a:lstStyle/>
        <a:p>
          <a:pPr algn="ctr" rtl="0"/>
          <a:r>
            <a:rPr lang="es-ES" sz="1800" dirty="0">
              <a:latin typeface="Arial" panose="020B0604020202020204" pitchFamily="34" charset="0"/>
              <a:cs typeface="Arial" panose="020B0604020202020204" pitchFamily="34" charset="0"/>
            </a:rPr>
            <a:t>La aplicación del criterio de evaluación de puntos o porcentajes.</a:t>
          </a:r>
          <a:endParaRPr lang="es-MX" sz="1800" dirty="0">
            <a:latin typeface="Arial" panose="020B0604020202020204" pitchFamily="34" charset="0"/>
            <a:cs typeface="Arial" panose="020B0604020202020204" pitchFamily="34" charset="0"/>
          </a:endParaRPr>
        </a:p>
      </dgm:t>
    </dgm:pt>
    <dgm:pt modelId="{42546CB7-BCBE-4A53-999A-EEFA01143F7A}" type="parTrans" cxnId="{2D30A2EA-BC5F-458B-85A7-DBC41D254A32}">
      <dgm:prSet/>
      <dgm:spPr/>
      <dgm:t>
        <a:bodyPr/>
        <a:lstStyle/>
        <a:p>
          <a:pPr algn="just"/>
          <a:endParaRPr lang="es-MX" sz="1050"/>
        </a:p>
      </dgm:t>
    </dgm:pt>
    <dgm:pt modelId="{D7049735-5BB8-4519-B877-353FAE8C8BDD}" type="sibTrans" cxnId="{2D30A2EA-BC5F-458B-85A7-DBC41D254A32}">
      <dgm:prSet/>
      <dgm:spPr/>
      <dgm:t>
        <a:bodyPr/>
        <a:lstStyle/>
        <a:p>
          <a:pPr algn="just"/>
          <a:endParaRPr lang="es-MX" sz="1050"/>
        </a:p>
      </dgm:t>
    </dgm:pt>
    <dgm:pt modelId="{DF7366AF-C9AB-46BB-97A7-7BAA5AA0B542}">
      <dgm:prSet custT="1"/>
      <dgm:spPr>
        <a:solidFill>
          <a:schemeClr val="accent3">
            <a:lumMod val="60000"/>
            <a:lumOff val="40000"/>
          </a:schemeClr>
        </a:solidFill>
      </dgm:spPr>
      <dgm:t>
        <a:bodyPr/>
        <a:lstStyle/>
        <a:p>
          <a:pPr algn="ctr" rtl="0"/>
          <a:r>
            <a:rPr lang="es-ES" sz="1600" dirty="0">
              <a:latin typeface="Arial" panose="020B0604020202020204" pitchFamily="34" charset="0"/>
              <a:cs typeface="Arial" panose="020B0604020202020204" pitchFamily="34" charset="0"/>
            </a:rPr>
            <a:t>Determinar montos menores de las garantías de cumplimiento que </a:t>
          </a:r>
        </a:p>
        <a:p>
          <a:pPr algn="ctr" rtl="0"/>
          <a:r>
            <a:rPr lang="es-ES" sz="1600" dirty="0">
              <a:latin typeface="Arial" panose="020B0604020202020204" pitchFamily="34" charset="0"/>
              <a:cs typeface="Arial" panose="020B0604020202020204" pitchFamily="34" charset="0"/>
            </a:rPr>
            <a:t>deben constituir los proveedores y contratistas.</a:t>
          </a:r>
          <a:endParaRPr lang="es-MX" sz="1600" dirty="0">
            <a:latin typeface="Arial" panose="020B0604020202020204" pitchFamily="34" charset="0"/>
            <a:cs typeface="Arial" panose="020B0604020202020204" pitchFamily="34" charset="0"/>
          </a:endParaRPr>
        </a:p>
      </dgm:t>
    </dgm:pt>
    <dgm:pt modelId="{BABA500A-265A-4D34-B6D5-1F24A90E8151}" type="parTrans" cxnId="{2C549460-2FC7-4F01-B7A8-C2EAEA6AD5A3}">
      <dgm:prSet/>
      <dgm:spPr/>
      <dgm:t>
        <a:bodyPr/>
        <a:lstStyle/>
        <a:p>
          <a:pPr algn="just"/>
          <a:endParaRPr lang="es-MX" sz="1050"/>
        </a:p>
      </dgm:t>
    </dgm:pt>
    <dgm:pt modelId="{86297BD5-9B7D-4050-9013-F7EB04A68BCC}" type="sibTrans" cxnId="{2C549460-2FC7-4F01-B7A8-C2EAEA6AD5A3}">
      <dgm:prSet/>
      <dgm:spPr/>
      <dgm:t>
        <a:bodyPr/>
        <a:lstStyle/>
        <a:p>
          <a:pPr algn="just"/>
          <a:endParaRPr lang="es-MX" sz="1050"/>
        </a:p>
      </dgm:t>
    </dgm:pt>
    <dgm:pt modelId="{B0E91BAF-DB21-4C7D-8303-01166304D177}">
      <dgm:prSet custT="1"/>
      <dgm:spPr>
        <a:solidFill>
          <a:srgbClr val="B36A99"/>
        </a:solidFill>
      </dgm:spPr>
      <dgm:t>
        <a:bodyPr/>
        <a:lstStyle/>
        <a:p>
          <a:pPr algn="ctr" rtl="0"/>
          <a:r>
            <a:rPr lang="es-ES" altLang="es-MX" sz="1600" dirty="0">
              <a:latin typeface="Arial" panose="020B0604020202020204" pitchFamily="34" charset="0"/>
              <a:cs typeface="Arial" panose="020B0604020202020204" pitchFamily="34" charset="0"/>
            </a:rPr>
            <a:t>La utilización de la modalidad de ofertas subsecuentes de descuento en las licitaciones públicas electrónicas</a:t>
          </a:r>
          <a:r>
            <a:rPr lang="es-ES" altLang="es-MX" sz="1200" dirty="0"/>
            <a:t>.</a:t>
          </a:r>
          <a:endParaRPr lang="es-MX" sz="1200" dirty="0"/>
        </a:p>
      </dgm:t>
    </dgm:pt>
    <dgm:pt modelId="{B3FEBFA3-85FC-49EB-B8D2-A5F96F0730BA}" type="parTrans" cxnId="{55CB1A7B-9387-4FE1-9FB5-E6B269DA6014}">
      <dgm:prSet/>
      <dgm:spPr/>
      <dgm:t>
        <a:bodyPr/>
        <a:lstStyle/>
        <a:p>
          <a:pPr algn="just"/>
          <a:endParaRPr lang="es-MX" sz="1050"/>
        </a:p>
      </dgm:t>
    </dgm:pt>
    <dgm:pt modelId="{4F99D94A-075E-441E-94DB-4635F19ADB0E}" type="sibTrans" cxnId="{55CB1A7B-9387-4FE1-9FB5-E6B269DA6014}">
      <dgm:prSet/>
      <dgm:spPr/>
      <dgm:t>
        <a:bodyPr/>
        <a:lstStyle/>
        <a:p>
          <a:pPr algn="just"/>
          <a:endParaRPr lang="es-MX" sz="1050"/>
        </a:p>
      </dgm:t>
    </dgm:pt>
    <dgm:pt modelId="{8ADBB0A5-704E-4B10-ADB0-661311BED788}">
      <dgm:prSet custT="1"/>
      <dgm:spPr>
        <a:solidFill>
          <a:schemeClr val="accent2">
            <a:lumMod val="60000"/>
            <a:lumOff val="40000"/>
          </a:schemeClr>
        </a:solidFill>
      </dgm:spPr>
      <dgm:t>
        <a:bodyPr/>
        <a:lstStyle/>
        <a:p>
          <a:pPr algn="ctr" rtl="0"/>
          <a:r>
            <a:rPr lang="es-ES" altLang="es-MX" sz="1800" dirty="0">
              <a:latin typeface="Arial" panose="020B0604020202020204" pitchFamily="34" charset="0"/>
              <a:cs typeface="Arial" panose="020B0604020202020204" pitchFamily="34" charset="0"/>
            </a:rPr>
            <a:t>Promover la agilización de pagos a proveedores.</a:t>
          </a:r>
          <a:endParaRPr lang="es-MX" sz="1800" dirty="0">
            <a:latin typeface="Arial" panose="020B0604020202020204" pitchFamily="34" charset="0"/>
            <a:cs typeface="Arial" panose="020B0604020202020204" pitchFamily="34" charset="0"/>
          </a:endParaRPr>
        </a:p>
      </dgm:t>
    </dgm:pt>
    <dgm:pt modelId="{8F3B2433-B489-4BAD-894C-4CB8FC2B0CB1}" type="parTrans" cxnId="{4FDF8E6E-E407-4CE3-8E37-AA54E1C1CB21}">
      <dgm:prSet/>
      <dgm:spPr/>
      <dgm:t>
        <a:bodyPr/>
        <a:lstStyle/>
        <a:p>
          <a:pPr algn="just"/>
          <a:endParaRPr lang="es-MX" sz="1050"/>
        </a:p>
      </dgm:t>
    </dgm:pt>
    <dgm:pt modelId="{16CF1F65-2221-4BA2-BEC1-76E2F1F6E49E}" type="sibTrans" cxnId="{4FDF8E6E-E407-4CE3-8E37-AA54E1C1CB21}">
      <dgm:prSet/>
      <dgm:spPr/>
      <dgm:t>
        <a:bodyPr/>
        <a:lstStyle/>
        <a:p>
          <a:pPr algn="just"/>
          <a:endParaRPr lang="es-MX" sz="1050"/>
        </a:p>
      </dgm:t>
    </dgm:pt>
    <dgm:pt modelId="{185AA0AC-97FA-8E47-9C59-82BFCAB6BA19}">
      <dgm:prSet custT="1"/>
      <dgm:spPr/>
      <dgm:t>
        <a:bodyPr/>
        <a:lstStyle/>
        <a:p>
          <a:pPr rtl="0"/>
          <a:r>
            <a:rPr lang="es-ES" altLang="es-MX" sz="1600" kern="1200" dirty="0">
              <a:solidFill>
                <a:srgbClr val="FFFFFF"/>
              </a:solidFill>
              <a:latin typeface="Arial" panose="020B0604020202020204" pitchFamily="34" charset="0"/>
              <a:ea typeface="+mn-ea"/>
              <a:cs typeface="Arial" panose="020B0604020202020204" pitchFamily="34" charset="0"/>
            </a:rPr>
            <a:t>La determinación de precios de servicios relacionados con proyectos de infraestructura.</a:t>
          </a:r>
          <a:endParaRPr lang="es-MX" sz="1600" kern="1200" dirty="0">
            <a:solidFill>
              <a:srgbClr val="FFFFFF"/>
            </a:solidFill>
            <a:latin typeface="Arial" panose="020B0604020202020204" pitchFamily="34" charset="0"/>
            <a:ea typeface="+mn-ea"/>
            <a:cs typeface="Arial" panose="020B0604020202020204" pitchFamily="34" charset="0"/>
          </a:endParaRPr>
        </a:p>
      </dgm:t>
    </dgm:pt>
    <dgm:pt modelId="{21746445-BDA0-EA4C-98A0-6BF8318E79E9}" type="parTrans" cxnId="{3596A1F7-C94B-214C-B437-AB5C20ABD0FC}">
      <dgm:prSet/>
      <dgm:spPr/>
      <dgm:t>
        <a:bodyPr/>
        <a:lstStyle/>
        <a:p>
          <a:endParaRPr lang="es-MX"/>
        </a:p>
      </dgm:t>
    </dgm:pt>
    <dgm:pt modelId="{89273474-78C8-D947-829B-0450047AD603}" type="sibTrans" cxnId="{3596A1F7-C94B-214C-B437-AB5C20ABD0FC}">
      <dgm:prSet/>
      <dgm:spPr/>
      <dgm:t>
        <a:bodyPr/>
        <a:lstStyle/>
        <a:p>
          <a:endParaRPr lang="es-MX"/>
        </a:p>
      </dgm:t>
    </dgm:pt>
    <dgm:pt modelId="{4395C855-2097-445D-86C9-6A4FEB718C35}" type="pres">
      <dgm:prSet presAssocID="{25A42664-8ED4-4B0A-BFB8-32873C5ED7A2}" presName="diagram" presStyleCnt="0">
        <dgm:presLayoutVars>
          <dgm:dir/>
          <dgm:resizeHandles val="exact"/>
        </dgm:presLayoutVars>
      </dgm:prSet>
      <dgm:spPr/>
    </dgm:pt>
    <dgm:pt modelId="{BD7842C2-9FB0-4EB9-AFF8-BA458F4000DA}" type="pres">
      <dgm:prSet presAssocID="{CEBBD913-6A80-4E75-9995-19D9906305E9}" presName="node" presStyleLbl="node1" presStyleIdx="0" presStyleCnt="6" custScaleY="286841">
        <dgm:presLayoutVars>
          <dgm:bulletEnabled val="1"/>
        </dgm:presLayoutVars>
      </dgm:prSet>
      <dgm:spPr/>
    </dgm:pt>
    <dgm:pt modelId="{759A160C-4E3D-4643-86E1-874B220E96CE}" type="pres">
      <dgm:prSet presAssocID="{124205B1-C3AE-480F-8D62-D2EBF667B4AB}" presName="sibTrans" presStyleCnt="0"/>
      <dgm:spPr/>
    </dgm:pt>
    <dgm:pt modelId="{ECA4106B-C716-427C-88CA-D57387815562}" type="pres">
      <dgm:prSet presAssocID="{D83AC89D-E541-4F45-90CC-8522E6D5BFD9}" presName="node" presStyleLbl="node1" presStyleIdx="1" presStyleCnt="6" custScaleY="286840">
        <dgm:presLayoutVars>
          <dgm:bulletEnabled val="1"/>
        </dgm:presLayoutVars>
      </dgm:prSet>
      <dgm:spPr/>
    </dgm:pt>
    <dgm:pt modelId="{282FB287-976C-4192-BF07-6B0AAEB25D85}" type="pres">
      <dgm:prSet presAssocID="{D7049735-5BB8-4519-B877-353FAE8C8BDD}" presName="sibTrans" presStyleCnt="0"/>
      <dgm:spPr/>
    </dgm:pt>
    <dgm:pt modelId="{D1DAEA60-07CB-4C5C-BA17-A1DBD0FA0F18}" type="pres">
      <dgm:prSet presAssocID="{DF7366AF-C9AB-46BB-97A7-7BAA5AA0B542}" presName="node" presStyleLbl="node1" presStyleIdx="2" presStyleCnt="6" custScaleY="286840">
        <dgm:presLayoutVars>
          <dgm:bulletEnabled val="1"/>
        </dgm:presLayoutVars>
      </dgm:prSet>
      <dgm:spPr/>
    </dgm:pt>
    <dgm:pt modelId="{1038EFD3-A94A-43C6-92D5-DCA91D552E46}" type="pres">
      <dgm:prSet presAssocID="{86297BD5-9B7D-4050-9013-F7EB04A68BCC}" presName="sibTrans" presStyleCnt="0"/>
      <dgm:spPr/>
    </dgm:pt>
    <dgm:pt modelId="{C380198C-3EE9-4B38-B7B0-0520EAD30B59}" type="pres">
      <dgm:prSet presAssocID="{B0E91BAF-DB21-4C7D-8303-01166304D177}" presName="node" presStyleLbl="node1" presStyleIdx="3" presStyleCnt="6" custScaleY="286841">
        <dgm:presLayoutVars>
          <dgm:bulletEnabled val="1"/>
        </dgm:presLayoutVars>
      </dgm:prSet>
      <dgm:spPr/>
    </dgm:pt>
    <dgm:pt modelId="{A4E8431B-5663-484F-8C89-34D558E57226}" type="pres">
      <dgm:prSet presAssocID="{4F99D94A-075E-441E-94DB-4635F19ADB0E}" presName="sibTrans" presStyleCnt="0"/>
      <dgm:spPr/>
    </dgm:pt>
    <dgm:pt modelId="{32CBF7B4-19CB-4DB8-AB49-D732D95D0EA1}" type="pres">
      <dgm:prSet presAssocID="{8ADBB0A5-704E-4B10-ADB0-661311BED788}" presName="node" presStyleLbl="node1" presStyleIdx="4" presStyleCnt="6" custScaleY="286840">
        <dgm:presLayoutVars>
          <dgm:bulletEnabled val="1"/>
        </dgm:presLayoutVars>
      </dgm:prSet>
      <dgm:spPr/>
    </dgm:pt>
    <dgm:pt modelId="{E44C3DBE-C442-B143-B0DA-91D0AB467EA3}" type="pres">
      <dgm:prSet presAssocID="{16CF1F65-2221-4BA2-BEC1-76E2F1F6E49E}" presName="sibTrans" presStyleCnt="0"/>
      <dgm:spPr/>
    </dgm:pt>
    <dgm:pt modelId="{EF288B4F-6DFF-4841-A2F5-31980DC247C7}" type="pres">
      <dgm:prSet presAssocID="{185AA0AC-97FA-8E47-9C59-82BFCAB6BA19}" presName="node" presStyleLbl="node1" presStyleIdx="5" presStyleCnt="6" custScaleY="286841">
        <dgm:presLayoutVars>
          <dgm:bulletEnabled val="1"/>
        </dgm:presLayoutVars>
      </dgm:prSet>
      <dgm:spPr/>
    </dgm:pt>
  </dgm:ptLst>
  <dgm:cxnLst>
    <dgm:cxn modelId="{05881917-0496-4EEF-981C-8711475BEE64}" type="presOf" srcId="{D83AC89D-E541-4F45-90CC-8522E6D5BFD9}" destId="{ECA4106B-C716-427C-88CA-D57387815562}" srcOrd="0" destOrd="0" presId="urn:microsoft.com/office/officeart/2005/8/layout/default"/>
    <dgm:cxn modelId="{C7CD0B24-DBD2-4FEE-99D0-97C2A07D616C}" srcId="{25A42664-8ED4-4B0A-BFB8-32873C5ED7A2}" destId="{CEBBD913-6A80-4E75-9995-19D9906305E9}" srcOrd="0" destOrd="0" parTransId="{A9E77209-625E-41BC-9F36-1C231DA1EBA3}" sibTransId="{124205B1-C3AE-480F-8D62-D2EBF667B4AB}"/>
    <dgm:cxn modelId="{10BA7038-09B0-40D8-81F1-4E3946307376}" type="presOf" srcId="{25A42664-8ED4-4B0A-BFB8-32873C5ED7A2}" destId="{4395C855-2097-445D-86C9-6A4FEB718C35}" srcOrd="0" destOrd="0" presId="urn:microsoft.com/office/officeart/2005/8/layout/default"/>
    <dgm:cxn modelId="{5759A15E-3A81-4204-895B-8E64633261E9}" type="presOf" srcId="{DF7366AF-C9AB-46BB-97A7-7BAA5AA0B542}" destId="{D1DAEA60-07CB-4C5C-BA17-A1DBD0FA0F18}" srcOrd="0" destOrd="0" presId="urn:microsoft.com/office/officeart/2005/8/layout/default"/>
    <dgm:cxn modelId="{2C549460-2FC7-4F01-B7A8-C2EAEA6AD5A3}" srcId="{25A42664-8ED4-4B0A-BFB8-32873C5ED7A2}" destId="{DF7366AF-C9AB-46BB-97A7-7BAA5AA0B542}" srcOrd="2" destOrd="0" parTransId="{BABA500A-265A-4D34-B6D5-1F24A90E8151}" sibTransId="{86297BD5-9B7D-4050-9013-F7EB04A68BCC}"/>
    <dgm:cxn modelId="{4FDF8E6E-E407-4CE3-8E37-AA54E1C1CB21}" srcId="{25A42664-8ED4-4B0A-BFB8-32873C5ED7A2}" destId="{8ADBB0A5-704E-4B10-ADB0-661311BED788}" srcOrd="4" destOrd="0" parTransId="{8F3B2433-B489-4BAD-894C-4CB8FC2B0CB1}" sibTransId="{16CF1F65-2221-4BA2-BEC1-76E2F1F6E49E}"/>
    <dgm:cxn modelId="{B5276973-60FD-4FA4-813A-AB47A3E7EA72}" type="presOf" srcId="{B0E91BAF-DB21-4C7D-8303-01166304D177}" destId="{C380198C-3EE9-4B38-B7B0-0520EAD30B59}" srcOrd="0" destOrd="0" presId="urn:microsoft.com/office/officeart/2005/8/layout/default"/>
    <dgm:cxn modelId="{55CB1A7B-9387-4FE1-9FB5-E6B269DA6014}" srcId="{25A42664-8ED4-4B0A-BFB8-32873C5ED7A2}" destId="{B0E91BAF-DB21-4C7D-8303-01166304D177}" srcOrd="3" destOrd="0" parTransId="{B3FEBFA3-85FC-49EB-B8D2-A5F96F0730BA}" sibTransId="{4F99D94A-075E-441E-94DB-4635F19ADB0E}"/>
    <dgm:cxn modelId="{629EF195-73FB-094F-A793-0B62A8D03BF7}" type="presOf" srcId="{185AA0AC-97FA-8E47-9C59-82BFCAB6BA19}" destId="{EF288B4F-6DFF-4841-A2F5-31980DC247C7}" srcOrd="0" destOrd="0" presId="urn:microsoft.com/office/officeart/2005/8/layout/default"/>
    <dgm:cxn modelId="{66178ED3-AC49-441E-862D-558F375E075E}" type="presOf" srcId="{CEBBD913-6A80-4E75-9995-19D9906305E9}" destId="{BD7842C2-9FB0-4EB9-AFF8-BA458F4000DA}" srcOrd="0" destOrd="0" presId="urn:microsoft.com/office/officeart/2005/8/layout/default"/>
    <dgm:cxn modelId="{546950E3-4EB2-4550-A5EA-EB4E47CA83CF}" type="presOf" srcId="{8ADBB0A5-704E-4B10-ADB0-661311BED788}" destId="{32CBF7B4-19CB-4DB8-AB49-D732D95D0EA1}" srcOrd="0" destOrd="0" presId="urn:microsoft.com/office/officeart/2005/8/layout/default"/>
    <dgm:cxn modelId="{2D30A2EA-BC5F-458B-85A7-DBC41D254A32}" srcId="{25A42664-8ED4-4B0A-BFB8-32873C5ED7A2}" destId="{D83AC89D-E541-4F45-90CC-8522E6D5BFD9}" srcOrd="1" destOrd="0" parTransId="{42546CB7-BCBE-4A53-999A-EEFA01143F7A}" sibTransId="{D7049735-5BB8-4519-B877-353FAE8C8BDD}"/>
    <dgm:cxn modelId="{3596A1F7-C94B-214C-B437-AB5C20ABD0FC}" srcId="{25A42664-8ED4-4B0A-BFB8-32873C5ED7A2}" destId="{185AA0AC-97FA-8E47-9C59-82BFCAB6BA19}" srcOrd="5" destOrd="0" parTransId="{21746445-BDA0-EA4C-98A0-6BF8318E79E9}" sibTransId="{89273474-78C8-D947-829B-0450047AD603}"/>
    <dgm:cxn modelId="{947BD833-8351-444F-AAB9-1C01998D2513}" type="presParOf" srcId="{4395C855-2097-445D-86C9-6A4FEB718C35}" destId="{BD7842C2-9FB0-4EB9-AFF8-BA458F4000DA}" srcOrd="0" destOrd="0" presId="urn:microsoft.com/office/officeart/2005/8/layout/default"/>
    <dgm:cxn modelId="{D549F89A-F206-4FA1-B2E8-3753A6708D93}" type="presParOf" srcId="{4395C855-2097-445D-86C9-6A4FEB718C35}" destId="{759A160C-4E3D-4643-86E1-874B220E96CE}" srcOrd="1" destOrd="0" presId="urn:microsoft.com/office/officeart/2005/8/layout/default"/>
    <dgm:cxn modelId="{76B954EE-34BC-4807-8BFE-6B85BD76D007}" type="presParOf" srcId="{4395C855-2097-445D-86C9-6A4FEB718C35}" destId="{ECA4106B-C716-427C-88CA-D57387815562}" srcOrd="2" destOrd="0" presId="urn:microsoft.com/office/officeart/2005/8/layout/default"/>
    <dgm:cxn modelId="{27FCAD8E-4131-4746-B3AE-A02ED5AD9687}" type="presParOf" srcId="{4395C855-2097-445D-86C9-6A4FEB718C35}" destId="{282FB287-976C-4192-BF07-6B0AAEB25D85}" srcOrd="3" destOrd="0" presId="urn:microsoft.com/office/officeart/2005/8/layout/default"/>
    <dgm:cxn modelId="{181CCDE4-5B9D-47E5-9013-6CDC600F1F93}" type="presParOf" srcId="{4395C855-2097-445D-86C9-6A4FEB718C35}" destId="{D1DAEA60-07CB-4C5C-BA17-A1DBD0FA0F18}" srcOrd="4" destOrd="0" presId="urn:microsoft.com/office/officeart/2005/8/layout/default"/>
    <dgm:cxn modelId="{C57B511B-250D-40F1-9C25-5BC0929AD057}" type="presParOf" srcId="{4395C855-2097-445D-86C9-6A4FEB718C35}" destId="{1038EFD3-A94A-43C6-92D5-DCA91D552E46}" srcOrd="5" destOrd="0" presId="urn:microsoft.com/office/officeart/2005/8/layout/default"/>
    <dgm:cxn modelId="{4912F815-9947-41CD-BDE9-F9CB84E5012F}" type="presParOf" srcId="{4395C855-2097-445D-86C9-6A4FEB718C35}" destId="{C380198C-3EE9-4B38-B7B0-0520EAD30B59}" srcOrd="6" destOrd="0" presId="urn:microsoft.com/office/officeart/2005/8/layout/default"/>
    <dgm:cxn modelId="{69377C02-2A71-4574-B4AE-1BBD21ADC681}" type="presParOf" srcId="{4395C855-2097-445D-86C9-6A4FEB718C35}" destId="{A4E8431B-5663-484F-8C89-34D558E57226}" srcOrd="7" destOrd="0" presId="urn:microsoft.com/office/officeart/2005/8/layout/default"/>
    <dgm:cxn modelId="{03B8F5E8-D35C-44D8-B438-8A8B4F216895}" type="presParOf" srcId="{4395C855-2097-445D-86C9-6A4FEB718C35}" destId="{32CBF7B4-19CB-4DB8-AB49-D732D95D0EA1}" srcOrd="8" destOrd="0" presId="urn:microsoft.com/office/officeart/2005/8/layout/default"/>
    <dgm:cxn modelId="{D8BA42D3-949F-0F4F-BB6E-334AE77F4425}" type="presParOf" srcId="{4395C855-2097-445D-86C9-6A4FEB718C35}" destId="{E44C3DBE-C442-B143-B0DA-91D0AB467EA3}" srcOrd="9" destOrd="0" presId="urn:microsoft.com/office/officeart/2005/8/layout/default"/>
    <dgm:cxn modelId="{6ED8E2AB-3ECD-9E43-BA07-1BE2259E83F2}" type="presParOf" srcId="{4395C855-2097-445D-86C9-6A4FEB718C35}" destId="{EF288B4F-6DFF-4841-A2F5-31980DC247C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EAE98-B11D-4122-935F-5FB21CC997A5}" type="doc">
      <dgm:prSet loTypeId="urn:microsoft.com/office/officeart/2005/8/layout/pyramid2" loCatId="pyramid" qsTypeId="urn:microsoft.com/office/officeart/2005/8/quickstyle/3d2" qsCatId="3D" csTypeId="urn:microsoft.com/office/officeart/2005/8/colors/accent4_4" csCatId="accent4" phldr="1"/>
      <dgm:spPr/>
    </dgm:pt>
    <dgm:pt modelId="{B51C8A73-84F8-4AA4-A501-0AE15978B2D7}">
      <dgm:prSet phldrT="[Texto]" custT="1"/>
      <dgm:spPr>
        <a:solidFill>
          <a:srgbClr val="A8D7FF">
            <a:alpha val="47059"/>
          </a:srgbClr>
        </a:solidFill>
      </dgm:spPr>
      <dgm:t>
        <a:bodyPr/>
        <a:lstStyle/>
        <a:p>
          <a:r>
            <a:rPr lang="es-MX" altLang="es-MX" sz="1800" b="1" dirty="0">
              <a:solidFill>
                <a:schemeClr val="bg1"/>
              </a:solidFill>
              <a:latin typeface="Arial" panose="020B0604020202020204" pitchFamily="34" charset="0"/>
              <a:cs typeface="Arial" panose="020B0604020202020204" pitchFamily="34" charset="0"/>
            </a:rPr>
            <a:t>1.- Constitución </a:t>
          </a:r>
        </a:p>
      </dgm:t>
    </dgm:pt>
    <dgm:pt modelId="{FEEE5AF2-8D10-4BE5-A298-56FCEEA4A663}" type="parTrans" cxnId="{890CE5B7-E16A-4914-8EC0-C913957B9349}">
      <dgm:prSet/>
      <dgm:spPr/>
      <dgm:t>
        <a:bodyPr/>
        <a:lstStyle/>
        <a:p>
          <a:endParaRPr lang="es-MX"/>
        </a:p>
      </dgm:t>
    </dgm:pt>
    <dgm:pt modelId="{D107EC88-1F9E-4C9B-988B-DEC34D707CB6}" type="sibTrans" cxnId="{890CE5B7-E16A-4914-8EC0-C913957B9349}">
      <dgm:prSet/>
      <dgm:spPr/>
      <dgm:t>
        <a:bodyPr/>
        <a:lstStyle/>
        <a:p>
          <a:endParaRPr lang="es-MX"/>
        </a:p>
      </dgm:t>
    </dgm:pt>
    <dgm:pt modelId="{09CEC4CC-3F30-4F13-843C-81B06E3CA7E0}">
      <dgm:prSet phldrT="[Texto]" custT="1"/>
      <dgm:spPr>
        <a:solidFill>
          <a:srgbClr val="FFE5E2">
            <a:alpha val="65098"/>
          </a:srgbClr>
        </a:solidFill>
      </dgm:spPr>
      <dgm:t>
        <a:bodyPr/>
        <a:lstStyle/>
        <a:p>
          <a:r>
            <a:rPr lang="es-ES" altLang="es-MX" sz="1800" b="1" dirty="0">
              <a:latin typeface="Arial" panose="020B0604020202020204" pitchFamily="34" charset="0"/>
              <a:cs typeface="Arial" panose="020B0604020202020204" pitchFamily="34" charset="0"/>
            </a:rPr>
            <a:t>2.- Tratados de Libre Comercio con CCG </a:t>
          </a:r>
          <a:endParaRPr lang="es-MX" sz="1800" dirty="0">
            <a:latin typeface="Arial" panose="020B0604020202020204" pitchFamily="34" charset="0"/>
            <a:cs typeface="Arial" panose="020B0604020202020204" pitchFamily="34" charset="0"/>
          </a:endParaRPr>
        </a:p>
      </dgm:t>
    </dgm:pt>
    <dgm:pt modelId="{B5637FF5-C489-47EC-B52C-58F476CD0CBE}" type="parTrans" cxnId="{3D2CB4EC-C2AE-4AE3-89B2-AB11AC796860}">
      <dgm:prSet/>
      <dgm:spPr/>
      <dgm:t>
        <a:bodyPr/>
        <a:lstStyle/>
        <a:p>
          <a:endParaRPr lang="es-MX"/>
        </a:p>
      </dgm:t>
    </dgm:pt>
    <dgm:pt modelId="{5B8D5082-4F6A-487E-A906-855E5488BC6C}" type="sibTrans" cxnId="{3D2CB4EC-C2AE-4AE3-89B2-AB11AC796860}">
      <dgm:prSet/>
      <dgm:spPr/>
      <dgm:t>
        <a:bodyPr/>
        <a:lstStyle/>
        <a:p>
          <a:endParaRPr lang="es-MX"/>
        </a:p>
      </dgm:t>
    </dgm:pt>
    <dgm:pt modelId="{4012D8B5-88D5-4BC3-80C0-7768D768D371}">
      <dgm:prSet phldrT="[Texto]" custT="1"/>
      <dgm:spPr>
        <a:solidFill>
          <a:srgbClr val="F7FFCA">
            <a:alpha val="16078"/>
          </a:srgbClr>
        </a:solidFill>
      </dgm:spPr>
      <dgm:t>
        <a:bodyPr/>
        <a:lstStyle/>
        <a:p>
          <a:r>
            <a:rPr lang="es-ES" altLang="es-MX" sz="1800" b="1" dirty="0">
              <a:solidFill>
                <a:schemeClr val="accent2">
                  <a:lumMod val="50000"/>
                </a:schemeClr>
              </a:solidFill>
              <a:latin typeface="Arial" panose="020B0604020202020204" pitchFamily="34" charset="0"/>
              <a:cs typeface="Arial" panose="020B0604020202020204" pitchFamily="34" charset="0"/>
            </a:rPr>
            <a:t>3.- LAASSP y LOPSRM</a:t>
          </a:r>
          <a:endParaRPr lang="es-MX" sz="1800" dirty="0">
            <a:solidFill>
              <a:schemeClr val="accent2">
                <a:lumMod val="50000"/>
              </a:schemeClr>
            </a:solidFill>
            <a:latin typeface="Arial" panose="020B0604020202020204" pitchFamily="34" charset="0"/>
            <a:cs typeface="Arial" panose="020B0604020202020204" pitchFamily="34" charset="0"/>
          </a:endParaRPr>
        </a:p>
      </dgm:t>
    </dgm:pt>
    <dgm:pt modelId="{993054E8-5657-4083-B707-56C0AFB23387}" type="parTrans" cxnId="{AE36F14E-0F88-497F-8076-A70DF99EEAD4}">
      <dgm:prSet/>
      <dgm:spPr/>
      <dgm:t>
        <a:bodyPr/>
        <a:lstStyle/>
        <a:p>
          <a:endParaRPr lang="es-MX"/>
        </a:p>
      </dgm:t>
    </dgm:pt>
    <dgm:pt modelId="{CB4FA3F7-0616-4695-AE3C-DE239AA91227}" type="sibTrans" cxnId="{AE36F14E-0F88-497F-8076-A70DF99EEAD4}">
      <dgm:prSet/>
      <dgm:spPr/>
      <dgm:t>
        <a:bodyPr/>
        <a:lstStyle/>
        <a:p>
          <a:endParaRPr lang="es-MX"/>
        </a:p>
      </dgm:t>
    </dgm:pt>
    <dgm:pt modelId="{04C4D0CF-6299-44B5-9AB4-2CF5195E6914}">
      <dgm:prSet phldrT="[Texto]" custT="1"/>
      <dgm:spPr>
        <a:solidFill>
          <a:srgbClr val="FFC3FF">
            <a:alpha val="56078"/>
          </a:srgbClr>
        </a:solidFill>
      </dgm:spPr>
      <dgm:t>
        <a:bodyPr/>
        <a:lstStyle/>
        <a:p>
          <a:pPr algn="ctr"/>
          <a:r>
            <a:rPr lang="es-ES" altLang="es-MX" sz="1800" b="1" dirty="0">
              <a:solidFill>
                <a:srgbClr val="7030A0"/>
              </a:solidFill>
              <a:latin typeface="Arial" panose="020B0604020202020204" pitchFamily="34" charset="0"/>
              <a:cs typeface="Arial" panose="020B0604020202020204" pitchFamily="34" charset="0"/>
            </a:rPr>
            <a:t>4.- Leyes especiales </a:t>
          </a:r>
          <a:endParaRPr lang="es-MX" sz="1800" dirty="0">
            <a:solidFill>
              <a:srgbClr val="7030A0"/>
            </a:solidFill>
            <a:latin typeface="Arial" panose="020B0604020202020204" pitchFamily="34" charset="0"/>
            <a:cs typeface="Arial" panose="020B0604020202020204" pitchFamily="34" charset="0"/>
          </a:endParaRPr>
        </a:p>
      </dgm:t>
    </dgm:pt>
    <dgm:pt modelId="{5C6820BA-5DCB-4F7C-A3DA-A41D0F8A39A6}" type="parTrans" cxnId="{7893B377-D74B-4E85-8D46-B545E0013922}">
      <dgm:prSet/>
      <dgm:spPr/>
      <dgm:t>
        <a:bodyPr/>
        <a:lstStyle/>
        <a:p>
          <a:endParaRPr lang="es-MX"/>
        </a:p>
      </dgm:t>
    </dgm:pt>
    <dgm:pt modelId="{EB928F1F-CEA6-414C-BD7E-B681247AB331}" type="sibTrans" cxnId="{7893B377-D74B-4E85-8D46-B545E0013922}">
      <dgm:prSet/>
      <dgm:spPr/>
      <dgm:t>
        <a:bodyPr/>
        <a:lstStyle/>
        <a:p>
          <a:endParaRPr lang="es-MX"/>
        </a:p>
      </dgm:t>
    </dgm:pt>
    <dgm:pt modelId="{125AE04D-B128-4077-A26D-B526DC95A0AF}">
      <dgm:prSet phldrT="[Texto]" custT="1"/>
      <dgm:spPr>
        <a:solidFill>
          <a:srgbClr val="8EFFA7">
            <a:alpha val="60000"/>
          </a:srgbClr>
        </a:solidFill>
      </dgm:spPr>
      <dgm:t>
        <a:bodyPr/>
        <a:lstStyle/>
        <a:p>
          <a:r>
            <a:rPr lang="es-ES" altLang="es-MX" sz="1800" b="1" dirty="0">
              <a:solidFill>
                <a:srgbClr val="2B7F32"/>
              </a:solidFill>
              <a:latin typeface="Arial" panose="020B0604020202020204" pitchFamily="34" charset="0"/>
              <a:cs typeface="Arial" panose="020B0604020202020204" pitchFamily="34" charset="0"/>
            </a:rPr>
            <a:t>5.- Reglamentos</a:t>
          </a:r>
          <a:endParaRPr lang="es-MX" sz="1800" dirty="0">
            <a:solidFill>
              <a:srgbClr val="2B7F32"/>
            </a:solidFill>
            <a:latin typeface="Arial" panose="020B0604020202020204" pitchFamily="34" charset="0"/>
            <a:cs typeface="Arial" panose="020B0604020202020204" pitchFamily="34" charset="0"/>
          </a:endParaRPr>
        </a:p>
      </dgm:t>
    </dgm:pt>
    <dgm:pt modelId="{4D195E1C-0CFC-40AF-AB93-8B21F09F8630}" type="parTrans" cxnId="{07AB936C-0C87-4CF3-BEA9-4BB284BDE96C}">
      <dgm:prSet/>
      <dgm:spPr/>
      <dgm:t>
        <a:bodyPr/>
        <a:lstStyle/>
        <a:p>
          <a:endParaRPr lang="es-MX"/>
        </a:p>
      </dgm:t>
    </dgm:pt>
    <dgm:pt modelId="{C496F4D4-05BA-472F-9A16-3406366F5084}" type="sibTrans" cxnId="{07AB936C-0C87-4CF3-BEA9-4BB284BDE96C}">
      <dgm:prSet/>
      <dgm:spPr/>
      <dgm:t>
        <a:bodyPr/>
        <a:lstStyle/>
        <a:p>
          <a:endParaRPr lang="es-MX"/>
        </a:p>
      </dgm:t>
    </dgm:pt>
    <dgm:pt modelId="{5629BCEF-BEF8-464E-8AA3-9568D3FA5D6A}">
      <dgm:prSet phldrT="[Texto]" custT="1"/>
      <dgm:spPr>
        <a:solidFill>
          <a:srgbClr val="DDDDDD">
            <a:alpha val="51373"/>
          </a:srgbClr>
        </a:solidFill>
      </dgm:spPr>
      <dgm:t>
        <a:bodyPr/>
        <a:lstStyle/>
        <a:p>
          <a:pPr algn="ctr"/>
          <a:r>
            <a:rPr lang="es-ES" altLang="es-MX" sz="1800" b="1" dirty="0">
              <a:latin typeface="Arial" panose="020B0604020202020204" pitchFamily="34" charset="0"/>
              <a:cs typeface="Arial" panose="020B0604020202020204" pitchFamily="34" charset="0"/>
            </a:rPr>
            <a:t>6.-</a:t>
          </a:r>
          <a:r>
            <a:rPr lang="es-ES" altLang="es-MX" sz="1800" dirty="0">
              <a:latin typeface="Arial" panose="020B0604020202020204" pitchFamily="34" charset="0"/>
              <a:cs typeface="Arial" panose="020B0604020202020204" pitchFamily="34" charset="0"/>
            </a:rPr>
            <a:t> </a:t>
          </a:r>
          <a:r>
            <a:rPr lang="es-ES" altLang="es-MX" sz="1800" b="1" dirty="0">
              <a:latin typeface="Arial" panose="020B0604020202020204" pitchFamily="34" charset="0"/>
              <a:cs typeface="Arial" panose="020B0604020202020204" pitchFamily="34" charset="0"/>
            </a:rPr>
            <a:t>Acuerdo, Decretos, Lineamientos, Reglas </a:t>
          </a:r>
        </a:p>
        <a:p>
          <a:pPr algn="just"/>
          <a:r>
            <a:rPr lang="es-ES" altLang="es-MX" sz="900" dirty="0">
              <a:latin typeface="Arial" panose="020B0604020202020204" pitchFamily="34" charset="0"/>
              <a:cs typeface="Arial" panose="020B0604020202020204" pitchFamily="34" charset="0"/>
            </a:rPr>
            <a:t>Para adquisición de papel (DOF 2/X/09); Lineamientos relativos a sustentabilidad ambiental de las A, A, y S del S P (31/X/07); Acuerdo con el que se emiten diversos lineamientos en materia de A. A. S. y  O. P. y  </a:t>
          </a:r>
          <a:r>
            <a:rPr lang="es-ES" altLang="es-MX" sz="900" dirty="0" err="1">
              <a:latin typeface="Arial" panose="020B0604020202020204" pitchFamily="34" charset="0"/>
              <a:cs typeface="Arial" panose="020B0604020202020204" pitchFamily="34" charset="0"/>
            </a:rPr>
            <a:t>Serv</a:t>
          </a:r>
          <a:r>
            <a:rPr lang="es-ES" altLang="es-MX" sz="900" dirty="0">
              <a:latin typeface="Arial" panose="020B0604020202020204" pitchFamily="34" charset="0"/>
              <a:cs typeface="Arial" panose="020B0604020202020204" pitchFamily="34" charset="0"/>
            </a:rPr>
            <a:t>. relacionados;  Acuerdo para la utilización del sistema CompraNet;  Manuales de Aplicación General, etc..</a:t>
          </a:r>
          <a:endParaRPr lang="es-MX" sz="900" dirty="0">
            <a:latin typeface="Arial" panose="020B0604020202020204" pitchFamily="34" charset="0"/>
            <a:cs typeface="Arial" panose="020B0604020202020204" pitchFamily="34" charset="0"/>
          </a:endParaRPr>
        </a:p>
      </dgm:t>
    </dgm:pt>
    <dgm:pt modelId="{DDCF2F64-6D0B-42A0-927A-0E7F9E706386}" type="parTrans" cxnId="{DB22D971-B55F-4B29-ADF1-181948FFC899}">
      <dgm:prSet/>
      <dgm:spPr/>
      <dgm:t>
        <a:bodyPr/>
        <a:lstStyle/>
        <a:p>
          <a:endParaRPr lang="es-MX"/>
        </a:p>
      </dgm:t>
    </dgm:pt>
    <dgm:pt modelId="{2A34D2C6-DDFC-4492-98B5-041B013795D7}" type="sibTrans" cxnId="{DB22D971-B55F-4B29-ADF1-181948FFC899}">
      <dgm:prSet/>
      <dgm:spPr/>
      <dgm:t>
        <a:bodyPr/>
        <a:lstStyle/>
        <a:p>
          <a:endParaRPr lang="es-MX"/>
        </a:p>
      </dgm:t>
    </dgm:pt>
    <dgm:pt modelId="{09530774-C575-4109-A2B3-C19E1147C3AA}">
      <dgm:prSet phldrT="[Texto]" custT="1"/>
      <dgm:spPr>
        <a:solidFill>
          <a:srgbClr val="FFE781">
            <a:alpha val="55294"/>
          </a:srgbClr>
        </a:solidFill>
      </dgm:spPr>
      <dgm:t>
        <a:bodyPr/>
        <a:lstStyle/>
        <a:p>
          <a:r>
            <a:rPr lang="es-ES" altLang="es-MX" sz="1800" b="1" dirty="0">
              <a:solidFill>
                <a:srgbClr val="A57D01"/>
              </a:solidFill>
              <a:latin typeface="Arial" panose="020B0604020202020204" pitchFamily="34" charset="0"/>
              <a:cs typeface="Arial" panose="020B0604020202020204" pitchFamily="34" charset="0"/>
            </a:rPr>
            <a:t>7.- Políticas, Bases y Lineamientos</a:t>
          </a:r>
          <a:endParaRPr lang="es-MX" sz="1800" dirty="0">
            <a:solidFill>
              <a:srgbClr val="A57D01"/>
            </a:solidFill>
            <a:latin typeface="Arial" panose="020B0604020202020204" pitchFamily="34" charset="0"/>
            <a:cs typeface="Arial" panose="020B0604020202020204" pitchFamily="34" charset="0"/>
          </a:endParaRPr>
        </a:p>
      </dgm:t>
    </dgm:pt>
    <dgm:pt modelId="{B43EFC62-B0F2-4482-B6E5-651008CBC865}" type="parTrans" cxnId="{8D330601-45FD-46E2-A424-5D922275E4E8}">
      <dgm:prSet/>
      <dgm:spPr/>
      <dgm:t>
        <a:bodyPr/>
        <a:lstStyle/>
        <a:p>
          <a:endParaRPr lang="es-MX"/>
        </a:p>
      </dgm:t>
    </dgm:pt>
    <dgm:pt modelId="{EB43BB48-BB6D-4C23-B9AC-4ED0E541CDB8}" type="sibTrans" cxnId="{8D330601-45FD-46E2-A424-5D922275E4E8}">
      <dgm:prSet/>
      <dgm:spPr/>
      <dgm:t>
        <a:bodyPr/>
        <a:lstStyle/>
        <a:p>
          <a:endParaRPr lang="es-MX"/>
        </a:p>
      </dgm:t>
    </dgm:pt>
    <dgm:pt modelId="{5D3F9FDB-01CA-40C3-9741-61AF8C54CB4D}" type="pres">
      <dgm:prSet presAssocID="{F2AEAE98-B11D-4122-935F-5FB21CC997A5}" presName="compositeShape" presStyleCnt="0">
        <dgm:presLayoutVars>
          <dgm:dir/>
          <dgm:resizeHandles/>
        </dgm:presLayoutVars>
      </dgm:prSet>
      <dgm:spPr/>
    </dgm:pt>
    <dgm:pt modelId="{98731E38-5958-458C-802B-C5E6CB50BFBE}" type="pres">
      <dgm:prSet presAssocID="{F2AEAE98-B11D-4122-935F-5FB21CC997A5}" presName="pyramid" presStyleLbl="node1" presStyleIdx="0" presStyleCnt="1" custScaleX="118182" custLinFactNeighborX="-15728" custLinFactNeighborY="391"/>
      <dgm:spPr>
        <a:solidFill>
          <a:schemeClr val="accent2">
            <a:lumMod val="40000"/>
            <a:lumOff val="60000"/>
          </a:schemeClr>
        </a:solidFill>
      </dgm:spPr>
    </dgm:pt>
    <dgm:pt modelId="{3E5C0166-EA5B-4731-9B25-EF24553E7078}" type="pres">
      <dgm:prSet presAssocID="{F2AEAE98-B11D-4122-935F-5FB21CC997A5}" presName="theList" presStyleCnt="0"/>
      <dgm:spPr/>
    </dgm:pt>
    <dgm:pt modelId="{947010F9-74D4-463C-9367-A0E2CE80A88A}" type="pres">
      <dgm:prSet presAssocID="{B51C8A73-84F8-4AA4-A501-0AE15978B2D7}" presName="aNode" presStyleLbl="fgAcc1" presStyleIdx="0" presStyleCnt="7" custLinFactY="-63071" custLinFactNeighborX="-71225" custLinFactNeighborY="-100000">
        <dgm:presLayoutVars>
          <dgm:bulletEnabled val="1"/>
        </dgm:presLayoutVars>
      </dgm:prSet>
      <dgm:spPr/>
    </dgm:pt>
    <dgm:pt modelId="{8AE0580A-DC7F-4C69-8BF7-9BAB8F448FF1}" type="pres">
      <dgm:prSet presAssocID="{B51C8A73-84F8-4AA4-A501-0AE15978B2D7}" presName="aSpace" presStyleCnt="0"/>
      <dgm:spPr/>
    </dgm:pt>
    <dgm:pt modelId="{80AA711E-485B-4623-BFE4-E89EDD935D86}" type="pres">
      <dgm:prSet presAssocID="{09CEC4CC-3F30-4F13-843C-81B06E3CA7E0}" presName="aNode" presStyleLbl="fgAcc1" presStyleIdx="1" presStyleCnt="7" custScaleX="142757" custLinFactY="-39716" custLinFactNeighborX="-30778" custLinFactNeighborY="-100000">
        <dgm:presLayoutVars>
          <dgm:bulletEnabled val="1"/>
        </dgm:presLayoutVars>
      </dgm:prSet>
      <dgm:spPr/>
    </dgm:pt>
    <dgm:pt modelId="{F26CE77D-B39F-49BB-8E3F-BA1055EC31DB}" type="pres">
      <dgm:prSet presAssocID="{09CEC4CC-3F30-4F13-843C-81B06E3CA7E0}" presName="aSpace" presStyleCnt="0"/>
      <dgm:spPr/>
    </dgm:pt>
    <dgm:pt modelId="{FB6C0461-31F5-457A-A495-4B5C23C90AC5}" type="pres">
      <dgm:prSet presAssocID="{4012D8B5-88D5-4BC3-80C0-7768D768D371}" presName="aNode" presStyleLbl="fgAcc1" presStyleIdx="2" presStyleCnt="7" custScaleX="76025" custLinFactY="-16361" custLinFactNeighborX="-50807" custLinFactNeighborY="-100000">
        <dgm:presLayoutVars>
          <dgm:bulletEnabled val="1"/>
        </dgm:presLayoutVars>
      </dgm:prSet>
      <dgm:spPr/>
    </dgm:pt>
    <dgm:pt modelId="{02F38491-49A8-417E-B2DD-649CEC6EDE65}" type="pres">
      <dgm:prSet presAssocID="{4012D8B5-88D5-4BC3-80C0-7768D768D371}" presName="aSpace" presStyleCnt="0"/>
      <dgm:spPr/>
    </dgm:pt>
    <dgm:pt modelId="{915110B9-0F42-4711-A968-E07BF365B7B8}" type="pres">
      <dgm:prSet presAssocID="{04C4D0CF-6299-44B5-9AB4-2CF5195E6914}" presName="aNode" presStyleLbl="fgAcc1" presStyleIdx="3" presStyleCnt="7" custScaleX="70274" custLinFactNeighborX="-45404" custLinFactNeighborY="-44048">
        <dgm:presLayoutVars>
          <dgm:bulletEnabled val="1"/>
        </dgm:presLayoutVars>
      </dgm:prSet>
      <dgm:spPr/>
    </dgm:pt>
    <dgm:pt modelId="{522DB345-661E-4A88-A3B2-EF34CF9498C2}" type="pres">
      <dgm:prSet presAssocID="{04C4D0CF-6299-44B5-9AB4-2CF5195E6914}" presName="aSpace" presStyleCnt="0"/>
      <dgm:spPr/>
    </dgm:pt>
    <dgm:pt modelId="{5CCD6511-4873-4C40-8ED9-1C38CD263610}" type="pres">
      <dgm:prSet presAssocID="{125AE04D-B128-4077-A26D-B526DC95A0AF}" presName="aNode" presStyleLbl="fgAcc1" presStyleIdx="4" presStyleCnt="7" custScaleX="71754" custLinFactY="5349" custLinFactNeighborX="-38793" custLinFactNeighborY="100000">
        <dgm:presLayoutVars>
          <dgm:bulletEnabled val="1"/>
        </dgm:presLayoutVars>
      </dgm:prSet>
      <dgm:spPr/>
    </dgm:pt>
    <dgm:pt modelId="{CC09E7FF-5D6C-456F-A121-C089F4E3B0B9}" type="pres">
      <dgm:prSet presAssocID="{125AE04D-B128-4077-A26D-B526DC95A0AF}" presName="aSpace" presStyleCnt="0"/>
      <dgm:spPr/>
    </dgm:pt>
    <dgm:pt modelId="{2BFB2267-E6E8-4E9B-8F1F-87A805B4D55C}" type="pres">
      <dgm:prSet presAssocID="{5629BCEF-BEF8-464E-8AA3-9568D3FA5D6A}" presName="aNode" presStyleLbl="fgAcc1" presStyleIdx="5" presStyleCnt="7" custScaleX="173544" custScaleY="241927" custLinFactY="28704" custLinFactNeighborX="-1432" custLinFactNeighborY="100000">
        <dgm:presLayoutVars>
          <dgm:bulletEnabled val="1"/>
        </dgm:presLayoutVars>
      </dgm:prSet>
      <dgm:spPr/>
    </dgm:pt>
    <dgm:pt modelId="{CCBCFB65-DB91-4E7E-AA9E-960C2A21EE7B}" type="pres">
      <dgm:prSet presAssocID="{5629BCEF-BEF8-464E-8AA3-9568D3FA5D6A}" presName="aSpace" presStyleCnt="0"/>
      <dgm:spPr/>
    </dgm:pt>
    <dgm:pt modelId="{9C476A10-066C-4FFF-8635-BC2FA4E8243D}" type="pres">
      <dgm:prSet presAssocID="{09530774-C575-4109-A2B3-C19E1147C3AA}" presName="aNode" presStyleLbl="fgAcc1" presStyleIdx="6" presStyleCnt="7" custScaleX="121223" custLinFactY="41374" custLinFactNeighborX="-22831" custLinFactNeighborY="100000">
        <dgm:presLayoutVars>
          <dgm:bulletEnabled val="1"/>
        </dgm:presLayoutVars>
      </dgm:prSet>
      <dgm:spPr/>
    </dgm:pt>
    <dgm:pt modelId="{DB33D086-368E-433A-B4F0-BABA2EF6A987}" type="pres">
      <dgm:prSet presAssocID="{09530774-C575-4109-A2B3-C19E1147C3AA}" presName="aSpace" presStyleCnt="0"/>
      <dgm:spPr/>
    </dgm:pt>
  </dgm:ptLst>
  <dgm:cxnLst>
    <dgm:cxn modelId="{8D330601-45FD-46E2-A424-5D922275E4E8}" srcId="{F2AEAE98-B11D-4122-935F-5FB21CC997A5}" destId="{09530774-C575-4109-A2B3-C19E1147C3AA}" srcOrd="6" destOrd="0" parTransId="{B43EFC62-B0F2-4482-B6E5-651008CBC865}" sibTransId="{EB43BB48-BB6D-4C23-B9AC-4ED0E541CDB8}"/>
    <dgm:cxn modelId="{F2FBDE2C-372E-44B5-B965-18293434DD27}" type="presOf" srcId="{B51C8A73-84F8-4AA4-A501-0AE15978B2D7}" destId="{947010F9-74D4-463C-9367-A0E2CE80A88A}" srcOrd="0" destOrd="0" presId="urn:microsoft.com/office/officeart/2005/8/layout/pyramid2"/>
    <dgm:cxn modelId="{4469A43D-4590-4E6E-A156-A8ECE84FFA7C}" type="presOf" srcId="{F2AEAE98-B11D-4122-935F-5FB21CC997A5}" destId="{5D3F9FDB-01CA-40C3-9741-61AF8C54CB4D}" srcOrd="0" destOrd="0" presId="urn:microsoft.com/office/officeart/2005/8/layout/pyramid2"/>
    <dgm:cxn modelId="{AE36F14E-0F88-497F-8076-A70DF99EEAD4}" srcId="{F2AEAE98-B11D-4122-935F-5FB21CC997A5}" destId="{4012D8B5-88D5-4BC3-80C0-7768D768D371}" srcOrd="2" destOrd="0" parTransId="{993054E8-5657-4083-B707-56C0AFB23387}" sibTransId="{CB4FA3F7-0616-4695-AE3C-DE239AA91227}"/>
    <dgm:cxn modelId="{07AB936C-0C87-4CF3-BEA9-4BB284BDE96C}" srcId="{F2AEAE98-B11D-4122-935F-5FB21CC997A5}" destId="{125AE04D-B128-4077-A26D-B526DC95A0AF}" srcOrd="4" destOrd="0" parTransId="{4D195E1C-0CFC-40AF-AB93-8B21F09F8630}" sibTransId="{C496F4D4-05BA-472F-9A16-3406366F5084}"/>
    <dgm:cxn modelId="{DB22D971-B55F-4B29-ADF1-181948FFC899}" srcId="{F2AEAE98-B11D-4122-935F-5FB21CC997A5}" destId="{5629BCEF-BEF8-464E-8AA3-9568D3FA5D6A}" srcOrd="5" destOrd="0" parTransId="{DDCF2F64-6D0B-42A0-927A-0E7F9E706386}" sibTransId="{2A34D2C6-DDFC-4492-98B5-041B013795D7}"/>
    <dgm:cxn modelId="{7893B377-D74B-4E85-8D46-B545E0013922}" srcId="{F2AEAE98-B11D-4122-935F-5FB21CC997A5}" destId="{04C4D0CF-6299-44B5-9AB4-2CF5195E6914}" srcOrd="3" destOrd="0" parTransId="{5C6820BA-5DCB-4F7C-A3DA-A41D0F8A39A6}" sibTransId="{EB928F1F-CEA6-414C-BD7E-B681247AB331}"/>
    <dgm:cxn modelId="{5EA16986-89A6-4E93-B8ED-BA3524CAFB7F}" type="presOf" srcId="{5629BCEF-BEF8-464E-8AA3-9568D3FA5D6A}" destId="{2BFB2267-E6E8-4E9B-8F1F-87A805B4D55C}" srcOrd="0" destOrd="0" presId="urn:microsoft.com/office/officeart/2005/8/layout/pyramid2"/>
    <dgm:cxn modelId="{2F3F1598-EDE1-489B-A82F-7ABDEF1E0262}" type="presOf" srcId="{04C4D0CF-6299-44B5-9AB4-2CF5195E6914}" destId="{915110B9-0F42-4711-A968-E07BF365B7B8}" srcOrd="0" destOrd="0" presId="urn:microsoft.com/office/officeart/2005/8/layout/pyramid2"/>
    <dgm:cxn modelId="{890CE5B7-E16A-4914-8EC0-C913957B9349}" srcId="{F2AEAE98-B11D-4122-935F-5FB21CC997A5}" destId="{B51C8A73-84F8-4AA4-A501-0AE15978B2D7}" srcOrd="0" destOrd="0" parTransId="{FEEE5AF2-8D10-4BE5-A298-56FCEEA4A663}" sibTransId="{D107EC88-1F9E-4C9B-988B-DEC34D707CB6}"/>
    <dgm:cxn modelId="{DE3B62C9-BFC0-4F07-BB5D-1FEB23C4E4E9}" type="presOf" srcId="{09530774-C575-4109-A2B3-C19E1147C3AA}" destId="{9C476A10-066C-4FFF-8635-BC2FA4E8243D}" srcOrd="0" destOrd="0" presId="urn:microsoft.com/office/officeart/2005/8/layout/pyramid2"/>
    <dgm:cxn modelId="{D70A76D1-2C9E-4A16-B9E3-E3D8B3ED1944}" type="presOf" srcId="{4012D8B5-88D5-4BC3-80C0-7768D768D371}" destId="{FB6C0461-31F5-457A-A495-4B5C23C90AC5}" srcOrd="0" destOrd="0" presId="urn:microsoft.com/office/officeart/2005/8/layout/pyramid2"/>
    <dgm:cxn modelId="{39316FD3-3629-41AA-8E0F-775562B8C3CF}" type="presOf" srcId="{09CEC4CC-3F30-4F13-843C-81B06E3CA7E0}" destId="{80AA711E-485B-4623-BFE4-E89EDD935D86}" srcOrd="0" destOrd="0" presId="urn:microsoft.com/office/officeart/2005/8/layout/pyramid2"/>
    <dgm:cxn modelId="{A96712E0-E892-4D90-9D0F-8499977391CE}" type="presOf" srcId="{125AE04D-B128-4077-A26D-B526DC95A0AF}" destId="{5CCD6511-4873-4C40-8ED9-1C38CD263610}" srcOrd="0" destOrd="0" presId="urn:microsoft.com/office/officeart/2005/8/layout/pyramid2"/>
    <dgm:cxn modelId="{3D2CB4EC-C2AE-4AE3-89B2-AB11AC796860}" srcId="{F2AEAE98-B11D-4122-935F-5FB21CC997A5}" destId="{09CEC4CC-3F30-4F13-843C-81B06E3CA7E0}" srcOrd="1" destOrd="0" parTransId="{B5637FF5-C489-47EC-B52C-58F476CD0CBE}" sibTransId="{5B8D5082-4F6A-487E-A906-855E5488BC6C}"/>
    <dgm:cxn modelId="{D6D07DF2-4E96-4256-9414-C4B7FB767D1D}" type="presParOf" srcId="{5D3F9FDB-01CA-40C3-9741-61AF8C54CB4D}" destId="{98731E38-5958-458C-802B-C5E6CB50BFBE}" srcOrd="0" destOrd="0" presId="urn:microsoft.com/office/officeart/2005/8/layout/pyramid2"/>
    <dgm:cxn modelId="{3A3A6313-F767-45C5-997B-099EF1122C9D}" type="presParOf" srcId="{5D3F9FDB-01CA-40C3-9741-61AF8C54CB4D}" destId="{3E5C0166-EA5B-4731-9B25-EF24553E7078}" srcOrd="1" destOrd="0" presId="urn:microsoft.com/office/officeart/2005/8/layout/pyramid2"/>
    <dgm:cxn modelId="{2536E3EB-9FA3-431A-B9CC-1859F7F9930C}" type="presParOf" srcId="{3E5C0166-EA5B-4731-9B25-EF24553E7078}" destId="{947010F9-74D4-463C-9367-A0E2CE80A88A}" srcOrd="0" destOrd="0" presId="urn:microsoft.com/office/officeart/2005/8/layout/pyramid2"/>
    <dgm:cxn modelId="{B28901B4-5A28-4592-944F-52F17621FBFD}" type="presParOf" srcId="{3E5C0166-EA5B-4731-9B25-EF24553E7078}" destId="{8AE0580A-DC7F-4C69-8BF7-9BAB8F448FF1}" srcOrd="1" destOrd="0" presId="urn:microsoft.com/office/officeart/2005/8/layout/pyramid2"/>
    <dgm:cxn modelId="{BC08E624-A27C-4F81-8CB2-892F17713027}" type="presParOf" srcId="{3E5C0166-EA5B-4731-9B25-EF24553E7078}" destId="{80AA711E-485B-4623-BFE4-E89EDD935D86}" srcOrd="2" destOrd="0" presId="urn:microsoft.com/office/officeart/2005/8/layout/pyramid2"/>
    <dgm:cxn modelId="{681922B7-9F8D-4A3F-BDFC-6960DFD61C0D}" type="presParOf" srcId="{3E5C0166-EA5B-4731-9B25-EF24553E7078}" destId="{F26CE77D-B39F-49BB-8E3F-BA1055EC31DB}" srcOrd="3" destOrd="0" presId="urn:microsoft.com/office/officeart/2005/8/layout/pyramid2"/>
    <dgm:cxn modelId="{72D66345-75AD-4E36-A1FD-2240783709C9}" type="presParOf" srcId="{3E5C0166-EA5B-4731-9B25-EF24553E7078}" destId="{FB6C0461-31F5-457A-A495-4B5C23C90AC5}" srcOrd="4" destOrd="0" presId="urn:microsoft.com/office/officeart/2005/8/layout/pyramid2"/>
    <dgm:cxn modelId="{FD48D797-6857-49DB-8FFE-A61E0E3D8B3E}" type="presParOf" srcId="{3E5C0166-EA5B-4731-9B25-EF24553E7078}" destId="{02F38491-49A8-417E-B2DD-649CEC6EDE65}" srcOrd="5" destOrd="0" presId="urn:microsoft.com/office/officeart/2005/8/layout/pyramid2"/>
    <dgm:cxn modelId="{C2AABB64-6DCF-4622-AF72-DC0AA19B86C1}" type="presParOf" srcId="{3E5C0166-EA5B-4731-9B25-EF24553E7078}" destId="{915110B9-0F42-4711-A968-E07BF365B7B8}" srcOrd="6" destOrd="0" presId="urn:microsoft.com/office/officeart/2005/8/layout/pyramid2"/>
    <dgm:cxn modelId="{BE3D1D8C-15E2-471A-B515-1E40A75075B3}" type="presParOf" srcId="{3E5C0166-EA5B-4731-9B25-EF24553E7078}" destId="{522DB345-661E-4A88-A3B2-EF34CF9498C2}" srcOrd="7" destOrd="0" presId="urn:microsoft.com/office/officeart/2005/8/layout/pyramid2"/>
    <dgm:cxn modelId="{152DB0B3-079B-4E06-A547-07C40A33E6E6}" type="presParOf" srcId="{3E5C0166-EA5B-4731-9B25-EF24553E7078}" destId="{5CCD6511-4873-4C40-8ED9-1C38CD263610}" srcOrd="8" destOrd="0" presId="urn:microsoft.com/office/officeart/2005/8/layout/pyramid2"/>
    <dgm:cxn modelId="{6BFBE9C0-24AB-4D97-83DC-4BE4613C1A29}" type="presParOf" srcId="{3E5C0166-EA5B-4731-9B25-EF24553E7078}" destId="{CC09E7FF-5D6C-456F-A121-C089F4E3B0B9}" srcOrd="9" destOrd="0" presId="urn:microsoft.com/office/officeart/2005/8/layout/pyramid2"/>
    <dgm:cxn modelId="{4D1742C6-79DF-4EEB-BBD9-DA9AC77F73AE}" type="presParOf" srcId="{3E5C0166-EA5B-4731-9B25-EF24553E7078}" destId="{2BFB2267-E6E8-4E9B-8F1F-87A805B4D55C}" srcOrd="10" destOrd="0" presId="urn:microsoft.com/office/officeart/2005/8/layout/pyramid2"/>
    <dgm:cxn modelId="{910E8B7B-D1DA-4CB3-A763-263E821D6A9A}" type="presParOf" srcId="{3E5C0166-EA5B-4731-9B25-EF24553E7078}" destId="{CCBCFB65-DB91-4E7E-AA9E-960C2A21EE7B}" srcOrd="11" destOrd="0" presId="urn:microsoft.com/office/officeart/2005/8/layout/pyramid2"/>
    <dgm:cxn modelId="{201BCFF8-D344-43E4-B76B-11DD328D8871}" type="presParOf" srcId="{3E5C0166-EA5B-4731-9B25-EF24553E7078}" destId="{9C476A10-066C-4FFF-8635-BC2FA4E8243D}" srcOrd="12" destOrd="0" presId="urn:microsoft.com/office/officeart/2005/8/layout/pyramid2"/>
    <dgm:cxn modelId="{6AB1ECB9-AF85-4038-B20D-AC7F16269DDD}" type="presParOf" srcId="{3E5C0166-EA5B-4731-9B25-EF24553E7078}" destId="{DB33D086-368E-433A-B4F0-BABA2EF6A98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842C2-9FB0-4EB9-AFF8-BA458F4000DA}">
      <dsp:nvSpPr>
        <dsp:cNvPr id="0" name=""/>
        <dsp:cNvSpPr/>
      </dsp:nvSpPr>
      <dsp:spPr>
        <a:xfrm>
          <a:off x="1143" y="105255"/>
          <a:ext cx="1440356" cy="2478919"/>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La expedición de Políticas, Bases y </a:t>
          </a:r>
          <a:r>
            <a:rPr lang="es-ES" sz="1800" kern="1200" dirty="0" err="1">
              <a:latin typeface="Arial" panose="020B0604020202020204" pitchFamily="34" charset="0"/>
              <a:cs typeface="Arial" panose="020B0604020202020204" pitchFamily="34" charset="0"/>
            </a:rPr>
            <a:t>Lineamien</a:t>
          </a:r>
          <a:r>
            <a:rPr lang="es-ES" sz="1800" kern="1200" dirty="0">
              <a:latin typeface="Arial" panose="020B0604020202020204" pitchFamily="34" charset="0"/>
              <a:cs typeface="Arial" panose="020B0604020202020204" pitchFamily="34" charset="0"/>
            </a:rPr>
            <a:t>-tos.</a:t>
          </a:r>
          <a:endParaRPr lang="es-MX" sz="1800" kern="1200" dirty="0">
            <a:latin typeface="Arial" panose="020B0604020202020204" pitchFamily="34" charset="0"/>
            <a:cs typeface="Arial" panose="020B0604020202020204" pitchFamily="34" charset="0"/>
          </a:endParaRPr>
        </a:p>
      </dsp:txBody>
      <dsp:txXfrm>
        <a:off x="1143" y="105255"/>
        <a:ext cx="1440356" cy="2478919"/>
      </dsp:txXfrm>
    </dsp:sp>
    <dsp:sp modelId="{ECA4106B-C716-427C-88CA-D57387815562}">
      <dsp:nvSpPr>
        <dsp:cNvPr id="0" name=""/>
        <dsp:cNvSpPr/>
      </dsp:nvSpPr>
      <dsp:spPr>
        <a:xfrm>
          <a:off x="1585535" y="105259"/>
          <a:ext cx="1440356" cy="2478911"/>
        </a:xfrm>
        <a:prstGeom prst="rect">
          <a:avLst/>
        </a:prstGeom>
        <a:gradFill rotWithShape="0">
          <a:gsLst>
            <a:gs pos="0">
              <a:schemeClr val="accent5">
                <a:hueOff val="-3212797"/>
                <a:satOff val="574"/>
                <a:lumOff val="-1255"/>
                <a:alphaOff val="0"/>
                <a:tint val="94000"/>
                <a:satMod val="103000"/>
                <a:lumMod val="102000"/>
              </a:schemeClr>
            </a:gs>
            <a:gs pos="50000">
              <a:schemeClr val="accent5">
                <a:hueOff val="-3212797"/>
                <a:satOff val="574"/>
                <a:lumOff val="-1255"/>
                <a:alphaOff val="0"/>
                <a:shade val="100000"/>
                <a:satMod val="110000"/>
                <a:lumMod val="100000"/>
              </a:schemeClr>
            </a:gs>
            <a:gs pos="100000">
              <a:schemeClr val="accent5">
                <a:hueOff val="-3212797"/>
                <a:satOff val="574"/>
                <a:lumOff val="-125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La aplicación del criterio de evaluación de puntos o porcentajes.</a:t>
          </a:r>
          <a:endParaRPr lang="es-MX" sz="1800" kern="1200" dirty="0">
            <a:latin typeface="Arial" panose="020B0604020202020204" pitchFamily="34" charset="0"/>
            <a:cs typeface="Arial" panose="020B0604020202020204" pitchFamily="34" charset="0"/>
          </a:endParaRPr>
        </a:p>
      </dsp:txBody>
      <dsp:txXfrm>
        <a:off x="1585535" y="105259"/>
        <a:ext cx="1440356" cy="2478911"/>
      </dsp:txXfrm>
    </dsp:sp>
    <dsp:sp modelId="{D1DAEA60-07CB-4C5C-BA17-A1DBD0FA0F18}">
      <dsp:nvSpPr>
        <dsp:cNvPr id="0" name=""/>
        <dsp:cNvSpPr/>
      </dsp:nvSpPr>
      <dsp:spPr>
        <a:xfrm>
          <a:off x="3169927" y="105259"/>
          <a:ext cx="1440356" cy="2478911"/>
        </a:xfrm>
        <a:prstGeom prst="rect">
          <a:avLst/>
        </a:prstGeom>
        <a:solidFill>
          <a:schemeClr val="accent3">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Determinar montos menores de las garantías de cumplimiento que </a:t>
          </a:r>
        </a:p>
        <a:p>
          <a:pPr marL="0" lvl="0" indent="0" algn="ctr" defTabSz="711200" rtl="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deben constituir los proveedores y contratistas.</a:t>
          </a:r>
          <a:endParaRPr lang="es-MX" sz="1600" kern="1200" dirty="0">
            <a:latin typeface="Arial" panose="020B0604020202020204" pitchFamily="34" charset="0"/>
            <a:cs typeface="Arial" panose="020B0604020202020204" pitchFamily="34" charset="0"/>
          </a:endParaRPr>
        </a:p>
      </dsp:txBody>
      <dsp:txXfrm>
        <a:off x="3169927" y="105259"/>
        <a:ext cx="1440356" cy="2478911"/>
      </dsp:txXfrm>
    </dsp:sp>
    <dsp:sp modelId="{C380198C-3EE9-4B38-B7B0-0520EAD30B59}">
      <dsp:nvSpPr>
        <dsp:cNvPr id="0" name=""/>
        <dsp:cNvSpPr/>
      </dsp:nvSpPr>
      <dsp:spPr>
        <a:xfrm>
          <a:off x="4754319" y="105255"/>
          <a:ext cx="1440356" cy="2478919"/>
        </a:xfrm>
        <a:prstGeom prst="rect">
          <a:avLst/>
        </a:prstGeom>
        <a:solidFill>
          <a:srgbClr val="B36A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altLang="es-MX" sz="1600" kern="1200" dirty="0">
              <a:latin typeface="Arial" panose="020B0604020202020204" pitchFamily="34" charset="0"/>
              <a:cs typeface="Arial" panose="020B0604020202020204" pitchFamily="34" charset="0"/>
            </a:rPr>
            <a:t>La utilización de la modalidad de ofertas subsecuentes de descuento en las licitaciones públicas electrónicas</a:t>
          </a:r>
          <a:r>
            <a:rPr lang="es-ES" altLang="es-MX" sz="1200" kern="1200" dirty="0"/>
            <a:t>.</a:t>
          </a:r>
          <a:endParaRPr lang="es-MX" sz="1200" kern="1200" dirty="0"/>
        </a:p>
      </dsp:txBody>
      <dsp:txXfrm>
        <a:off x="4754319" y="105255"/>
        <a:ext cx="1440356" cy="2478919"/>
      </dsp:txXfrm>
    </dsp:sp>
    <dsp:sp modelId="{32CBF7B4-19CB-4DB8-AB49-D732D95D0EA1}">
      <dsp:nvSpPr>
        <dsp:cNvPr id="0" name=""/>
        <dsp:cNvSpPr/>
      </dsp:nvSpPr>
      <dsp:spPr>
        <a:xfrm>
          <a:off x="6338711" y="105259"/>
          <a:ext cx="1440356" cy="2478911"/>
        </a:xfrm>
        <a:prstGeom prst="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altLang="es-MX" sz="1800" kern="1200" dirty="0">
              <a:latin typeface="Arial" panose="020B0604020202020204" pitchFamily="34" charset="0"/>
              <a:cs typeface="Arial" panose="020B0604020202020204" pitchFamily="34" charset="0"/>
            </a:rPr>
            <a:t>Promover la agilización de pagos a proveedores.</a:t>
          </a:r>
          <a:endParaRPr lang="es-MX" sz="1800" kern="1200" dirty="0">
            <a:latin typeface="Arial" panose="020B0604020202020204" pitchFamily="34" charset="0"/>
            <a:cs typeface="Arial" panose="020B0604020202020204" pitchFamily="34" charset="0"/>
          </a:endParaRPr>
        </a:p>
      </dsp:txBody>
      <dsp:txXfrm>
        <a:off x="6338711" y="105259"/>
        <a:ext cx="1440356" cy="2478911"/>
      </dsp:txXfrm>
    </dsp:sp>
    <dsp:sp modelId="{EF288B4F-6DFF-4841-A2F5-31980DC247C7}">
      <dsp:nvSpPr>
        <dsp:cNvPr id="0" name=""/>
        <dsp:cNvSpPr/>
      </dsp:nvSpPr>
      <dsp:spPr>
        <a:xfrm>
          <a:off x="7923103" y="105255"/>
          <a:ext cx="1440356" cy="2478919"/>
        </a:xfrm>
        <a:prstGeom prst="rect">
          <a:avLst/>
        </a:prstGeom>
        <a:gradFill rotWithShape="0">
          <a:gsLst>
            <a:gs pos="0">
              <a:schemeClr val="accent5">
                <a:hueOff val="-16063984"/>
                <a:satOff val="2870"/>
                <a:lumOff val="-6275"/>
                <a:alphaOff val="0"/>
                <a:tint val="94000"/>
                <a:satMod val="103000"/>
                <a:lumMod val="102000"/>
              </a:schemeClr>
            </a:gs>
            <a:gs pos="50000">
              <a:schemeClr val="accent5">
                <a:hueOff val="-16063984"/>
                <a:satOff val="2870"/>
                <a:lumOff val="-6275"/>
                <a:alphaOff val="0"/>
                <a:shade val="100000"/>
                <a:satMod val="110000"/>
                <a:lumMod val="100000"/>
              </a:schemeClr>
            </a:gs>
            <a:gs pos="100000">
              <a:schemeClr val="accent5">
                <a:hueOff val="-16063984"/>
                <a:satOff val="2870"/>
                <a:lumOff val="-627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altLang="es-MX" sz="1600" kern="1200" dirty="0">
              <a:solidFill>
                <a:srgbClr val="FFFFFF"/>
              </a:solidFill>
              <a:latin typeface="Arial" panose="020B0604020202020204" pitchFamily="34" charset="0"/>
              <a:ea typeface="+mn-ea"/>
              <a:cs typeface="Arial" panose="020B0604020202020204" pitchFamily="34" charset="0"/>
            </a:rPr>
            <a:t>La determinación de precios de servicios relacionados con proyectos de infraestructura.</a:t>
          </a:r>
          <a:endParaRPr lang="es-MX" sz="1600" kern="1200" dirty="0">
            <a:solidFill>
              <a:srgbClr val="FFFFFF"/>
            </a:solidFill>
            <a:latin typeface="Arial" panose="020B0604020202020204" pitchFamily="34" charset="0"/>
            <a:ea typeface="+mn-ea"/>
            <a:cs typeface="Arial" panose="020B0604020202020204" pitchFamily="34" charset="0"/>
          </a:endParaRPr>
        </a:p>
      </dsp:txBody>
      <dsp:txXfrm>
        <a:off x="7923103" y="105255"/>
        <a:ext cx="1440356" cy="2478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31E38-5958-458C-802B-C5E6CB50BFBE}">
      <dsp:nvSpPr>
        <dsp:cNvPr id="0" name=""/>
        <dsp:cNvSpPr/>
      </dsp:nvSpPr>
      <dsp:spPr>
        <a:xfrm>
          <a:off x="-250388" y="0"/>
          <a:ext cx="6552738" cy="5544616"/>
        </a:xfrm>
        <a:prstGeom prst="triangle">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7010F9-74D4-463C-9367-A0E2CE80A88A}">
      <dsp:nvSpPr>
        <dsp:cNvPr id="0" name=""/>
        <dsp:cNvSpPr/>
      </dsp:nvSpPr>
      <dsp:spPr>
        <a:xfrm>
          <a:off x="459031" y="194978"/>
          <a:ext cx="3604000" cy="477031"/>
        </a:xfrm>
        <a:prstGeom prst="roundRect">
          <a:avLst/>
        </a:prstGeom>
        <a:solidFill>
          <a:srgbClr val="A8D7FF">
            <a:alpha val="47059"/>
          </a:srgbClr>
        </a:solidFill>
        <a:ln w="9525" cap="flat" cmpd="sng" algn="ctr">
          <a:solidFill>
            <a:schemeClr val="accent4">
              <a:shade val="5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altLang="es-MX" sz="1800" b="1" kern="1200" dirty="0">
              <a:solidFill>
                <a:schemeClr val="bg1"/>
              </a:solidFill>
              <a:latin typeface="Arial" panose="020B0604020202020204" pitchFamily="34" charset="0"/>
              <a:cs typeface="Arial" panose="020B0604020202020204" pitchFamily="34" charset="0"/>
            </a:rPr>
            <a:t>1.- Constitución </a:t>
          </a:r>
        </a:p>
      </dsp:txBody>
      <dsp:txXfrm>
        <a:off x="482318" y="218265"/>
        <a:ext cx="3557426" cy="430457"/>
      </dsp:txXfrm>
    </dsp:sp>
    <dsp:sp modelId="{80AA711E-485B-4623-BFE4-E89EDD935D86}">
      <dsp:nvSpPr>
        <dsp:cNvPr id="0" name=""/>
        <dsp:cNvSpPr/>
      </dsp:nvSpPr>
      <dsp:spPr>
        <a:xfrm>
          <a:off x="1146260" y="843050"/>
          <a:ext cx="5144962" cy="477031"/>
        </a:xfrm>
        <a:prstGeom prst="roundRect">
          <a:avLst/>
        </a:prstGeom>
        <a:solidFill>
          <a:srgbClr val="FFE5E2">
            <a:alpha val="65098"/>
          </a:srgbClr>
        </a:solidFill>
        <a:ln w="9525" cap="flat" cmpd="sng" algn="ctr">
          <a:solidFill>
            <a:schemeClr val="accent4">
              <a:shade val="50000"/>
              <a:hueOff val="66026"/>
              <a:satOff val="-589"/>
              <a:lumOff val="1163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latin typeface="Arial" panose="020B0604020202020204" pitchFamily="34" charset="0"/>
              <a:cs typeface="Arial" panose="020B0604020202020204" pitchFamily="34" charset="0"/>
            </a:rPr>
            <a:t>2.- Tratados de Libre Comercio con CCG </a:t>
          </a:r>
          <a:endParaRPr lang="es-MX" sz="1800" kern="1200" dirty="0">
            <a:latin typeface="Arial" panose="020B0604020202020204" pitchFamily="34" charset="0"/>
            <a:cs typeface="Arial" panose="020B0604020202020204" pitchFamily="34" charset="0"/>
          </a:endParaRPr>
        </a:p>
      </dsp:txBody>
      <dsp:txXfrm>
        <a:off x="1169547" y="866337"/>
        <a:ext cx="5098388" cy="430457"/>
      </dsp:txXfrm>
    </dsp:sp>
    <dsp:sp modelId="{FB6C0461-31F5-457A-A495-4B5C23C90AC5}">
      <dsp:nvSpPr>
        <dsp:cNvPr id="0" name=""/>
        <dsp:cNvSpPr/>
      </dsp:nvSpPr>
      <dsp:spPr>
        <a:xfrm>
          <a:off x="1626925" y="1491121"/>
          <a:ext cx="2739941" cy="477031"/>
        </a:xfrm>
        <a:prstGeom prst="roundRect">
          <a:avLst/>
        </a:prstGeom>
        <a:solidFill>
          <a:srgbClr val="F7FFCA">
            <a:alpha val="16078"/>
          </a:srgbClr>
        </a:solidFill>
        <a:ln w="9525" cap="flat" cmpd="sng" algn="ctr">
          <a:solidFill>
            <a:schemeClr val="accent4">
              <a:shade val="50000"/>
              <a:hueOff val="132052"/>
              <a:satOff val="-1178"/>
              <a:lumOff val="2326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chemeClr val="accent2">
                  <a:lumMod val="50000"/>
                </a:schemeClr>
              </a:solidFill>
              <a:latin typeface="Arial" panose="020B0604020202020204" pitchFamily="34" charset="0"/>
              <a:cs typeface="Arial" panose="020B0604020202020204" pitchFamily="34" charset="0"/>
            </a:rPr>
            <a:t>3.- LAASSP y LOPSRM</a:t>
          </a:r>
          <a:endParaRPr lang="es-MX" sz="1800" kern="1200" dirty="0">
            <a:solidFill>
              <a:schemeClr val="accent2">
                <a:lumMod val="50000"/>
              </a:schemeClr>
            </a:solidFill>
            <a:latin typeface="Arial" panose="020B0604020202020204" pitchFamily="34" charset="0"/>
            <a:cs typeface="Arial" panose="020B0604020202020204" pitchFamily="34" charset="0"/>
          </a:endParaRPr>
        </a:p>
      </dsp:txBody>
      <dsp:txXfrm>
        <a:off x="1650212" y="1514408"/>
        <a:ext cx="2693367" cy="430457"/>
      </dsp:txXfrm>
    </dsp:sp>
    <dsp:sp modelId="{915110B9-0F42-4711-A968-E07BF365B7B8}">
      <dsp:nvSpPr>
        <dsp:cNvPr id="0" name=""/>
        <dsp:cNvSpPr/>
      </dsp:nvSpPr>
      <dsp:spPr>
        <a:xfrm>
          <a:off x="1925283" y="2139193"/>
          <a:ext cx="2532675" cy="477031"/>
        </a:xfrm>
        <a:prstGeom prst="roundRect">
          <a:avLst/>
        </a:prstGeom>
        <a:solidFill>
          <a:srgbClr val="FFC3FF">
            <a:alpha val="56078"/>
          </a:srgbClr>
        </a:solidFill>
        <a:ln w="9525" cap="flat" cmpd="sng" algn="ctr">
          <a:solidFill>
            <a:schemeClr val="accent4">
              <a:shade val="50000"/>
              <a:hueOff val="198078"/>
              <a:satOff val="-1767"/>
              <a:lumOff val="3489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7030A0"/>
              </a:solidFill>
              <a:latin typeface="Arial" panose="020B0604020202020204" pitchFamily="34" charset="0"/>
              <a:cs typeface="Arial" panose="020B0604020202020204" pitchFamily="34" charset="0"/>
            </a:rPr>
            <a:t>4.- Leyes especiales </a:t>
          </a:r>
          <a:endParaRPr lang="es-MX" sz="1800" kern="1200" dirty="0">
            <a:solidFill>
              <a:srgbClr val="7030A0"/>
            </a:solidFill>
            <a:latin typeface="Arial" panose="020B0604020202020204" pitchFamily="34" charset="0"/>
            <a:cs typeface="Arial" panose="020B0604020202020204" pitchFamily="34" charset="0"/>
          </a:endParaRPr>
        </a:p>
      </dsp:txBody>
      <dsp:txXfrm>
        <a:off x="1948570" y="2162480"/>
        <a:ext cx="2486101" cy="430457"/>
      </dsp:txXfrm>
    </dsp:sp>
    <dsp:sp modelId="{5CCD6511-4873-4C40-8ED9-1C38CD263610}">
      <dsp:nvSpPr>
        <dsp:cNvPr id="0" name=""/>
        <dsp:cNvSpPr/>
      </dsp:nvSpPr>
      <dsp:spPr>
        <a:xfrm>
          <a:off x="2136873" y="2787265"/>
          <a:ext cx="2586014" cy="477031"/>
        </a:xfrm>
        <a:prstGeom prst="roundRect">
          <a:avLst/>
        </a:prstGeom>
        <a:solidFill>
          <a:srgbClr val="8EFFA7">
            <a:alpha val="60000"/>
          </a:srgbClr>
        </a:solidFill>
        <a:ln w="9525" cap="flat" cmpd="sng" algn="ctr">
          <a:solidFill>
            <a:schemeClr val="accent4">
              <a:shade val="50000"/>
              <a:hueOff val="198078"/>
              <a:satOff val="-1767"/>
              <a:lumOff val="3489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2B7F32"/>
              </a:solidFill>
              <a:latin typeface="Arial" panose="020B0604020202020204" pitchFamily="34" charset="0"/>
              <a:cs typeface="Arial" panose="020B0604020202020204" pitchFamily="34" charset="0"/>
            </a:rPr>
            <a:t>5.- Reglamentos</a:t>
          </a:r>
          <a:endParaRPr lang="es-MX" sz="1800" kern="1200" dirty="0">
            <a:solidFill>
              <a:srgbClr val="2B7F32"/>
            </a:solidFill>
            <a:latin typeface="Arial" panose="020B0604020202020204" pitchFamily="34" charset="0"/>
            <a:cs typeface="Arial" panose="020B0604020202020204" pitchFamily="34" charset="0"/>
          </a:endParaRPr>
        </a:p>
      </dsp:txBody>
      <dsp:txXfrm>
        <a:off x="2160160" y="2810552"/>
        <a:ext cx="2539440" cy="430457"/>
      </dsp:txXfrm>
    </dsp:sp>
    <dsp:sp modelId="{2BFB2267-E6E8-4E9B-8F1F-87A805B4D55C}">
      <dsp:nvSpPr>
        <dsp:cNvPr id="0" name=""/>
        <dsp:cNvSpPr/>
      </dsp:nvSpPr>
      <dsp:spPr>
        <a:xfrm>
          <a:off x="1649108" y="3435337"/>
          <a:ext cx="6254526" cy="1154068"/>
        </a:xfrm>
        <a:prstGeom prst="roundRect">
          <a:avLst/>
        </a:prstGeom>
        <a:solidFill>
          <a:srgbClr val="DDDDDD">
            <a:alpha val="51373"/>
          </a:srgbClr>
        </a:solidFill>
        <a:ln w="9525" cap="flat" cmpd="sng" algn="ctr">
          <a:solidFill>
            <a:schemeClr val="accent4">
              <a:shade val="50000"/>
              <a:hueOff val="132052"/>
              <a:satOff val="-1178"/>
              <a:lumOff val="2326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latin typeface="Arial" panose="020B0604020202020204" pitchFamily="34" charset="0"/>
              <a:cs typeface="Arial" panose="020B0604020202020204" pitchFamily="34" charset="0"/>
            </a:rPr>
            <a:t>6.-</a:t>
          </a:r>
          <a:r>
            <a:rPr lang="es-ES" altLang="es-MX" sz="1800" kern="1200" dirty="0">
              <a:latin typeface="Arial" panose="020B0604020202020204" pitchFamily="34" charset="0"/>
              <a:cs typeface="Arial" panose="020B0604020202020204" pitchFamily="34" charset="0"/>
            </a:rPr>
            <a:t> </a:t>
          </a:r>
          <a:r>
            <a:rPr lang="es-ES" altLang="es-MX" sz="1800" b="1" kern="1200" dirty="0">
              <a:latin typeface="Arial" panose="020B0604020202020204" pitchFamily="34" charset="0"/>
              <a:cs typeface="Arial" panose="020B0604020202020204" pitchFamily="34" charset="0"/>
            </a:rPr>
            <a:t>Acuerdo, Decretos, Lineamientos, Reglas </a:t>
          </a:r>
        </a:p>
        <a:p>
          <a:pPr marL="0" lvl="0" indent="0" algn="just" defTabSz="800100">
            <a:lnSpc>
              <a:spcPct val="90000"/>
            </a:lnSpc>
            <a:spcBef>
              <a:spcPct val="0"/>
            </a:spcBef>
            <a:spcAft>
              <a:spcPct val="35000"/>
            </a:spcAft>
            <a:buNone/>
          </a:pPr>
          <a:r>
            <a:rPr lang="es-ES" altLang="es-MX" sz="900" kern="1200" dirty="0">
              <a:latin typeface="Arial" panose="020B0604020202020204" pitchFamily="34" charset="0"/>
              <a:cs typeface="Arial" panose="020B0604020202020204" pitchFamily="34" charset="0"/>
            </a:rPr>
            <a:t>Para adquisición de papel (DOF 2/X/09); Lineamientos relativos a sustentabilidad ambiental de las A, A, y S del S P (31/X/07); Acuerdo con el que se emiten diversos lineamientos en materia de A. A. S. y  O. P. y  </a:t>
          </a:r>
          <a:r>
            <a:rPr lang="es-ES" altLang="es-MX" sz="900" kern="1200" dirty="0" err="1">
              <a:latin typeface="Arial" panose="020B0604020202020204" pitchFamily="34" charset="0"/>
              <a:cs typeface="Arial" panose="020B0604020202020204" pitchFamily="34" charset="0"/>
            </a:rPr>
            <a:t>Serv</a:t>
          </a:r>
          <a:r>
            <a:rPr lang="es-ES" altLang="es-MX" sz="900" kern="1200" dirty="0">
              <a:latin typeface="Arial" panose="020B0604020202020204" pitchFamily="34" charset="0"/>
              <a:cs typeface="Arial" panose="020B0604020202020204" pitchFamily="34" charset="0"/>
            </a:rPr>
            <a:t>. relacionados;  Acuerdo para la utilización del sistema CompraNet;  Manuales de Aplicación General, etc..</a:t>
          </a:r>
          <a:endParaRPr lang="es-MX" sz="900" kern="1200" dirty="0">
            <a:latin typeface="Arial" panose="020B0604020202020204" pitchFamily="34" charset="0"/>
            <a:cs typeface="Arial" panose="020B0604020202020204" pitchFamily="34" charset="0"/>
          </a:endParaRPr>
        </a:p>
      </dsp:txBody>
      <dsp:txXfrm>
        <a:off x="1705445" y="3491674"/>
        <a:ext cx="6141852" cy="1041394"/>
      </dsp:txXfrm>
    </dsp:sp>
    <dsp:sp modelId="{9C476A10-066C-4FFF-8635-BC2FA4E8243D}">
      <dsp:nvSpPr>
        <dsp:cNvPr id="0" name=""/>
        <dsp:cNvSpPr/>
      </dsp:nvSpPr>
      <dsp:spPr>
        <a:xfrm>
          <a:off x="1820712" y="4709474"/>
          <a:ext cx="4368877" cy="477031"/>
        </a:xfrm>
        <a:prstGeom prst="roundRect">
          <a:avLst/>
        </a:prstGeom>
        <a:solidFill>
          <a:srgbClr val="FFE781">
            <a:alpha val="55294"/>
          </a:srgbClr>
        </a:solidFill>
        <a:ln w="9525" cap="flat" cmpd="sng" algn="ctr">
          <a:solidFill>
            <a:schemeClr val="accent4">
              <a:shade val="50000"/>
              <a:hueOff val="66026"/>
              <a:satOff val="-589"/>
              <a:lumOff val="1163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A57D01"/>
              </a:solidFill>
              <a:latin typeface="Arial" panose="020B0604020202020204" pitchFamily="34" charset="0"/>
              <a:cs typeface="Arial" panose="020B0604020202020204" pitchFamily="34" charset="0"/>
            </a:rPr>
            <a:t>7.- Políticas, Bases y Lineamientos</a:t>
          </a:r>
          <a:endParaRPr lang="es-MX" sz="1800" kern="1200" dirty="0">
            <a:solidFill>
              <a:srgbClr val="A57D01"/>
            </a:solidFill>
            <a:latin typeface="Arial" panose="020B0604020202020204" pitchFamily="34" charset="0"/>
            <a:cs typeface="Arial" panose="020B0604020202020204" pitchFamily="34" charset="0"/>
          </a:endParaRPr>
        </a:p>
      </dsp:txBody>
      <dsp:txXfrm>
        <a:off x="1843999" y="4732761"/>
        <a:ext cx="4322303" cy="4304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EC0E5-520A-9643-83D6-5FEEF807FA8E}" type="datetimeFigureOut">
              <a:rPr lang="es-MX" smtClean="0"/>
              <a:t>24/01/23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A913A-049E-B945-B2A9-D25412704A9F}" type="slidenum">
              <a:rPr lang="es-MX" smtClean="0"/>
              <a:t>‹Nº›</a:t>
            </a:fld>
            <a:endParaRPr lang="es-MX"/>
          </a:p>
        </p:txBody>
      </p:sp>
    </p:spTree>
    <p:extLst>
      <p:ext uri="{BB962C8B-B14F-4D97-AF65-F5344CB8AC3E}">
        <p14:creationId xmlns:p14="http://schemas.microsoft.com/office/powerpoint/2010/main" val="387634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A5209C0A-A19C-9E41-902B-FD4C0682ED26}" type="datetime1">
              <a:rPr lang="es-MX" smtClean="0"/>
              <a:t>24/01/23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71FAD39-E184-3742-9822-8AD16A83494A}"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0863B98-4271-C444-BA00-892AC8E9FEC6}"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DD27575-4572-F14F-843A-86D2CDACB564}"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7767FC9-5258-B740-9D2F-4B71F58AB996}"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5E18866B-CD67-F44A-9038-017B13FB3E4E}" type="datetime1">
              <a:rPr lang="es-MX" smtClean="0"/>
              <a:t>24/01/23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33A79375-CC09-284A-B84B-4F01D709682A}" type="datetime1">
              <a:rPr lang="es-MX" smtClean="0"/>
              <a:t>24/01/23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AF17FB73-DEBF-4047-980D-936C3306C17D}" type="datetime1">
              <a:rPr lang="es-MX" smtClean="0"/>
              <a:t>24/01/23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E586574-5888-2348-834F-9474CDD06CF5}" type="datetime1">
              <a:rPr lang="es-MX" smtClean="0"/>
              <a:t>24/01/23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E8F3E91-CA69-4728-81BE-B5D25F4E97BC}" type="datetime1">
              <a:rPr lang="es-ES" altLang="es-MX"/>
              <a:pPr>
                <a:defRPr/>
              </a:pPr>
              <a:t>24/1/23</a:t>
            </a:fld>
            <a:endParaRPr lang="es-ES" altLang="es-MX"/>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11216217" y="19051"/>
            <a:ext cx="736600" cy="328613"/>
          </a:xfrm>
        </p:spPr>
        <p:txBody>
          <a:bodyPr/>
          <a:lstStyle>
            <a:lvl1pPr>
              <a:defRPr/>
            </a:lvl1pPr>
          </a:lstStyle>
          <a:p>
            <a:pPr>
              <a:defRPr/>
            </a:pPr>
            <a:fld id="{8D75BDA9-D9E6-41A1-9E7B-63F654826F24}" type="slidenum">
              <a:rPr lang="es-ES" altLang="es-MX"/>
              <a:pPr>
                <a:defRPr/>
              </a:pPr>
              <a:t>‹Nº›</a:t>
            </a:fld>
            <a:endParaRPr lang="es-ES" altLang="es-MX"/>
          </a:p>
        </p:txBody>
      </p:sp>
    </p:spTree>
    <p:extLst>
      <p:ext uri="{BB962C8B-B14F-4D97-AF65-F5344CB8AC3E}">
        <p14:creationId xmlns:p14="http://schemas.microsoft.com/office/powerpoint/2010/main" val="366727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91DB7F0-5A98-D74C-94F2-D20DDCC5B43B}" type="datetime1">
              <a:rPr lang="es-MX" smtClean="0"/>
              <a:t>24/01/23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377B65F9-1ACC-CE43-8BD2-2C61D9FFBE03}" type="datetime1">
              <a:rPr lang="es-MX" smtClean="0"/>
              <a:t>24/01/23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17F71A5F-BF44-5F4A-9D00-3C11637FDD27}"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AA467E6F-4A42-9946-B3B3-FC9A85C380A4}" type="datetime1">
              <a:rPr lang="es-MX" smtClean="0"/>
              <a:t>24/01/23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2BF67C1A-D76F-DA46-ADB9-E8DEAB3A12D8}" type="datetime1">
              <a:rPr lang="es-MX" smtClean="0"/>
              <a:t>24/01/23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417EE6E-D21F-9A46-8172-EF9BFFBF8D82}" type="datetime1">
              <a:rPr lang="es-MX" smtClean="0"/>
              <a:t>24/01/23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91D4FE8-7BEC-144E-83B9-80C8CF8531FB}"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D1F1A-9D74-4941-998C-EA698321315A}" type="datetime1">
              <a:rPr lang="es-MX" smtClean="0"/>
              <a:t>24/01/23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20000"/>
                <a:lumOff val="80000"/>
              </a:schemeClr>
            </a:gs>
            <a:gs pos="74000">
              <a:schemeClr val="accent1">
                <a:lumMod val="40000"/>
                <a:lumOff val="60000"/>
              </a:schemeClr>
            </a:gs>
            <a:gs pos="100000">
              <a:schemeClr val="bg2">
                <a:lumMod val="60000"/>
                <a:lumOff val="4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16F50A-21EA-4A48-A506-11A884DDD24F}" type="datetime1">
              <a:rPr lang="es-MX" smtClean="0"/>
              <a:t>24/01/23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43F58-C28A-3FBD-9999-EC9E2F33CE32}"/>
              </a:ext>
            </a:extLst>
          </p:cNvPr>
          <p:cNvSpPr>
            <a:spLocks noGrp="1"/>
          </p:cNvSpPr>
          <p:nvPr>
            <p:ph type="ctrTitle"/>
          </p:nvPr>
        </p:nvSpPr>
        <p:spPr>
          <a:xfrm>
            <a:off x="304921" y="2492189"/>
            <a:ext cx="8882778" cy="766488"/>
          </a:xfrm>
        </p:spPr>
        <p:txBody>
          <a:bodyPr/>
          <a:lstStyle/>
          <a:p>
            <a:pPr algn="l"/>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r>
              <a:rPr lang="es-MX" sz="2600" b="1" dirty="0">
                <a:effectLst/>
                <a:latin typeface="Arial" panose="020B0604020202020204" pitchFamily="34" charset="0"/>
              </a:rPr>
              <a:t>UNIVERSIDAD NACIONAL AUTÓNOMA DE MÉXICO</a:t>
            </a:r>
            <a:endParaRPr lang="es-MX" dirty="0"/>
          </a:p>
        </p:txBody>
      </p:sp>
      <p:sp>
        <p:nvSpPr>
          <p:cNvPr id="3" name="Subtítulo 2">
            <a:extLst>
              <a:ext uri="{FF2B5EF4-FFF2-40B4-BE49-F238E27FC236}">
                <a16:creationId xmlns:a16="http://schemas.microsoft.com/office/drawing/2014/main" id="{76DF0CFD-6B2C-7998-A251-886E042EAB9C}"/>
              </a:ext>
            </a:extLst>
          </p:cNvPr>
          <p:cNvSpPr>
            <a:spLocks noGrp="1"/>
          </p:cNvSpPr>
          <p:nvPr>
            <p:ph type="subTitle" idx="1"/>
          </p:nvPr>
        </p:nvSpPr>
        <p:spPr>
          <a:xfrm>
            <a:off x="6580094" y="5384639"/>
            <a:ext cx="5178061" cy="1117687"/>
          </a:xfrm>
        </p:spPr>
        <p:txBody>
          <a:bodyPr>
            <a:normAutofit fontScale="92500" lnSpcReduction="20000"/>
          </a:bodyPr>
          <a:lstStyle/>
          <a:p>
            <a:endParaRPr lang="es-MX" dirty="0"/>
          </a:p>
          <a:p>
            <a:endParaRPr lang="es-MX" dirty="0"/>
          </a:p>
          <a:p>
            <a:r>
              <a:rPr lang="es-MX" sz="2800" dirty="0">
                <a:latin typeface="Arial" panose="020B0604020202020204" pitchFamily="34" charset="0"/>
                <a:cs typeface="Arial" panose="020B0604020202020204" pitchFamily="34" charset="0"/>
              </a:rPr>
              <a:t> </a:t>
            </a:r>
            <a:r>
              <a:rPr lang="es-MX" sz="2600" dirty="0">
                <a:latin typeface="Arial" panose="020B0604020202020204" pitchFamily="34" charset="0"/>
                <a:cs typeface="Arial" panose="020B0604020202020204" pitchFamily="34" charset="0"/>
              </a:rPr>
              <a:t>Del 24 de enero al 2 de marzo 2023</a:t>
            </a:r>
          </a:p>
        </p:txBody>
      </p:sp>
      <p:sp>
        <p:nvSpPr>
          <p:cNvPr id="4" name="Marcador de número de diapositiva 3">
            <a:extLst>
              <a:ext uri="{FF2B5EF4-FFF2-40B4-BE49-F238E27FC236}">
                <a16:creationId xmlns:a16="http://schemas.microsoft.com/office/drawing/2014/main" id="{F776506A-A3E4-A49D-ACD0-C44BD51FE4AE}"/>
              </a:ext>
            </a:extLst>
          </p:cNvPr>
          <p:cNvSpPr>
            <a:spLocks noGrp="1"/>
          </p:cNvSpPr>
          <p:nvPr>
            <p:ph type="sldNum" sz="quarter" idx="12"/>
          </p:nvPr>
        </p:nvSpPr>
        <p:spPr/>
        <p:txBody>
          <a:bodyPr/>
          <a:lstStyle/>
          <a:p>
            <a:r>
              <a:rPr lang="en-US" sz="200" dirty="0"/>
              <a:t>.</a:t>
            </a:r>
          </a:p>
        </p:txBody>
      </p:sp>
      <p:sp>
        <p:nvSpPr>
          <p:cNvPr id="5" name="CuadroTexto 4">
            <a:extLst>
              <a:ext uri="{FF2B5EF4-FFF2-40B4-BE49-F238E27FC236}">
                <a16:creationId xmlns:a16="http://schemas.microsoft.com/office/drawing/2014/main" id="{7546CC8D-3303-F657-1AD7-AD0106A6D79C}"/>
              </a:ext>
            </a:extLst>
          </p:cNvPr>
          <p:cNvSpPr txBox="1"/>
          <p:nvPr/>
        </p:nvSpPr>
        <p:spPr>
          <a:xfrm>
            <a:off x="89772" y="3563465"/>
            <a:ext cx="8882778" cy="400110"/>
          </a:xfrm>
          <a:prstGeom prst="rect">
            <a:avLst/>
          </a:prstGeom>
          <a:noFill/>
        </p:spPr>
        <p:txBody>
          <a:bodyPr wrap="square" rtlCol="0">
            <a:spAutoFit/>
          </a:bodyPr>
          <a:lstStyle/>
          <a:p>
            <a:pPr algn="ctr"/>
            <a:r>
              <a:rPr lang="es-MX" sz="2000" b="1" dirty="0">
                <a:effectLst/>
                <a:latin typeface="Arial" panose="020B0604020202020204" pitchFamily="34" charset="0"/>
              </a:rPr>
              <a:t>PROGRAMA DE POSGRADO EN CIENCIAS DE LA ADMINISTRACIÓN.</a:t>
            </a:r>
            <a:endParaRPr lang="es-MX" sz="2000" dirty="0"/>
          </a:p>
        </p:txBody>
      </p:sp>
      <p:pic>
        <p:nvPicPr>
          <p:cNvPr id="1026" name="Picture 2" descr="UNAM Universidad Nacional Autónoma de México | Mexico City">
            <a:extLst>
              <a:ext uri="{FF2B5EF4-FFF2-40B4-BE49-F238E27FC236}">
                <a16:creationId xmlns:a16="http://schemas.microsoft.com/office/drawing/2014/main" id="{71939878-125D-E9A9-B803-9FB523DB8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966" y="2717641"/>
            <a:ext cx="1434354" cy="143435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E117454-D0F6-F22B-D3F3-E030D3FB6BC2}"/>
              </a:ext>
            </a:extLst>
          </p:cNvPr>
          <p:cNvSpPr txBox="1"/>
          <p:nvPr/>
        </p:nvSpPr>
        <p:spPr>
          <a:xfrm>
            <a:off x="304921" y="4679576"/>
            <a:ext cx="8950425" cy="428131"/>
          </a:xfrm>
          <a:prstGeom prst="rect">
            <a:avLst/>
          </a:prstGeom>
          <a:noFill/>
        </p:spPr>
        <p:txBody>
          <a:bodyPr wrap="square" rtlCol="0">
            <a:spAutoFit/>
          </a:bodyPr>
          <a:lstStyle/>
          <a:p>
            <a:pPr marL="0" indent="0" algn="just">
              <a:lnSpc>
                <a:spcPct val="120000"/>
              </a:lnSpc>
              <a:spcBef>
                <a:spcPts val="0"/>
              </a:spcBef>
              <a:buNone/>
            </a:pPr>
            <a:r>
              <a:rPr lang="es-MX" sz="2000" b="1" dirty="0">
                <a:solidFill>
                  <a:schemeClr val="bg1"/>
                </a:solidFill>
                <a:effectLst/>
                <a:latin typeface="ArialMT"/>
              </a:rPr>
              <a:t>MATERIA DE AUDITORÍA DE ADQUISICIONES Y OBRAS PÚBLICAS. </a:t>
            </a:r>
            <a:endParaRPr lang="es-MX" sz="2000" b="1" dirty="0">
              <a:solidFill>
                <a:schemeClr val="bg1"/>
              </a:solidFill>
            </a:endParaRPr>
          </a:p>
        </p:txBody>
      </p:sp>
    </p:spTree>
    <p:extLst>
      <p:ext uri="{BB962C8B-B14F-4D97-AF65-F5344CB8AC3E}">
        <p14:creationId xmlns:p14="http://schemas.microsoft.com/office/powerpoint/2010/main" val="18827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500"/>
                                        <p:tgtEl>
                                          <p:spTgt spid="2"/>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1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1500"/>
                                        <p:tgtEl>
                                          <p:spTgt spid="5">
                                            <p:txEl>
                                              <p:pRg st="0" end="0"/>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1500"/>
                                        <p:tgtEl>
                                          <p:spTgt spid="6"/>
                                        </p:tgtEl>
                                      </p:cBhvr>
                                    </p:animEffect>
                                  </p:childTnLst>
                                </p:cTn>
                              </p:par>
                            </p:childTnLst>
                          </p:cTn>
                        </p:par>
                        <p:par>
                          <p:cTn id="24" fill="hold">
                            <p:stCondLst>
                              <p:cond delay="5500"/>
                            </p:stCondLst>
                            <p:childTnLst>
                              <p:par>
                                <p:cTn id="25" presetID="18" presetClass="entr" presetSubtype="12"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46163"/>
          </a:xfrm>
        </p:spPr>
        <p:txBody>
          <a:bodyPr>
            <a:normAutofit/>
          </a:bodyPr>
          <a:lstStyle/>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O sea, además de las dependencias que se creen en la Federación (SFP) o en las entidades federativas y municipios, la fiscalización la pueden realizar:</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a) La </a:t>
            </a:r>
            <a:r>
              <a:rPr lang="es-MX" altLang="es-MX" sz="2000" b="1" dirty="0">
                <a:solidFill>
                  <a:schemeClr val="bg2">
                    <a:lumMod val="75000"/>
                  </a:schemeClr>
                </a:solidFill>
                <a:latin typeface="Arial" panose="020B0604020202020204" pitchFamily="34" charset="0"/>
                <a:cs typeface="Arial" panose="020B0604020202020204" pitchFamily="34" charset="0"/>
              </a:rPr>
              <a:t>Auditoría Superior de la Federación </a:t>
            </a:r>
            <a:r>
              <a:rPr lang="es-MX" altLang="es-MX" sz="2000" dirty="0">
                <a:solidFill>
                  <a:schemeClr val="bg1"/>
                </a:solidFill>
                <a:latin typeface="Arial" panose="020B0604020202020204" pitchFamily="34" charset="0"/>
                <a:cs typeface="Arial" panose="020B0604020202020204" pitchFamily="34" charset="0"/>
              </a:rPr>
              <a:t>la cual </a:t>
            </a:r>
            <a:r>
              <a:rPr lang="es-MX" altLang="es-MX" sz="2000" b="1" dirty="0">
                <a:solidFill>
                  <a:srgbClr val="002060"/>
                </a:solidFill>
                <a:latin typeface="Arial" panose="020B0604020202020204" pitchFamily="34" charset="0"/>
                <a:cs typeface="Arial" panose="020B0604020202020204" pitchFamily="34" charset="0"/>
              </a:rPr>
              <a:t>revisará</a:t>
            </a:r>
            <a:r>
              <a:rPr lang="es-MX" altLang="es-MX" sz="2000" dirty="0">
                <a:solidFill>
                  <a:schemeClr val="bg1"/>
                </a:solidFill>
                <a:latin typeface="Arial" panose="020B0604020202020204" pitchFamily="34" charset="0"/>
                <a:cs typeface="Arial" panose="020B0604020202020204" pitchFamily="34" charset="0"/>
              </a:rPr>
              <a:t> la Cuenta Pública, con el objeto de </a:t>
            </a:r>
            <a:r>
              <a:rPr lang="es-MX" altLang="es-MX" sz="2000" b="1" dirty="0">
                <a:solidFill>
                  <a:schemeClr val="accent5">
                    <a:lumMod val="75000"/>
                  </a:schemeClr>
                </a:solidFill>
                <a:latin typeface="Arial" panose="020B0604020202020204" pitchFamily="34" charset="0"/>
                <a:cs typeface="Arial" panose="020B0604020202020204" pitchFamily="34" charset="0"/>
              </a:rPr>
              <a:t>evaluar los resultados </a:t>
            </a:r>
            <a:r>
              <a:rPr lang="es-MX" altLang="es-MX" sz="2000" dirty="0">
                <a:solidFill>
                  <a:schemeClr val="bg1"/>
                </a:solidFill>
                <a:latin typeface="Arial" panose="020B0604020202020204" pitchFamily="34" charset="0"/>
                <a:cs typeface="Arial" panose="020B0604020202020204" pitchFamily="34" charset="0"/>
              </a:rPr>
              <a:t>de la gestión financiera, </a:t>
            </a:r>
            <a:r>
              <a:rPr lang="es-MX" altLang="es-MX" sz="2000" b="1" dirty="0">
                <a:solidFill>
                  <a:schemeClr val="accent3">
                    <a:lumMod val="50000"/>
                  </a:schemeClr>
                </a:solidFill>
                <a:latin typeface="Arial" panose="020B0604020202020204" pitchFamily="34" charset="0"/>
                <a:cs typeface="Arial" panose="020B0604020202020204" pitchFamily="34" charset="0"/>
              </a:rPr>
              <a:t>comprobar </a:t>
            </a:r>
            <a:r>
              <a:rPr lang="es-MX" altLang="es-MX" sz="2000" dirty="0">
                <a:solidFill>
                  <a:schemeClr val="bg1"/>
                </a:solidFill>
                <a:latin typeface="Arial" panose="020B0604020202020204" pitchFamily="34" charset="0"/>
                <a:cs typeface="Arial" panose="020B0604020202020204" pitchFamily="34" charset="0"/>
              </a:rPr>
              <a:t>si se ha ajustado a los criterios señalados por el Presupuesto y </a:t>
            </a:r>
            <a:r>
              <a:rPr lang="es-MX" altLang="es-MX" sz="2000" b="1" dirty="0">
                <a:solidFill>
                  <a:schemeClr val="accent6">
                    <a:lumMod val="75000"/>
                  </a:schemeClr>
                </a:solidFill>
                <a:latin typeface="Arial" panose="020B0604020202020204" pitchFamily="34" charset="0"/>
                <a:cs typeface="Arial" panose="020B0604020202020204" pitchFamily="34" charset="0"/>
              </a:rPr>
              <a:t>verificar</a:t>
            </a:r>
            <a:r>
              <a:rPr lang="es-MX" altLang="es-MX" sz="2000" dirty="0">
                <a:solidFill>
                  <a:schemeClr val="bg1"/>
                </a:solidFill>
                <a:latin typeface="Arial" panose="020B0604020202020204" pitchFamily="34" charset="0"/>
                <a:cs typeface="Arial" panose="020B0604020202020204" pitchFamily="34" charset="0"/>
              </a:rPr>
              <a:t> el cumplimiento de los objetivos contenidos en los programas </a:t>
            </a:r>
            <a:r>
              <a:rPr lang="es-MX" altLang="es-MX" sz="1600" dirty="0">
                <a:solidFill>
                  <a:schemeClr val="bg1"/>
                </a:solidFill>
                <a:latin typeface="Arial" panose="020B0604020202020204" pitchFamily="34" charset="0"/>
                <a:cs typeface="Arial" panose="020B0604020202020204" pitchFamily="34" charset="0"/>
              </a:rPr>
              <a:t>(arts. 2 y 14 Ley de Fiscalización y Rendicioón de Cuentas de la Federación)</a:t>
            </a:r>
            <a:r>
              <a:rPr lang="es-MX" altLang="es-MX"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Si del examen que realice la </a:t>
            </a:r>
            <a:r>
              <a:rPr lang="es-MX" altLang="es-MX" sz="2000" b="1" dirty="0">
                <a:solidFill>
                  <a:schemeClr val="bg2">
                    <a:lumMod val="75000"/>
                  </a:schemeClr>
                </a:solidFill>
                <a:latin typeface="Arial" panose="020B0604020202020204" pitchFamily="34" charset="0"/>
                <a:cs typeface="Arial" panose="020B0604020202020204" pitchFamily="34" charset="0"/>
              </a:rPr>
              <a:t>ASF</a:t>
            </a:r>
            <a:r>
              <a:rPr lang="es-MX" altLang="es-MX" sz="2000" dirty="0">
                <a:solidFill>
                  <a:schemeClr val="bg1"/>
                </a:solidFill>
                <a:latin typeface="Arial" panose="020B0604020202020204" pitchFamily="34" charset="0"/>
                <a:cs typeface="Arial" panose="020B0604020202020204" pitchFamily="34" charset="0"/>
              </a:rPr>
              <a:t> aparecieran discrepancias … se determinarán las responsabilidades de acuerdo con la Ley </a:t>
            </a:r>
            <a:r>
              <a:rPr lang="es-MX" altLang="es-MX" sz="1600" dirty="0">
                <a:solidFill>
                  <a:schemeClr val="bg1"/>
                </a:solidFill>
                <a:latin typeface="Arial" panose="020B0604020202020204" pitchFamily="34" charset="0"/>
                <a:cs typeface="Arial" panose="020B0604020202020204" pitchFamily="34" charset="0"/>
              </a:rPr>
              <a:t>(art. 74 fracc. VI 2º pfo. CPEUM)</a:t>
            </a:r>
            <a:r>
              <a:rPr lang="es-MX" altLang="es-MX" sz="2000" dirty="0">
                <a:solidFill>
                  <a:schemeClr val="bg1"/>
                </a:solidFill>
                <a:latin typeface="Arial" panose="020B0604020202020204" pitchFamily="34" charset="0"/>
                <a:cs typeface="Arial" panose="020B0604020202020204" pitchFamily="34" charset="0"/>
              </a:rPr>
              <a:t>, y</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b) El </a:t>
            </a:r>
            <a:r>
              <a:rPr lang="es-MX" altLang="es-MX" sz="2000" b="1" dirty="0">
                <a:solidFill>
                  <a:srgbClr val="376D36"/>
                </a:solidFill>
                <a:latin typeface="Arial" panose="020B0604020202020204" pitchFamily="34" charset="0"/>
                <a:cs typeface="Arial" panose="020B0604020202020204" pitchFamily="34" charset="0"/>
              </a:rPr>
              <a:t>Consejo Nacional de Evaluación de la Política de Desarrollo Social </a:t>
            </a:r>
            <a:r>
              <a:rPr lang="es-MX" altLang="es-MX" sz="2000" dirty="0">
                <a:solidFill>
                  <a:schemeClr val="bg1"/>
                </a:solidFill>
                <a:latin typeface="Arial" panose="020B0604020202020204" pitchFamily="34" charset="0"/>
                <a:cs typeface="Arial" panose="020B0604020202020204" pitchFamily="34" charset="0"/>
              </a:rPr>
              <a:t>(CONEVAL), el cual, de conformidad con el artículo 36 de la Ley General de Desarrollo Social​, debe establecer los lineamientos y los criterios para realizar la definición, la </a:t>
            </a:r>
            <a:r>
              <a:rPr lang="es-MX" altLang="es-MX" sz="2000" b="1" dirty="0">
                <a:solidFill>
                  <a:schemeClr val="bg2">
                    <a:lumMod val="60000"/>
                    <a:lumOff val="40000"/>
                  </a:schemeClr>
                </a:solidFill>
                <a:latin typeface="Arial" panose="020B0604020202020204" pitchFamily="34" charset="0"/>
                <a:cs typeface="Arial" panose="020B0604020202020204" pitchFamily="34" charset="0"/>
              </a:rPr>
              <a:t>identificación </a:t>
            </a:r>
            <a:r>
              <a:rPr lang="es-MX" altLang="es-MX" sz="2000" dirty="0">
                <a:solidFill>
                  <a:schemeClr val="bg1"/>
                </a:solidFill>
                <a:latin typeface="Arial" panose="020B0604020202020204" pitchFamily="34" charset="0"/>
                <a:cs typeface="Arial" panose="020B0604020202020204" pitchFamily="34" charset="0"/>
              </a:rPr>
              <a:t>y la </a:t>
            </a:r>
            <a:r>
              <a:rPr lang="es-MX" altLang="es-MX" sz="2000" b="1" dirty="0">
                <a:solidFill>
                  <a:schemeClr val="bg2">
                    <a:lumMod val="75000"/>
                  </a:schemeClr>
                </a:solidFill>
                <a:latin typeface="Arial" panose="020B0604020202020204" pitchFamily="34" charset="0"/>
                <a:cs typeface="Arial" panose="020B0604020202020204" pitchFamily="34" charset="0"/>
              </a:rPr>
              <a:t>medición de la pobreza </a:t>
            </a:r>
            <a:r>
              <a:rPr lang="es-MX" altLang="es-MX" sz="2000" dirty="0">
                <a:solidFill>
                  <a:schemeClr val="bg1"/>
                </a:solidFill>
                <a:latin typeface="Arial" panose="020B0604020202020204" pitchFamily="34" charset="0"/>
                <a:cs typeface="Arial" panose="020B0604020202020204" pitchFamily="34" charset="0"/>
              </a:rPr>
              <a:t>en México, tomando en consideración al menos los siguientes indicadores: </a:t>
            </a:r>
          </a:p>
          <a:p>
            <a:pPr marL="0" algn="just">
              <a:lnSpc>
                <a:spcPct val="100000"/>
              </a:lnSpc>
              <a:spcBef>
                <a:spcPts val="0"/>
              </a:spcBef>
              <a:buNone/>
            </a:pPr>
            <a:endParaRPr lang="es-MX" altLang="es-MX" sz="5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Ingreso corriente per cápita; Rezago educativo promedio en el hogar; Acceso a los servicios de salud, a la seguridad social, a la alimentación, y a los servicios básicos</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0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75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75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wedge">
                                      <p:cBhvr>
                                        <p:cTn id="36" dur="1250"/>
                                        <p:tgtEl>
                                          <p:spTgt spid="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anim calcmode="lin" valueType="num">
                                      <p:cBhvr>
                                        <p:cTn id="41"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42"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43"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5383"/>
          </a:xfrm>
        </p:spPr>
        <p:txBody>
          <a:bodyPr>
            <a:normAutofit lnSpcReduction="10000"/>
          </a:bodyPr>
          <a:lstStyle/>
          <a:p>
            <a:pPr marL="0" indent="0" algn="just">
              <a:lnSpc>
                <a:spcPct val="110000"/>
              </a:lnSpc>
              <a:spcBef>
                <a:spcPts val="0"/>
              </a:spcBef>
              <a:buClr>
                <a:srgbClr val="006666"/>
              </a:buClr>
              <a:buNone/>
            </a:pPr>
            <a:r>
              <a:rPr lang="es-MX" altLang="es-MX" sz="2000" dirty="0">
                <a:solidFill>
                  <a:schemeClr val="bg1"/>
                </a:solidFill>
                <a:latin typeface="Arial" panose="020B0604020202020204" pitchFamily="34" charset="0"/>
                <a:ea typeface="ＭＳ Ｐゴシック" panose="020B0600070205080204" pitchFamily="34" charset="-128"/>
              </a:rPr>
              <a:t>servidor público facultado, a levantar el acta administrativa de extinción de derechos y obligaciones derivados del contrato. </a:t>
            </a:r>
            <a:r>
              <a:rPr lang="es-MX" altLang="es-MX" sz="1600" dirty="0">
                <a:solidFill>
                  <a:schemeClr val="bg1"/>
                </a:solidFill>
                <a:latin typeface="Arial" panose="020B0604020202020204" pitchFamily="34" charset="0"/>
                <a:ea typeface="ＭＳ Ｐゴシック" panose="020B0600070205080204" pitchFamily="34" charset="-128"/>
              </a:rPr>
              <a:t>(arts. 90 penúlt. pfo. y 93 RLOPSRM)</a:t>
            </a:r>
          </a:p>
          <a:p>
            <a:pPr marL="0" indent="0" algn="just">
              <a:lnSpc>
                <a:spcPct val="11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XIV. </a:t>
            </a:r>
            <a:r>
              <a:rPr lang="es-MX" altLang="es-MX" sz="2000" dirty="0">
                <a:solidFill>
                  <a:schemeClr val="bg1"/>
                </a:solidFill>
                <a:latin typeface="Arial" panose="020B0604020202020204" pitchFamily="34" charset="0"/>
                <a:ea typeface="ＭＳ Ｐゴシック" panose="020B0600070205080204" pitchFamily="34" charset="-128"/>
              </a:rPr>
              <a:t>En materia de </a:t>
            </a:r>
            <a:r>
              <a:rPr lang="es-MX" altLang="es-MX" sz="2000" b="1" dirty="0">
                <a:solidFill>
                  <a:schemeClr val="bg1"/>
                </a:solidFill>
                <a:latin typeface="Arial" panose="020B0604020202020204" pitchFamily="34" charset="0"/>
                <a:ea typeface="ＭＳ Ｐゴシック" panose="020B0600070205080204" pitchFamily="34" charset="-128"/>
              </a:rPr>
              <a:t>adquisiciones</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2000" dirty="0">
                <a:solidFill>
                  <a:srgbClr val="00B050"/>
                </a:solidFill>
                <a:latin typeface="Arial" panose="020B0604020202020204" pitchFamily="34" charset="0"/>
                <a:ea typeface="ＭＳ Ｐゴシック" panose="020B0600070205080204" pitchFamily="34" charset="-128"/>
              </a:rPr>
              <a:t>no es necesario modificarla </a:t>
            </a:r>
            <a:r>
              <a:rPr lang="es-MX" altLang="es-MX" sz="2000" dirty="0">
                <a:solidFill>
                  <a:schemeClr val="bg1"/>
                </a:solidFill>
                <a:latin typeface="Arial" panose="020B0604020202020204" pitchFamily="34" charset="0"/>
                <a:ea typeface="ＭＳ Ｐゴシック" panose="020B0600070205080204" pitchFamily="34" charset="-128"/>
              </a:rPr>
              <a:t>cuando el monto total del contrato se ajusta, porque se aplicó al proveedor el descuento por pronto pago, y en materia de obra pública tampoco lo es cuando se ha aplicado un ajuste de costos, si está dentro del monto garantizado </a:t>
            </a:r>
            <a:r>
              <a:rPr lang="es-MX" altLang="es-MX" sz="1600" dirty="0">
                <a:solidFill>
                  <a:schemeClr val="bg1"/>
                </a:solidFill>
                <a:latin typeface="Arial" panose="020B0604020202020204" pitchFamily="34" charset="0"/>
                <a:ea typeface="ＭＳ Ｐゴシック" panose="020B0600070205080204" pitchFamily="34" charset="-128"/>
              </a:rPr>
              <a:t>(art. 94 úll. pfo. RLAASSP)</a:t>
            </a:r>
            <a:r>
              <a:rPr lang="es-MX" altLang="es-MX" sz="2000" dirty="0">
                <a:solidFill>
                  <a:schemeClr val="bg1"/>
                </a:solidFill>
                <a:latin typeface="Arial" panose="020B0604020202020204" pitchFamily="34" charset="0"/>
                <a:ea typeface="ＭＳ Ｐゴシック" panose="020B0600070205080204" pitchFamily="34" charset="-128"/>
              </a:rPr>
              <a:t>, y</a:t>
            </a:r>
            <a:endParaRPr lang="es-MX" altLang="es-MX" sz="16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XV. </a:t>
            </a:r>
            <a:r>
              <a:rPr lang="es-MX" altLang="es-MX" sz="2000" dirty="0">
                <a:solidFill>
                  <a:schemeClr val="bg1"/>
                </a:solidFill>
                <a:latin typeface="Arial" panose="020B0604020202020204" pitchFamily="34" charset="0"/>
                <a:ea typeface="ＭＳ Ｐゴシック" panose="020B0600070205080204" pitchFamily="34" charset="-128"/>
              </a:rPr>
              <a:t>Las personas representantes de la sociedad civil que intervengan como </a:t>
            </a:r>
            <a:r>
              <a:rPr lang="es-MX" altLang="es-MX" sz="2000" dirty="0">
                <a:solidFill>
                  <a:schemeClr val="accent6">
                    <a:lumMod val="50000"/>
                  </a:schemeClr>
                </a:solidFill>
                <a:latin typeface="Arial" panose="020B0604020202020204" pitchFamily="34" charset="0"/>
                <a:ea typeface="ＭＳ Ｐゴシック" panose="020B0600070205080204" pitchFamily="34" charset="-128"/>
              </a:rPr>
              <a:t>testigo social</a:t>
            </a:r>
            <a:r>
              <a:rPr lang="es-MX" altLang="es-MX" sz="2000" dirty="0">
                <a:solidFill>
                  <a:schemeClr val="bg1"/>
                </a:solidFill>
                <a:latin typeface="Arial" panose="020B0604020202020204" pitchFamily="34" charset="0"/>
                <a:ea typeface="ＭＳ Ｐゴシック" panose="020B0600070205080204" pitchFamily="34" charset="-128"/>
              </a:rPr>
              <a:t> en los procedimientos de contratación, estarán exceptuados de otorgar esta garantía. </a:t>
            </a:r>
            <a:r>
              <a:rPr lang="es-MX" altLang="es-MX" sz="1600" dirty="0">
                <a:solidFill>
                  <a:schemeClr val="bg1"/>
                </a:solidFill>
                <a:latin typeface="Arial" panose="020B0604020202020204" pitchFamily="34" charset="0"/>
                <a:ea typeface="ＭＳ Ｐゴシック" panose="020B0600070205080204" pitchFamily="34" charset="-128"/>
              </a:rPr>
              <a:t>(arts. 48 fracc. III LAASSP)</a:t>
            </a:r>
          </a:p>
          <a:p>
            <a:pPr marL="0" indent="0" algn="just">
              <a:lnSpc>
                <a:spcPct val="110000"/>
              </a:lnSpc>
              <a:spcBef>
                <a:spcPts val="0"/>
              </a:spcBef>
              <a:buClr>
                <a:srgbClr val="006666"/>
              </a:buClr>
              <a:buNone/>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sz="2000" b="1" dirty="0">
                <a:solidFill>
                  <a:srgbClr val="000000"/>
                </a:solidFill>
                <a:latin typeface="ArialMT"/>
              </a:rPr>
              <a:t>Caracteristicas de la garantía de anticipo.</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dirty="0">
                <a:solidFill>
                  <a:schemeClr val="bg1"/>
                </a:solidFill>
                <a:latin typeface="Arial" panose="020B0604020202020204" pitchFamily="34" charset="0"/>
                <a:ea typeface="ＭＳ Ｐゴシック" panose="020B0600070205080204" pitchFamily="34" charset="-128"/>
              </a:rPr>
              <a:t>Medio jurídico utilizado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para asegurar </a:t>
            </a:r>
            <a:r>
              <a:rPr lang="es-ES" altLang="es-MX" sz="2000" dirty="0">
                <a:solidFill>
                  <a:schemeClr val="bg1"/>
                </a:solidFill>
                <a:latin typeface="Arial" panose="020B0604020202020204" pitchFamily="34" charset="0"/>
                <a:ea typeface="ＭＳ Ｐゴシック" panose="020B0600070205080204" pitchFamily="34" charset="-128"/>
              </a:rPr>
              <a:t>la correcta inversión, aplicación y	 amortización del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monto total del anticipo </a:t>
            </a:r>
            <a:r>
              <a:rPr lang="es-ES" altLang="es-MX" sz="2000" dirty="0">
                <a:solidFill>
                  <a:schemeClr val="bg1"/>
                </a:solidFill>
                <a:latin typeface="Arial" panose="020B0604020202020204" pitchFamily="34" charset="0"/>
                <a:ea typeface="ＭＳ Ｐゴシック" panose="020B0600070205080204" pitchFamily="34" charset="-128"/>
              </a:rPr>
              <a:t>que recibe  un proveedor  o un 	            contratista, y así proteger a la convocante del posible desvío, incorrecta 	    aplicación o falta de amortización de esos recursos públicos.</a:t>
            </a: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b="1" dirty="0">
                <a:solidFill>
                  <a:schemeClr val="bg1"/>
                </a:solidFill>
                <a:latin typeface="Arial" panose="020B0604020202020204" pitchFamily="34" charset="0"/>
                <a:ea typeface="ＭＳ Ｐゴシック" panose="020B0600070205080204" pitchFamily="34" charset="-128"/>
              </a:rPr>
              <a:t>Particularidades:</a:t>
            </a: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b="1" dirty="0">
                <a:solidFill>
                  <a:schemeClr val="bg1"/>
                </a:solidFill>
                <a:latin typeface="Arial" panose="020B0604020202020204" pitchFamily="34" charset="0"/>
                <a:ea typeface="ＭＳ Ｐゴシック" panose="020B0600070205080204" pitchFamily="34" charset="-128"/>
              </a:rPr>
              <a:t>I. </a:t>
            </a:r>
            <a:r>
              <a:rPr lang="es-ES" altLang="es-MX" sz="2000" dirty="0">
                <a:solidFill>
                  <a:schemeClr val="bg1"/>
                </a:solidFill>
                <a:latin typeface="Arial" panose="020B0604020202020204" pitchFamily="34" charset="0"/>
                <a:ea typeface="ＭＳ Ｐゴシック" panose="020B0600070205080204" pitchFamily="34" charset="-128"/>
              </a:rPr>
              <a:t>El  proveedor o contratista  </a:t>
            </a:r>
            <a:r>
              <a:rPr lang="es-ES" altLang="es-MX" sz="2000" dirty="0">
                <a:solidFill>
                  <a:schemeClr val="accent6">
                    <a:lumMod val="75000"/>
                  </a:schemeClr>
                </a:solidFill>
                <a:latin typeface="Arial" panose="020B0604020202020204" pitchFamily="34" charset="0"/>
                <a:ea typeface="ＭＳ Ｐゴシック" panose="020B0600070205080204" pitchFamily="34" charset="-128"/>
              </a:rPr>
              <a:t>debe  emitirla por el importe total  recibido</a:t>
            </a:r>
            <a:r>
              <a:rPr lang="es-ES" altLang="es-MX" sz="2000" dirty="0">
                <a:solidFill>
                  <a:schemeClr val="bg1"/>
                </a:solidFill>
                <a:latin typeface="Arial" panose="020B0604020202020204" pitchFamily="34" charset="0"/>
                <a:ea typeface="ＭＳ Ｐゴシック" panose="020B0600070205080204" pitchFamily="34" charset="-128"/>
              </a:rPr>
              <a:t>, es  decir, el</a:t>
            </a: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8194" name="Picture 2" descr="Las ventajas del Confirming o pago a proveedores - Asesores Empresariales  Asociados">
            <a:extLst>
              <a:ext uri="{FF2B5EF4-FFF2-40B4-BE49-F238E27FC236}">
                <a16:creationId xmlns:a16="http://schemas.microsoft.com/office/drawing/2014/main" id="{8F750C27-1E98-A797-7335-4B6F75320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753" y="3588325"/>
            <a:ext cx="2607902" cy="198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743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Clr>
                <a:srgbClr val="006666"/>
              </a:buClr>
              <a:buNone/>
            </a:pPr>
            <a:r>
              <a:rPr lang="es-ES" altLang="es-MX" sz="2000" dirty="0">
                <a:solidFill>
                  <a:schemeClr val="bg1"/>
                </a:solidFill>
                <a:latin typeface="Arial" panose="020B0604020202020204" pitchFamily="34" charset="0"/>
                <a:ea typeface="ＭＳ Ｐゴシック" panose="020B0600070205080204" pitchFamily="34" charset="-128"/>
              </a:rPr>
              <a:t>monto que corresponde al anticipo propiamente dicho, más el IVA que también recibe por estar incluido en la factura o CFDI que entrega al ente público; </a:t>
            </a:r>
            <a:r>
              <a:rPr lang="es-ES" altLang="es-MX" sz="1600" dirty="0">
                <a:solidFill>
                  <a:schemeClr val="bg1"/>
                </a:solidFill>
                <a:latin typeface="Arial" panose="020B0604020202020204" pitchFamily="34" charset="0"/>
                <a:ea typeface="ＭＳ Ｐゴシック" panose="020B0600070205080204" pitchFamily="34" charset="-128"/>
              </a:rPr>
              <a:t>(arts. 45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XI, 48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I LAASSP, 81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V RLAASSP, 41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I y 45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VIII y IX LOPSRM) </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Clr>
                <a:srgbClr val="006666"/>
              </a:buClr>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sz="2000" b="1" dirty="0">
                <a:solidFill>
                  <a:schemeClr val="bg1"/>
                </a:solidFill>
                <a:latin typeface="ArialMT"/>
              </a:rPr>
              <a:t>II. </a:t>
            </a:r>
            <a:r>
              <a:rPr lang="es-MX" sz="2000" dirty="0">
                <a:solidFill>
                  <a:schemeClr val="bg1"/>
                </a:solidFill>
                <a:latin typeface="ArialMT"/>
              </a:rPr>
              <a:t>Debe </a:t>
            </a:r>
            <a:r>
              <a:rPr lang="es-MX" sz="2000" dirty="0">
                <a:solidFill>
                  <a:srgbClr val="B36A99"/>
                </a:solidFill>
                <a:latin typeface="ArialMT"/>
              </a:rPr>
              <a:t>presentarse previamente a la entrega del  anticipo</a:t>
            </a:r>
            <a:r>
              <a:rPr lang="es-MX" sz="2000" dirty="0">
                <a:solidFill>
                  <a:schemeClr val="bg1"/>
                </a:solidFill>
                <a:latin typeface="ArialMT"/>
              </a:rPr>
              <a:t>, a más tardar en la fecha  establecida en la convocatoria, invitación o solicitud de cotización, atendiendo a lo dispuesto en la Ley Monetaria de los Estados Unidos Mexicanos; </a:t>
            </a:r>
            <a:r>
              <a:rPr lang="es-MX" sz="1600" dirty="0">
                <a:solidFill>
                  <a:schemeClr val="bg1"/>
                </a:solidFill>
                <a:latin typeface="ArialMT"/>
              </a:rPr>
              <a:t>(arts. 48 últ. pfo. LAASSP y 141 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III. </a:t>
            </a:r>
            <a:r>
              <a:rPr lang="es-MX" sz="2000" dirty="0">
                <a:solidFill>
                  <a:schemeClr val="bg1"/>
                </a:solidFill>
                <a:latin typeface="ArialMT"/>
              </a:rPr>
              <a:t>Para el caso de </a:t>
            </a:r>
            <a:r>
              <a:rPr lang="es-MX" sz="2000" b="1" dirty="0">
                <a:solidFill>
                  <a:schemeClr val="bg1"/>
                </a:solidFill>
                <a:latin typeface="ArialMT"/>
              </a:rPr>
              <a:t>obra pública</a:t>
            </a:r>
            <a:r>
              <a:rPr lang="es-MX" sz="2000" dirty="0">
                <a:solidFill>
                  <a:schemeClr val="bg1"/>
                </a:solidFill>
                <a:latin typeface="ArialMT"/>
              </a:rPr>
              <a:t>, deberá </a:t>
            </a:r>
            <a:r>
              <a:rPr lang="es-MX" sz="2000" dirty="0">
                <a:solidFill>
                  <a:srgbClr val="0070C0"/>
                </a:solidFill>
                <a:latin typeface="ArialMT"/>
              </a:rPr>
              <a:t>entregarse a mas tardar quince días después del fallo</a:t>
            </a:r>
            <a:r>
              <a:rPr lang="es-MX" sz="2000" dirty="0">
                <a:solidFill>
                  <a:schemeClr val="bg1"/>
                </a:solidFill>
                <a:latin typeface="ArialMT"/>
              </a:rPr>
              <a:t> y en los siguientes ejercicios en el mismo plazo, contado desde el día en que se notifique la entrega del anticipo. </a:t>
            </a:r>
            <a:r>
              <a:rPr lang="es-MX" sz="1600" dirty="0">
                <a:solidFill>
                  <a:schemeClr val="bg1"/>
                </a:solidFill>
                <a:latin typeface="ArialMT"/>
              </a:rPr>
              <a:t>(art. 94 1er. pfo. RLOPSRM)</a:t>
            </a:r>
          </a:p>
          <a:p>
            <a:pPr marL="0" indent="0" algn="just">
              <a:lnSpc>
                <a:spcPct val="100000"/>
              </a:lnSpc>
              <a:spcBef>
                <a:spcPts val="0"/>
              </a:spcBef>
              <a:buNone/>
              <a:defRPr/>
            </a:pPr>
            <a:r>
              <a:rPr lang="es-MX" sz="500" dirty="0">
                <a:solidFill>
                  <a:schemeClr val="bg1"/>
                </a:solidFill>
                <a:latin typeface="ArialMT"/>
              </a:rPr>
              <a:t> </a:t>
            </a:r>
          </a:p>
          <a:p>
            <a:pPr marL="0" indent="0" algn="just">
              <a:lnSpc>
                <a:spcPct val="100000"/>
              </a:lnSpc>
              <a:spcBef>
                <a:spcPts val="0"/>
              </a:spcBef>
              <a:buNone/>
              <a:defRPr/>
            </a:pPr>
            <a:r>
              <a:rPr lang="es-MX" sz="2000" dirty="0">
                <a:solidFill>
                  <a:schemeClr val="accent1">
                    <a:lumMod val="75000"/>
                  </a:schemeClr>
                </a:solidFill>
                <a:latin typeface="ArialMT"/>
              </a:rPr>
              <a:t>Si el contratista no la entrega </a:t>
            </a:r>
            <a:r>
              <a:rPr lang="es-MX" sz="2000" dirty="0">
                <a:solidFill>
                  <a:schemeClr val="bg1"/>
                </a:solidFill>
                <a:latin typeface="ArialMT"/>
              </a:rPr>
              <a:t>en el plazo señalado, no procederá el diferimiento del inicio de los trabajos en la fecha establecida originalmente.</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Cuando se trate de un </a:t>
            </a:r>
            <a:r>
              <a:rPr lang="es-MX" sz="2000" dirty="0">
                <a:solidFill>
                  <a:srgbClr val="00B050"/>
                </a:solidFill>
                <a:latin typeface="ArialMT"/>
              </a:rPr>
              <a:t>contrato plurianual</a:t>
            </a:r>
            <a:r>
              <a:rPr lang="es-MX" sz="2000" dirty="0">
                <a:solidFill>
                  <a:schemeClr val="bg1"/>
                </a:solidFill>
                <a:latin typeface="ArialMT"/>
              </a:rPr>
              <a:t>, el contratista deberá entregar la garantía de anticipo para el primer ejercicio y para los siguientes ejercicios dentro de los quince días naturales siguientes a la fecha en que se le notifique por escrito el monto que se le otorgara; </a:t>
            </a:r>
            <a:r>
              <a:rPr lang="es-MX" sz="1600" dirty="0">
                <a:solidFill>
                  <a:schemeClr val="bg1"/>
                </a:solidFill>
                <a:latin typeface="ArialMT"/>
              </a:rPr>
              <a:t>(art. 94 1er. pfo. RLOPSRM)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IV. </a:t>
            </a:r>
            <a:r>
              <a:rPr lang="es-MX" sz="2000" dirty="0">
                <a:solidFill>
                  <a:srgbClr val="674446"/>
                </a:solidFill>
                <a:latin typeface="ArialMT"/>
              </a:rPr>
              <a:t>Debe ser divisible  </a:t>
            </a:r>
            <a:r>
              <a:rPr lang="es-MX" sz="2000" dirty="0">
                <a:solidFill>
                  <a:schemeClr val="bg1"/>
                </a:solidFill>
                <a:latin typeface="ArialMT"/>
              </a:rPr>
              <a:t>pues  se  va  amortizando  proporcionalmente en cada uno de</a:t>
            </a: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1300976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defRPr/>
            </a:pPr>
            <a:r>
              <a:rPr lang="es-MX" sz="2000" dirty="0">
                <a:solidFill>
                  <a:schemeClr val="bg1"/>
                </a:solidFill>
                <a:latin typeface="ArialMT"/>
              </a:rPr>
              <a:t>los pagos. </a:t>
            </a:r>
            <a:r>
              <a:rPr lang="es-MX" sz="1600" dirty="0">
                <a:solidFill>
                  <a:schemeClr val="bg1"/>
                </a:solidFill>
                <a:latin typeface="ArialMT"/>
              </a:rPr>
              <a:t>(arts. 46 fracc. VIII, 50 2do. pfo. LOPSRM, 65 apartado A fracc. V inciso a)  RLOPSRM y 81 fracc. V RLAASSP) </a:t>
            </a:r>
          </a:p>
          <a:p>
            <a:pPr marL="0" indent="0" algn="just">
              <a:lnSpc>
                <a:spcPct val="100000"/>
              </a:lnSpc>
              <a:spcBef>
                <a:spcPts val="0"/>
              </a:spcBef>
              <a:buNone/>
              <a:defRPr/>
            </a:pPr>
            <a:r>
              <a:rPr lang="es-MX" sz="2000" b="1" dirty="0">
                <a:solidFill>
                  <a:schemeClr val="bg1"/>
                </a:solidFill>
                <a:latin typeface="ArialMT"/>
              </a:rPr>
              <a:t>V. </a:t>
            </a:r>
            <a:r>
              <a:rPr lang="es-MX" sz="2000" dirty="0">
                <a:solidFill>
                  <a:schemeClr val="bg1"/>
                </a:solidFill>
                <a:latin typeface="ArialMT"/>
              </a:rPr>
              <a:t>Se cancelará hasta que se haya realizado la </a:t>
            </a:r>
            <a:r>
              <a:rPr lang="es-MX" sz="2000" dirty="0">
                <a:solidFill>
                  <a:schemeClr val="tx2">
                    <a:lumMod val="50000"/>
                  </a:schemeClr>
                </a:solidFill>
                <a:latin typeface="ArialMT"/>
              </a:rPr>
              <a:t>amortización total</a:t>
            </a:r>
            <a:r>
              <a:rPr lang="es-MX" sz="2000" dirty="0">
                <a:solidFill>
                  <a:schemeClr val="bg1"/>
                </a:solidFill>
                <a:latin typeface="ArialMT"/>
              </a:rPr>
              <a:t>. </a:t>
            </a:r>
            <a:r>
              <a:rPr lang="es-MX" sz="1600" dirty="0">
                <a:solidFill>
                  <a:schemeClr val="bg1"/>
                </a:solidFill>
                <a:latin typeface="ArialMT"/>
              </a:rPr>
              <a:t>(arts. 81 fracc. V RLAASSP, 94 2do. pfo.  90 penúlt. pfo. in fine RLOPSRM)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VI. </a:t>
            </a:r>
            <a:r>
              <a:rPr lang="es-MX" sz="2000" dirty="0">
                <a:solidFill>
                  <a:srgbClr val="7030A0"/>
                </a:solidFill>
                <a:latin typeface="ArialMT"/>
              </a:rPr>
              <a:t>La dependencia que lleven a cabo la cancelación </a:t>
            </a:r>
            <a:r>
              <a:rPr lang="es-MX" sz="2000" dirty="0">
                <a:solidFill>
                  <a:schemeClr val="bg1"/>
                </a:solidFill>
                <a:latin typeface="ArialMT"/>
              </a:rPr>
              <a:t>de esta garantía, deberán comunicarlo a la Tesorería de la Federación dentro de los quince días hábiles siguientes a ese hecho </a:t>
            </a:r>
            <a:r>
              <a:rPr lang="es-MX" sz="1600" dirty="0">
                <a:solidFill>
                  <a:schemeClr val="bg1"/>
                </a:solidFill>
                <a:latin typeface="ArialMT"/>
              </a:rPr>
              <a:t>( art. 90 últ. pfo. RLOPSRM)</a:t>
            </a:r>
            <a:r>
              <a:rPr lang="es-MX" sz="2000" dirty="0">
                <a:solidFill>
                  <a:schemeClr val="bg1"/>
                </a:solidFill>
                <a:latin typeface="ArialMT"/>
              </a:rPr>
              <a:t>,</a:t>
            </a:r>
            <a:r>
              <a:rPr lang="es-MX" sz="1600" dirty="0">
                <a:solidFill>
                  <a:schemeClr val="bg1"/>
                </a:solidFill>
                <a:latin typeface="ArialMT"/>
              </a:rPr>
              <a:t> </a:t>
            </a:r>
            <a:r>
              <a:rPr lang="es-MX" sz="2000" dirty="0">
                <a:solidFill>
                  <a:schemeClr val="bg1"/>
                </a:solidFill>
                <a:latin typeface="ArialMT"/>
              </a:rPr>
              <a:t>y </a:t>
            </a:r>
          </a:p>
          <a:p>
            <a:pPr marL="0" indent="0" algn="just">
              <a:lnSpc>
                <a:spcPct val="100000"/>
              </a:lnSpc>
              <a:spcBef>
                <a:spcPts val="0"/>
              </a:spcBef>
              <a:buNone/>
              <a:defRPr/>
            </a:pPr>
            <a:r>
              <a:rPr lang="es-MX" sz="2000" b="1" dirty="0">
                <a:solidFill>
                  <a:schemeClr val="bg1"/>
                </a:solidFill>
                <a:latin typeface="ArialMT"/>
              </a:rPr>
              <a:t>VII. </a:t>
            </a:r>
            <a:r>
              <a:rPr lang="es-MX" sz="2000" dirty="0">
                <a:solidFill>
                  <a:schemeClr val="bg1"/>
                </a:solidFill>
                <a:latin typeface="ArialMT"/>
              </a:rPr>
              <a:t>La normatividad prevé, y por lo tanto permite, que esta garantía se puedan presentar o </a:t>
            </a:r>
            <a:r>
              <a:rPr lang="es-MX" sz="2000" dirty="0">
                <a:solidFill>
                  <a:srgbClr val="002060"/>
                </a:solidFill>
                <a:latin typeface="ArialMT"/>
              </a:rPr>
              <a:t>entregar utilizando medios electrónicos</a:t>
            </a:r>
            <a:r>
              <a:rPr lang="es-MX" sz="1600" dirty="0">
                <a:solidFill>
                  <a:schemeClr val="bg1"/>
                </a:solidFill>
                <a:latin typeface="ArialMT"/>
              </a:rPr>
              <a:t> (art. 90 6º pfo. RLOPSRM)</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rgbClr val="000000"/>
                </a:solidFill>
                <a:latin typeface="ArialMT"/>
              </a:rPr>
              <a:t>Caracteristicas de la garantía de calidad.</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		Medio jurídico utilizado para asegurar el cumplimiento de la calidad 		de los servicios proporcionados o de los defectos o vicios ocultos 		de los bienes entregados, y proteger a la contratante de cualquier 		situación post venta que se presente y que el proveedor se niega 		responder reparándolo o sustituyéndolo.</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Particularidades.</a:t>
            </a:r>
          </a:p>
          <a:p>
            <a:pPr marL="0" indent="0" algn="just">
              <a:lnSpc>
                <a:spcPct val="100000"/>
              </a:lnSpc>
              <a:spcBef>
                <a:spcPts val="0"/>
              </a:spcBef>
              <a:buNone/>
            </a:pPr>
            <a:endParaRPr lang="es-MX" sz="1000" b="1"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accent3">
                    <a:lumMod val="75000"/>
                  </a:schemeClr>
                </a:solidFill>
                <a:latin typeface="Arial" panose="020B0604020202020204" pitchFamily="34" charset="0"/>
                <a:cs typeface="Arial" panose="020B0604020202020204" pitchFamily="34" charset="0"/>
              </a:rPr>
              <a:t>Empieza a surtir efectos </a:t>
            </a:r>
            <a:r>
              <a:rPr lang="es-MX" sz="2000" dirty="0">
                <a:solidFill>
                  <a:schemeClr val="bg1"/>
                </a:solidFill>
                <a:latin typeface="Arial" panose="020B0604020202020204" pitchFamily="34" charset="0"/>
                <a:cs typeface="Arial" panose="020B0604020202020204" pitchFamily="34" charset="0"/>
              </a:rPr>
              <a:t>después de la garantía de cumplimiento.</a:t>
            </a:r>
          </a:p>
        </p:txBody>
      </p:sp>
      <p:pic>
        <p:nvPicPr>
          <p:cNvPr id="9218" name="Picture 2" descr="garantia de calidad - Viveros Barber: Plantas de Viña. Plantas de uvas.  Vides">
            <a:extLst>
              <a:ext uri="{FF2B5EF4-FFF2-40B4-BE49-F238E27FC236}">
                <a16:creationId xmlns:a16="http://schemas.microsoft.com/office/drawing/2014/main" id="{CCD4CF76-81BE-4E66-04A5-3A9F5BFD3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1" y="3965867"/>
            <a:ext cx="1574353" cy="157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390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6963"/>
          </a:xfrm>
        </p:spPr>
        <p:txBody>
          <a:bodyPr>
            <a:normAutofit lnSpcReduction="10000"/>
          </a:bodyPr>
          <a:lstStyle/>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II. </a:t>
            </a:r>
            <a:r>
              <a:rPr lang="es-MX" altLang="es-MX" sz="2000" dirty="0">
                <a:solidFill>
                  <a:schemeClr val="bg1"/>
                </a:solidFill>
                <a:latin typeface="Arial" panose="020B0604020202020204" pitchFamily="34" charset="0"/>
              </a:rPr>
              <a:t>Debe solicitar de forma </a:t>
            </a:r>
            <a:r>
              <a:rPr lang="es-MX" altLang="es-MX" sz="2000" dirty="0">
                <a:solidFill>
                  <a:schemeClr val="bg2">
                    <a:lumMod val="75000"/>
                  </a:schemeClr>
                </a:solidFill>
                <a:latin typeface="Arial" panose="020B0604020202020204" pitchFamily="34" charset="0"/>
              </a:rPr>
              <a:t>independiente a otras garantías </a:t>
            </a:r>
            <a:r>
              <a:rPr lang="es-MX" altLang="es-MX" sz="2000" dirty="0">
                <a:solidFill>
                  <a:schemeClr val="bg1"/>
                </a:solidFill>
                <a:latin typeface="Arial" panose="020B0604020202020204" pitchFamily="34" charset="0"/>
              </a:rPr>
              <a:t>en especial la de cumplimiento.</a:t>
            </a:r>
          </a:p>
          <a:p>
            <a:pPr marL="0" indent="0" algn="just" eaLnBrk="1" hangingPunct="1">
              <a:lnSpc>
                <a:spcPct val="100000"/>
              </a:lnSpc>
              <a:spcBef>
                <a:spcPts val="0"/>
              </a:spcBef>
              <a:buFont typeface="Wingdings" pitchFamily="2" charset="2"/>
              <a:buNone/>
            </a:pPr>
            <a:r>
              <a:rPr lang="es-MX" altLang="es-MX" sz="500" dirty="0">
                <a:solidFill>
                  <a:schemeClr val="bg1"/>
                </a:solidFill>
                <a:latin typeface="Arial" panose="020B0604020202020204" pitchFamily="34" charset="0"/>
              </a:rPr>
              <a:t> </a:t>
            </a: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III. </a:t>
            </a:r>
            <a:r>
              <a:rPr lang="es-MX" altLang="es-MX" sz="2000" dirty="0">
                <a:solidFill>
                  <a:schemeClr val="bg1"/>
                </a:solidFill>
                <a:latin typeface="Arial" panose="020B0604020202020204" pitchFamily="34" charset="0"/>
              </a:rPr>
              <a:t>Es procedente </a:t>
            </a:r>
            <a:r>
              <a:rPr lang="es-MX" altLang="es-MX" sz="2000" dirty="0">
                <a:solidFill>
                  <a:schemeClr val="accent5">
                    <a:lumMod val="75000"/>
                  </a:schemeClr>
                </a:solidFill>
                <a:latin typeface="Arial" panose="020B0604020202020204" pitchFamily="34" charset="0"/>
              </a:rPr>
              <a:t>fijarla mediante una cantidad determinada </a:t>
            </a:r>
            <a:r>
              <a:rPr lang="es-MX" altLang="es-MX" sz="2000" dirty="0">
                <a:solidFill>
                  <a:schemeClr val="bg1"/>
                </a:solidFill>
                <a:latin typeface="Arial" panose="020B0604020202020204" pitchFamily="34" charset="0"/>
              </a:rPr>
              <a:t>en base al riesgo que se tenga de desperfectos o descomposturas y no con un porcentaje del monto del contrato. </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IV. </a:t>
            </a:r>
            <a:r>
              <a:rPr lang="es-MX" altLang="es-MX" sz="2000" dirty="0">
                <a:solidFill>
                  <a:schemeClr val="bg1"/>
                </a:solidFill>
                <a:latin typeface="Arial" panose="020B0604020202020204" pitchFamily="34" charset="0"/>
              </a:rPr>
              <a:t>También </a:t>
            </a:r>
            <a:r>
              <a:rPr lang="es-MX" altLang="es-MX" sz="2000" dirty="0">
                <a:solidFill>
                  <a:schemeClr val="accent3">
                    <a:lumMod val="75000"/>
                  </a:schemeClr>
                </a:solidFill>
                <a:latin typeface="Arial" panose="020B0604020202020204" pitchFamily="34" charset="0"/>
              </a:rPr>
              <a:t>se puede aplicar en </a:t>
            </a:r>
            <a:r>
              <a:rPr lang="es-MX" altLang="es-MX" sz="2000" dirty="0">
                <a:solidFill>
                  <a:schemeClr val="bg1"/>
                </a:solidFill>
                <a:latin typeface="Arial" panose="020B0604020202020204" pitchFamily="34" charset="0"/>
              </a:rPr>
              <a:t>materia de </a:t>
            </a:r>
            <a:r>
              <a:rPr lang="es-MX" altLang="es-MX" sz="2000" dirty="0">
                <a:solidFill>
                  <a:schemeClr val="accent3">
                    <a:lumMod val="75000"/>
                  </a:schemeClr>
                </a:solidFill>
                <a:latin typeface="Arial" panose="020B0604020202020204" pitchFamily="34" charset="0"/>
              </a:rPr>
              <a:t>obra pública</a:t>
            </a:r>
            <a:r>
              <a:rPr lang="es-MX" altLang="es-MX" sz="2000" dirty="0">
                <a:solidFill>
                  <a:schemeClr val="bg1"/>
                </a:solidFill>
                <a:latin typeface="Arial" panose="020B0604020202020204" pitchFamily="34" charset="0"/>
              </a:rPr>
              <a:t>, cuando esta conlleva la entrega de algún bienes.</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V. </a:t>
            </a:r>
            <a:r>
              <a:rPr lang="es-MX" altLang="es-MX" sz="2000" dirty="0">
                <a:solidFill>
                  <a:schemeClr val="bg1"/>
                </a:solidFill>
                <a:latin typeface="Arial" panose="020B0604020202020204" pitchFamily="34" charset="0"/>
              </a:rPr>
              <a:t>Es factible solicitarla por un </a:t>
            </a:r>
            <a:r>
              <a:rPr lang="es-MX" altLang="es-MX" sz="2000" dirty="0">
                <a:solidFill>
                  <a:schemeClr val="bg2">
                    <a:lumMod val="60000"/>
                    <a:lumOff val="40000"/>
                  </a:schemeClr>
                </a:solidFill>
                <a:latin typeface="Arial" panose="020B0604020202020204" pitchFamily="34" charset="0"/>
              </a:rPr>
              <a:t>plazo mayor a un año</a:t>
            </a:r>
            <a:r>
              <a:rPr lang="es-MX" altLang="es-MX" sz="2000" dirty="0">
                <a:solidFill>
                  <a:schemeClr val="bg1"/>
                </a:solidFill>
                <a:latin typeface="Arial" panose="020B0604020202020204" pitchFamily="34" charset="0"/>
              </a:rPr>
              <a:t>.</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VI. </a:t>
            </a:r>
            <a:r>
              <a:rPr lang="es-MX" altLang="es-MX" sz="2000" dirty="0">
                <a:solidFill>
                  <a:schemeClr val="bg1"/>
                </a:solidFill>
                <a:latin typeface="Arial" panose="020B0604020202020204" pitchFamily="34" charset="0"/>
              </a:rPr>
              <a:t>Debe considerarse que existe una </a:t>
            </a:r>
            <a:r>
              <a:rPr lang="es-MX" altLang="es-MX" sz="2000" dirty="0">
                <a:solidFill>
                  <a:schemeClr val="accent6">
                    <a:lumMod val="50000"/>
                  </a:schemeClr>
                </a:solidFill>
                <a:latin typeface="Arial" panose="020B0604020202020204" pitchFamily="34" charset="0"/>
              </a:rPr>
              <a:t>Garantía legal </a:t>
            </a:r>
            <a:r>
              <a:rPr lang="es-MX" altLang="es-MX" sz="2000" dirty="0">
                <a:solidFill>
                  <a:schemeClr val="bg1"/>
                </a:solidFill>
                <a:latin typeface="Arial" panose="020B0604020202020204" pitchFamily="34" charset="0"/>
              </a:rPr>
              <a:t>de protección al consumidor.</a:t>
            </a:r>
          </a:p>
          <a:p>
            <a:pPr marL="0" indent="0" algn="just" eaLnBrk="1" hangingPunct="1">
              <a:lnSpc>
                <a:spcPct val="100000"/>
              </a:lnSpc>
              <a:spcBef>
                <a:spcPts val="0"/>
              </a:spcBef>
              <a:buFont typeface="Wingdings" pitchFamily="2" charset="2"/>
              <a:buNone/>
            </a:pPr>
            <a:endParaRPr lang="es-MX" altLang="es-MX" sz="1000" dirty="0">
              <a:solidFill>
                <a:schemeClr val="bg1"/>
              </a:solidFill>
              <a:latin typeface="Arial" panose="020B0604020202020204" pitchFamily="34" charset="0"/>
            </a:endParaRPr>
          </a:p>
          <a:p>
            <a:pPr marL="0" indent="0" algn="just">
              <a:lnSpc>
                <a:spcPct val="100000"/>
              </a:lnSpc>
              <a:spcBef>
                <a:spcPts val="0"/>
              </a:spcBef>
              <a:buNone/>
            </a:pPr>
            <a:r>
              <a:rPr lang="es-MX" sz="2000" b="1" dirty="0">
                <a:solidFill>
                  <a:srgbClr val="000000"/>
                </a:solidFill>
                <a:latin typeface="ArialMT"/>
              </a:rPr>
              <a:t>Caracteristicas de la garantía de vicios ocultos.</a:t>
            </a:r>
          </a:p>
          <a:p>
            <a:pPr marL="0" indent="0" algn="just">
              <a:lnSpc>
                <a:spcPct val="100000"/>
              </a:lnSpc>
              <a:spcBef>
                <a:spcPts val="0"/>
              </a:spcBef>
              <a:buNone/>
            </a:pPr>
            <a:endParaRPr lang="es-MX" sz="1000" b="1" dirty="0">
              <a:solidFill>
                <a:srgbClr val="000000"/>
              </a:solidFill>
              <a:latin typeface="ArialMT"/>
            </a:endParaRPr>
          </a:p>
          <a:p>
            <a:pPr marL="0" indent="0" algn="just">
              <a:lnSpc>
                <a:spcPct val="100000"/>
              </a:lnSpc>
              <a:spcBef>
                <a:spcPts val="0"/>
              </a:spcBef>
              <a:buNone/>
            </a:pPr>
            <a:r>
              <a:rPr lang="es-MX" sz="2000" dirty="0">
                <a:solidFill>
                  <a:srgbClr val="000000"/>
                </a:solidFill>
                <a:latin typeface="ArialMT"/>
              </a:rPr>
              <a:t>Medio jurídico utilizado para asegurar que los defectos que pueda tener una obra, y que no era factible reconocer al momento de la entrega física, sean atendidos mediante  su reparación, y  así proteger a la dependencia  o entidad de	    cualquier inconveniente que pudiera tener la misma durante los siguien- 	  	 tes doce meses después de ser entregada por el contratista.</a:t>
            </a:r>
          </a:p>
          <a:p>
            <a:pPr marL="0" indent="0" algn="just">
              <a:lnSpc>
                <a:spcPct val="100000"/>
              </a:lnSpc>
              <a:spcBef>
                <a:spcPts val="0"/>
              </a:spcBef>
              <a:buNone/>
            </a:pPr>
            <a:endParaRPr lang="es-MX" altLang="es-MX" sz="1000" dirty="0">
              <a:solidFill>
                <a:srgbClr val="000000"/>
              </a:solidFill>
              <a:latin typeface="ArialMT"/>
            </a:endParaRPr>
          </a:p>
          <a:p>
            <a:pPr marL="0" indent="0" algn="just">
              <a:lnSpc>
                <a:spcPct val="100000"/>
              </a:lnSpc>
              <a:spcBef>
                <a:spcPts val="0"/>
              </a:spcBef>
              <a:buNone/>
            </a:pPr>
            <a:r>
              <a:rPr lang="es-MX" altLang="es-MX" sz="2000" b="1" dirty="0">
                <a:solidFill>
                  <a:srgbClr val="000000"/>
                </a:solidFill>
                <a:latin typeface="ArialMT"/>
              </a:rPr>
              <a:t>Particularidades.</a:t>
            </a:r>
          </a:p>
          <a:p>
            <a:pPr marL="0" indent="0" algn="just">
              <a:lnSpc>
                <a:spcPct val="100000"/>
              </a:lnSpc>
              <a:spcBef>
                <a:spcPts val="0"/>
              </a:spcBef>
              <a:buNone/>
            </a:pPr>
            <a:endParaRPr lang="es-MX" altLang="es-MX" sz="1000" b="1" dirty="0">
              <a:solidFill>
                <a:srgbClr val="000000"/>
              </a:solidFill>
              <a:latin typeface="ArialMT"/>
            </a:endParaRP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 </a:t>
            </a:r>
            <a:r>
              <a:rPr lang="es-MX" altLang="es-MX" sz="2000" dirty="0">
                <a:solidFill>
                  <a:schemeClr val="bg1"/>
                </a:solidFill>
                <a:latin typeface="Arial" panose="020B0604020202020204" pitchFamily="34" charset="0"/>
                <a:ea typeface="ＭＳ Ｐゴシック" panose="020B0600070205080204" pitchFamily="34" charset="-128"/>
              </a:rPr>
              <a:t>Los contratistas, a su elección, </a:t>
            </a:r>
            <a:r>
              <a:rPr lang="es-MX" altLang="es-MX" sz="2000" dirty="0">
                <a:solidFill>
                  <a:schemeClr val="accent1">
                    <a:lumMod val="75000"/>
                  </a:schemeClr>
                </a:solidFill>
                <a:latin typeface="Arial" panose="020B0604020202020204" pitchFamily="34" charset="0"/>
                <a:ea typeface="ＭＳ Ｐゴシック" panose="020B0600070205080204" pitchFamily="34" charset="-128"/>
              </a:rPr>
              <a:t>deberán constituirla mediante </a:t>
            </a:r>
            <a:r>
              <a:rPr lang="es-MX" altLang="es-MX" sz="2000" dirty="0">
                <a:solidFill>
                  <a:schemeClr val="bg1"/>
                </a:solidFill>
                <a:latin typeface="Arial" panose="020B0604020202020204" pitchFamily="34" charset="0"/>
                <a:ea typeface="ＭＳ Ｐゴシック" panose="020B0600070205080204" pitchFamily="34" charset="-128"/>
              </a:rPr>
              <a:t>con: </a:t>
            </a:r>
            <a:endParaRPr lang="es-MX" altLang="es-MX" sz="2000" b="1" dirty="0">
              <a:solidFill>
                <a:schemeClr val="bg1"/>
              </a:solidFill>
              <a:latin typeface="Arial" panose="020B0604020202020204" pitchFamily="34" charset="0"/>
            </a:endParaRPr>
          </a:p>
          <a:p>
            <a:pPr algn="just" eaLnBrk="1" hangingPunct="1">
              <a:lnSpc>
                <a:spcPct val="90000"/>
              </a:lnSpc>
              <a:buFont typeface="Wingdings" pitchFamily="2" charset="2"/>
              <a:buNone/>
            </a:pPr>
            <a:endParaRPr lang="es-MX" altLang="es-MX" sz="2000" dirty="0">
              <a:solidFill>
                <a:schemeClr val="bg1"/>
              </a:solidFill>
              <a:latin typeface="Arial" panose="020B0604020202020204" pitchFamily="34" charset="0"/>
            </a:endParaRPr>
          </a:p>
          <a:p>
            <a:pPr marL="0" indent="0">
              <a:buNone/>
            </a:pPr>
            <a:endParaRPr lang="es-MX" dirty="0"/>
          </a:p>
        </p:txBody>
      </p:sp>
      <p:pic>
        <p:nvPicPr>
          <p:cNvPr id="10242" name="Picture 2" descr="Vivienda Con Vicios Ocultos - INVESTO">
            <a:extLst>
              <a:ext uri="{FF2B5EF4-FFF2-40B4-BE49-F238E27FC236}">
                <a16:creationId xmlns:a16="http://schemas.microsoft.com/office/drawing/2014/main" id="{B7CCAB0A-99FF-EEC7-241C-9DE999972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898" y="4618123"/>
            <a:ext cx="2589207" cy="194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74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eaLnBrk="1" hangingPunct="1">
              <a:lnSpc>
                <a:spcPct val="100000"/>
              </a:lnSpc>
              <a:spcBef>
                <a:spcPts val="0"/>
              </a:spcBef>
              <a:buFont typeface="Wingdings" pitchFamily="2" charset="2"/>
              <a:buNone/>
              <a:defRPr/>
            </a:pPr>
            <a:r>
              <a:rPr lang="es-MX" altLang="es-MX" sz="2000" b="1" dirty="0">
                <a:solidFill>
                  <a:schemeClr val="bg1"/>
                </a:solidFill>
                <a:latin typeface="Arial" panose="020B0604020202020204" pitchFamily="34" charset="0"/>
                <a:ea typeface="ＭＳ Ｐゴシック" panose="020B0600070205080204" pitchFamily="34" charset="-128"/>
              </a:rPr>
              <a:t>a) </a:t>
            </a:r>
            <a:r>
              <a:rPr lang="es-MX" altLang="es-MX" sz="2000" dirty="0">
                <a:solidFill>
                  <a:schemeClr val="bg1"/>
                </a:solidFill>
                <a:latin typeface="Arial" panose="020B0604020202020204" pitchFamily="34" charset="0"/>
                <a:ea typeface="ＭＳ Ｐゴシック" panose="020B0600070205080204" pitchFamily="34" charset="-128"/>
              </a:rPr>
              <a:t>Fianza por el equivalente al 10% del monto total ejercido de los trabajos;</a:t>
            </a:r>
          </a:p>
          <a:p>
            <a:pPr marL="0" indent="0" algn="just" eaLnBrk="1" hangingPunct="1">
              <a:lnSpc>
                <a:spcPct val="100000"/>
              </a:lnSpc>
              <a:spcBef>
                <a:spcPts val="0"/>
              </a:spcBef>
              <a:buFont typeface="Wingdings" pitchFamily="2" charset="2"/>
              <a:buNone/>
              <a:defRPr/>
            </a:pPr>
            <a:r>
              <a:rPr lang="es-MX" altLang="es-MX" sz="500" dirty="0">
                <a:solidFill>
                  <a:schemeClr val="bg1"/>
                </a:solidFill>
                <a:latin typeface="Arial" panose="020B0604020202020204" pitchFamily="34" charset="0"/>
                <a:ea typeface="ＭＳ Ｐゴシック" panose="020B0600070205080204" pitchFamily="34" charset="-128"/>
              </a:rPr>
              <a:t> </a:t>
            </a:r>
          </a:p>
          <a:p>
            <a:pPr marL="0" indent="0" algn="just" eaLnBrk="1" hangingPunct="1">
              <a:lnSpc>
                <a:spcPct val="100000"/>
              </a:lnSpc>
              <a:spcBef>
                <a:spcPts val="0"/>
              </a:spcBef>
              <a:buFont typeface="Wingdings" pitchFamily="2" charset="2"/>
              <a:buNone/>
              <a:defRPr/>
            </a:pPr>
            <a:r>
              <a:rPr lang="es-MX" altLang="es-MX" sz="2000" b="1" dirty="0">
                <a:solidFill>
                  <a:schemeClr val="bg1"/>
                </a:solidFill>
                <a:latin typeface="Arial" panose="020B0604020202020204" pitchFamily="34" charset="0"/>
                <a:ea typeface="ＭＳ Ｐゴシック" panose="020B0600070205080204" pitchFamily="34" charset="-128"/>
              </a:rPr>
              <a:t>b) </a:t>
            </a:r>
            <a:r>
              <a:rPr lang="es-MX" altLang="es-MX" sz="2000" dirty="0">
                <a:solidFill>
                  <a:schemeClr val="bg1"/>
                </a:solidFill>
                <a:latin typeface="Arial" panose="020B0604020202020204" pitchFamily="34" charset="0"/>
                <a:ea typeface="ＭＳ Ｐゴシック" panose="020B0600070205080204" pitchFamily="34" charset="-128"/>
              </a:rPr>
              <a:t>Carta de crédito irrevocable por el equivalente al 5% del monto total 	ejercido de los trabajos, o</a:t>
            </a:r>
          </a:p>
          <a:p>
            <a:pPr marL="0" indent="0" algn="just" eaLnBrk="1" hangingPunct="1">
              <a:lnSpc>
                <a:spcPct val="100000"/>
              </a:lnSpc>
              <a:spcBef>
                <a:spcPts val="0"/>
              </a:spcBef>
              <a:buFont typeface="Wingdings" pitchFamily="2" charset="2"/>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c) </a:t>
            </a:r>
            <a:r>
              <a:rPr lang="es-MX" altLang="es-MX" sz="2000" dirty="0">
                <a:solidFill>
                  <a:schemeClr val="bg1"/>
                </a:solidFill>
                <a:latin typeface="Arial" panose="020B0604020202020204" pitchFamily="34" charset="0"/>
                <a:ea typeface="ＭＳ Ｐゴシック" panose="020B0600070205080204" pitchFamily="34" charset="-128"/>
              </a:rPr>
              <a:t>Aportar recursos líquidos por una cantidad equivalente al 5% del mismo monto, en un fideicomiso especialmente constituido para ello, recursos que deberán invertirse en instrumentos de renta fija;</a:t>
            </a:r>
            <a:r>
              <a:rPr lang="es-MX" altLang="es-MX" sz="1600" dirty="0">
                <a:solidFill>
                  <a:schemeClr val="bg1"/>
                </a:solidFill>
                <a:latin typeface="Arial" panose="020B0604020202020204" pitchFamily="34" charset="0"/>
                <a:ea typeface="ＭＳ Ｐゴシック" panose="020B0600070205080204" pitchFamily="34" charset="-128"/>
              </a:rPr>
              <a:t> (art. 66 2º y 3er. pfos. LOPSRM)</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II.  </a:t>
            </a:r>
            <a:r>
              <a:rPr lang="es-MX" altLang="es-MX" sz="2000" dirty="0">
                <a:solidFill>
                  <a:schemeClr val="bg1"/>
                </a:solidFill>
                <a:latin typeface="Arial" panose="020B0604020202020204" pitchFamily="34" charset="0"/>
                <a:ea typeface="ＭＳ Ｐゴシック" panose="020B0600070205080204" pitchFamily="34" charset="-128"/>
              </a:rPr>
              <a:t>Se debe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entregar previamente a la recepción de los trabajos</a:t>
            </a:r>
            <a:r>
              <a:rPr lang="es-MX" altLang="es-MX" sz="2000" dirty="0">
                <a:solidFill>
                  <a:schemeClr val="bg1"/>
                </a:solidFill>
                <a:latin typeface="Arial" panose="020B0604020202020204" pitchFamily="34" charset="0"/>
                <a:ea typeface="ＭＳ Ｐゴシック" panose="020B0600070205080204" pitchFamily="34" charset="-128"/>
              </a:rPr>
              <a:t>, una vez finalizada la obra;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III. </a:t>
            </a:r>
            <a:r>
              <a:rPr lang="es-MX" altLang="es-MX" sz="2000" dirty="0">
                <a:solidFill>
                  <a:schemeClr val="bg1"/>
                </a:solidFill>
                <a:latin typeface="Arial" panose="020B0604020202020204" pitchFamily="34" charset="0"/>
                <a:ea typeface="ＭＳ Ｐゴシック" panose="020B0600070205080204" pitchFamily="34" charset="-128"/>
              </a:rPr>
              <a:t>Se debe otorgar por un plazo de </a:t>
            </a:r>
            <a:r>
              <a:rPr lang="es-MX" altLang="es-MX" sz="2000" dirty="0">
                <a:solidFill>
                  <a:srgbClr val="0070C0"/>
                </a:solidFill>
                <a:latin typeface="Arial" panose="020B0604020202020204" pitchFamily="34" charset="0"/>
                <a:ea typeface="ＭＳ Ｐゴシック" panose="020B0600070205080204" pitchFamily="34" charset="-128"/>
              </a:rPr>
              <a:t>doce meses</a:t>
            </a:r>
            <a:r>
              <a:rPr lang="es-MX" altLang="es-MX" sz="1600" dirty="0">
                <a:solidFill>
                  <a:schemeClr val="bg1"/>
                </a:solidFill>
                <a:latin typeface="Arial" panose="020B0604020202020204" pitchFamily="34" charset="0"/>
                <a:ea typeface="ＭＳ Ｐゴシック" panose="020B0600070205080204" pitchFamily="34" charset="-128"/>
              </a:rPr>
              <a:t> (art. 66 2º pfo. LOPSRM)</a:t>
            </a:r>
            <a:r>
              <a:rPr lang="es-MX"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IV. </a:t>
            </a:r>
            <a:r>
              <a:rPr lang="es-MX" altLang="es-MX" sz="2000" dirty="0">
                <a:solidFill>
                  <a:schemeClr val="bg1"/>
                </a:solidFill>
                <a:latin typeface="Arial" panose="020B0604020202020204" pitchFamily="34" charset="0"/>
                <a:ea typeface="ＭＳ Ｐゴシック" panose="020B0600070205080204" pitchFamily="34" charset="-128"/>
              </a:rPr>
              <a:t>Transcurridos doce meses a partir de la fecha de recepción de los trabajos, </a:t>
            </a:r>
            <a:r>
              <a:rPr lang="es-MX" altLang="es-MX" sz="2000" dirty="0">
                <a:solidFill>
                  <a:srgbClr val="674446"/>
                </a:solidFill>
                <a:latin typeface="Arial" panose="020B0604020202020204" pitchFamily="34" charset="0"/>
                <a:ea typeface="ＭＳ Ｐゴシック" panose="020B0600070205080204" pitchFamily="34" charset="-128"/>
              </a:rPr>
              <a:t>se cancelará automaticamente</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1600" dirty="0">
                <a:solidFill>
                  <a:schemeClr val="bg1"/>
                </a:solidFill>
                <a:latin typeface="Arial" panose="020B0604020202020204" pitchFamily="34" charset="0"/>
                <a:ea typeface="ＭＳ Ｐゴシック" panose="020B0600070205080204" pitchFamily="34" charset="-128"/>
              </a:rPr>
              <a:t>(art. 66 4º pfo. LOPSRM)</a:t>
            </a:r>
            <a:r>
              <a:rPr lang="es-MX" altLang="es-MX" sz="2000" dirty="0">
                <a:solidFill>
                  <a:schemeClr val="bg1"/>
                </a:solidFill>
                <a:latin typeface="Arial" panose="020B0604020202020204" pitchFamily="34" charset="0"/>
                <a:ea typeface="ＭＳ Ｐゴシック" panose="020B0600070205080204" pitchFamily="34" charset="-128"/>
              </a:rPr>
              <a:t>, siempre que durante ese periodo no haya surgido una responsabilidad a cargo del contratista. </a:t>
            </a:r>
          </a:p>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Si se otorgo fianza, se puede cancelar con el acta administrativa de extinción de derechos y obligaciones, si se constituyó un fideicomiso, el ente público debe expedir el escrito a la institución fiduciaria para extinguirlo, y si se expedido carta de crédito se debe expedir la orden de cancelación dirigida a la institución de que se trate;</a:t>
            </a:r>
            <a:r>
              <a:rPr lang="es-MX" altLang="es-MX" sz="1600" dirty="0">
                <a:solidFill>
                  <a:schemeClr val="bg1"/>
                </a:solidFill>
                <a:latin typeface="Arial" panose="020B0604020202020204" pitchFamily="34" charset="0"/>
                <a:ea typeface="ＭＳ Ｐゴシック" panose="020B0600070205080204" pitchFamily="34" charset="-128"/>
              </a:rPr>
              <a:t> (arts. 95 2do. pfo. y 97 RLOPSRM) </a:t>
            </a:r>
            <a:endParaRPr lang="es-MX" altLang="es-MX" sz="1600" dirty="0">
              <a:solidFill>
                <a:schemeClr val="bg1"/>
              </a:solidFill>
              <a:latin typeface="Arial" panose="020B0604020202020204" pitchFamily="34" charset="0"/>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35328127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itchFamily="2" charset="2"/>
              <a:buNone/>
            </a:pPr>
            <a:r>
              <a:rPr lang="es-ES" altLang="es-MX" sz="2000" b="1" dirty="0">
                <a:solidFill>
                  <a:schemeClr val="bg1"/>
                </a:solidFill>
                <a:latin typeface="Arial" panose="020B0604020202020204" pitchFamily="34" charset="0"/>
                <a:ea typeface="ＭＳ Ｐゴシック" panose="020B0600070205080204" pitchFamily="34" charset="-128"/>
              </a:rPr>
              <a:t>V. </a:t>
            </a:r>
            <a:r>
              <a:rPr lang="es-ES" altLang="es-MX" sz="2000" dirty="0">
                <a:solidFill>
                  <a:schemeClr val="bg1"/>
                </a:solidFill>
                <a:latin typeface="Arial" panose="020B0604020202020204" pitchFamily="34" charset="0"/>
                <a:ea typeface="ＭＳ Ｐゴシック" panose="020B0600070205080204" pitchFamily="34" charset="-128"/>
              </a:rPr>
              <a:t>Es una </a:t>
            </a:r>
            <a:r>
              <a:rPr lang="es-ES" altLang="es-MX" sz="2000" dirty="0">
                <a:solidFill>
                  <a:schemeClr val="bg2">
                    <a:lumMod val="60000"/>
                    <a:lumOff val="40000"/>
                  </a:schemeClr>
                </a:solidFill>
                <a:latin typeface="Arial" panose="020B0604020202020204" pitchFamily="34" charset="0"/>
                <a:ea typeface="ＭＳ Ｐゴシック" panose="020B0600070205080204" pitchFamily="34" charset="-128"/>
              </a:rPr>
              <a:t>garantía independiente a la de cumplimiento</a:t>
            </a:r>
            <a:r>
              <a:rPr lang="es-ES" altLang="es-MX" sz="2000" dirty="0">
                <a:solidFill>
                  <a:schemeClr val="bg1"/>
                </a:solidFill>
                <a:latin typeface="Arial" panose="020B0604020202020204" pitchFamily="34" charset="0"/>
                <a:ea typeface="ＭＳ Ｐゴシック" panose="020B0600070205080204" pitchFamily="34" charset="-128"/>
              </a:rPr>
              <a:t>, pues su propósito no es sancionar la falta de conclusión de los trabajos, o cobrar las penas convencionales que no haya liquidado el contratista después de ejecutada la obra; </a:t>
            </a:r>
            <a:r>
              <a:rPr lang="es-ES" altLang="es-MX" sz="1600" dirty="0">
                <a:solidFill>
                  <a:schemeClr val="bg1"/>
                </a:solidFill>
                <a:latin typeface="Arial" panose="020B0604020202020204" pitchFamily="34" charset="0"/>
                <a:ea typeface="ＭＳ Ｐゴシック" panose="020B0600070205080204" pitchFamily="34" charset="-128"/>
              </a:rPr>
              <a:t>(art. 95 1er. pfo. RLOPSRM) </a:t>
            </a:r>
          </a:p>
          <a:p>
            <a:pPr marL="0" indent="0" algn="just" eaLnBrk="1" hangingPunct="1">
              <a:lnSpc>
                <a:spcPct val="100000"/>
              </a:lnSpc>
              <a:spcBef>
                <a:spcPts val="0"/>
              </a:spcBef>
              <a:buFont typeface="Wingdings" pitchFamily="2" charset="2"/>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Font typeface="Wingdings" pitchFamily="2" charset="2"/>
              <a:buNone/>
            </a:pPr>
            <a:r>
              <a:rPr lang="es-ES" altLang="es-MX" sz="2000" b="1" dirty="0">
                <a:solidFill>
                  <a:schemeClr val="bg1"/>
                </a:solidFill>
                <a:latin typeface="Arial" panose="020B0604020202020204" pitchFamily="34" charset="0"/>
                <a:ea typeface="ＭＳ Ｐゴシック" panose="020B0600070205080204" pitchFamily="34" charset="-128"/>
              </a:rPr>
              <a:t>VI. </a:t>
            </a:r>
            <a:r>
              <a:rPr lang="es-ES" altLang="es-MX" sz="2000" dirty="0">
                <a:solidFill>
                  <a:schemeClr val="bg1"/>
                </a:solidFill>
                <a:latin typeface="Arial" panose="020B0604020202020204" pitchFamily="34" charset="0"/>
                <a:ea typeface="ＭＳ Ｐゴシック" panose="020B0600070205080204" pitchFamily="34" charset="-128"/>
              </a:rPr>
              <a:t>El servidor público que deba firmar el contrato, bajo su responsabilidad, </a:t>
            </a:r>
            <a:r>
              <a:rPr lang="es-ES" altLang="es-MX" sz="2000" dirty="0">
                <a:solidFill>
                  <a:srgbClr val="C00000"/>
                </a:solidFill>
                <a:latin typeface="Arial" panose="020B0604020202020204" pitchFamily="34" charset="0"/>
                <a:ea typeface="ＭＳ Ｐゴシック" panose="020B0600070205080204" pitchFamily="34" charset="-128"/>
              </a:rPr>
              <a:t>podrá exceptuar la presentación de esta garantía</a:t>
            </a:r>
            <a:r>
              <a:rPr lang="es-ES" altLang="es-MX" sz="2000" dirty="0">
                <a:solidFill>
                  <a:schemeClr val="bg1"/>
                </a:solidFill>
                <a:latin typeface="Arial" panose="020B0604020202020204" pitchFamily="34" charset="0"/>
                <a:ea typeface="ＭＳ Ｐゴシック" panose="020B0600070205080204" pitchFamily="34" charset="-128"/>
              </a:rPr>
              <a:t>, lo cual deberá, en su caso, establecerse desde la convocatoria a la licitación y en el contrato respectivo, si se trata de un procedimiento de excepción por causa con los que se contrate:</a:t>
            </a:r>
          </a:p>
          <a:p>
            <a:pPr marL="0" indent="0" algn="just" eaLnBrk="1" hangingPunct="1">
              <a:lnSpc>
                <a:spcPct val="100000"/>
              </a:lnSpc>
              <a:spcBef>
                <a:spcPts val="0"/>
              </a:spcBef>
              <a:buFont typeface="Wingdings" pitchFamily="2" charset="2"/>
              <a:buNone/>
            </a:pPr>
            <a:r>
              <a:rPr lang="es-ES" altLang="es-MX" sz="500" dirty="0">
                <a:solidFill>
                  <a:schemeClr val="bg1"/>
                </a:solidFill>
                <a:latin typeface="Arial" panose="020B0604020202020204" pitchFamily="34" charset="0"/>
                <a:ea typeface="ＭＳ Ｐゴシック" panose="020B0600070205080204" pitchFamily="34" charset="-128"/>
              </a:rPr>
              <a:t> </a:t>
            </a:r>
          </a:p>
          <a:p>
            <a:pPr marL="0" indent="0" algn="just" eaLnBrk="1" hangingPunct="1">
              <a:lnSpc>
                <a:spcPct val="100000"/>
              </a:lnSpc>
              <a:spcBef>
                <a:spcPts val="0"/>
              </a:spcBef>
              <a:buFont typeface="Wingdings" pitchFamily="2" charset="2"/>
              <a:buNone/>
            </a:pPr>
            <a:r>
              <a:rPr lang="es-ES" altLang="es-MX" sz="2000" dirty="0">
                <a:solidFill>
                  <a:schemeClr val="bg1"/>
                </a:solidFill>
                <a:latin typeface="Arial" panose="020B0604020202020204" pitchFamily="34" charset="0"/>
                <a:ea typeface="ＭＳ Ｐゴシック" panose="020B0600070205080204" pitchFamily="34" charset="-128"/>
              </a:rPr>
              <a:t>i) Directamente mano de obra campesina o urbana marginada, y se trata de los habitantes beneficiarios de la localidad o del lugar donde deban realizarse los trabajos, ya sean personas físicas o morales, o </a:t>
            </a:r>
          </a:p>
          <a:p>
            <a:pPr marL="0" indent="0" algn="just">
              <a:lnSpc>
                <a:spcPct val="100000"/>
              </a:lnSpc>
              <a:spcBef>
                <a:spcPts val="0"/>
              </a:spcBef>
              <a:buNone/>
            </a:pPr>
            <a:r>
              <a:rPr lang="es-ES" altLang="es-MX" sz="2000" dirty="0" err="1">
                <a:solidFill>
                  <a:schemeClr val="bg1"/>
                </a:solidFill>
                <a:latin typeface="Arial" panose="020B0604020202020204" pitchFamily="34" charset="0"/>
                <a:ea typeface="ＭＳ Ｐゴシック" panose="020B0600070205080204" pitchFamily="34" charset="-128"/>
              </a:rPr>
              <a:t>ii</a:t>
            </a:r>
            <a:r>
              <a:rPr lang="es-ES" altLang="es-MX" sz="2000" dirty="0">
                <a:solidFill>
                  <a:schemeClr val="bg1"/>
                </a:solidFill>
                <a:latin typeface="Arial" panose="020B0604020202020204" pitchFamily="34" charset="0"/>
                <a:ea typeface="ＭＳ Ｐゴシック" panose="020B0600070205080204" pitchFamily="34" charset="-128"/>
              </a:rPr>
              <a:t>) Algún servicio relacionado con las obras públicas prestados por una persona física, siempre que éstos sean realizados por ella misma </a:t>
            </a:r>
            <a:r>
              <a:rPr lang="es-ES" altLang="es-MX" sz="1600" dirty="0">
                <a:solidFill>
                  <a:schemeClr val="bg1"/>
                </a:solidFill>
                <a:latin typeface="Arial" panose="020B0604020202020204" pitchFamily="34" charset="0"/>
                <a:ea typeface="ＭＳ Ｐゴシック" panose="020B0600070205080204" pitchFamily="34" charset="-128"/>
              </a:rPr>
              <a:t>(art. 66 últ. pfo. 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En estos casos si la persona no cumplen, se les deberá exigir por la vía judicial;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VII. </a:t>
            </a:r>
            <a:r>
              <a:rPr lang="es-ES" altLang="es-MX" sz="2000" dirty="0">
                <a:solidFill>
                  <a:schemeClr val="bg1"/>
                </a:solidFill>
                <a:latin typeface="Arial" panose="020B0604020202020204" pitchFamily="34" charset="0"/>
                <a:ea typeface="ＭＳ Ｐゴシック" panose="020B0600070205080204" pitchFamily="34" charset="-128"/>
              </a:rPr>
              <a:t>En los trabajos contratados para atender un </a:t>
            </a:r>
            <a:r>
              <a:rPr lang="es-ES" altLang="es-MX" sz="2000" dirty="0">
                <a:solidFill>
                  <a:srgbClr val="674446"/>
                </a:solidFill>
                <a:latin typeface="Arial" panose="020B0604020202020204" pitchFamily="34" charset="0"/>
                <a:ea typeface="ＭＳ Ｐゴシック" panose="020B0600070205080204" pitchFamily="34" charset="-128"/>
              </a:rPr>
              <a:t>caso fortuito o de fuerza mayor</a:t>
            </a:r>
            <a:r>
              <a:rPr lang="es-ES" altLang="es-MX" sz="2000" dirty="0">
                <a:solidFill>
                  <a:schemeClr val="bg1"/>
                </a:solidFill>
                <a:latin typeface="Arial" panose="020B0604020202020204" pitchFamily="34" charset="0"/>
                <a:ea typeface="ＭＳ Ｐゴシック" panose="020B0600070205080204" pitchFamily="34" charset="-128"/>
              </a:rPr>
              <a:t>, si bien no se solicita la garantía de cumplimiento, siempre se debe solicitar la de vicios ocultos </a:t>
            </a:r>
            <a:r>
              <a:rPr lang="es-ES" altLang="es-MX" sz="1600" dirty="0">
                <a:solidFill>
                  <a:schemeClr val="bg1"/>
                </a:solidFill>
                <a:latin typeface="Arial" panose="020B0604020202020204" pitchFamily="34" charset="0"/>
                <a:ea typeface="ＭＳ Ｐゴシック" panose="020B0600070205080204" pitchFamily="34" charset="-128"/>
              </a:rPr>
              <a:t>(art. 90 5º pfo. RLOPSRM)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VIII. </a:t>
            </a:r>
            <a:r>
              <a:rPr lang="es-ES" altLang="es-MX" sz="2000" dirty="0">
                <a:solidFill>
                  <a:schemeClr val="accent5">
                    <a:lumMod val="50000"/>
                  </a:schemeClr>
                </a:solidFill>
                <a:latin typeface="Arial" panose="020B0604020202020204" pitchFamily="34" charset="0"/>
                <a:ea typeface="ＭＳ Ｐゴシック" panose="020B0600070205080204" pitchFamily="34" charset="-128"/>
              </a:rPr>
              <a:t>Cuando  aparezcan  defectos</a:t>
            </a:r>
            <a:r>
              <a:rPr lang="es-ES" altLang="es-MX" sz="2000" dirty="0">
                <a:solidFill>
                  <a:schemeClr val="bg1"/>
                </a:solidFill>
                <a:latin typeface="Arial" panose="020B0604020202020204" pitchFamily="34" charset="0"/>
                <a:ea typeface="ＭＳ Ｐゴシック" panose="020B0600070205080204" pitchFamily="34" charset="-128"/>
              </a:rPr>
              <a:t>,  vicios  ocultos  o cualquier otra  responsabilidad</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11134520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dentro de los 12 meses, y que sea atribuible al contratista, el ente público deberá hacerlo del conocimiento de quien expidió la garantía, a efecto de que ésta no sea cancelada y notificarlo por escrito al contratista, para que éste haga las correcciones o reposiciones correspondientes, dentro de un plazo máximo de treinta días naturales; transcurrido este término sin que se hayan realizado, la dependencia o entidad procederá a hacer efectiva la garantía </a:t>
            </a:r>
            <a:r>
              <a:rPr lang="es-ES" altLang="es-MX" sz="1600" dirty="0">
                <a:solidFill>
                  <a:schemeClr val="bg1"/>
                </a:solidFill>
                <a:latin typeface="Arial" panose="020B0604020202020204" pitchFamily="34" charset="0"/>
                <a:ea typeface="ＭＳ Ｐゴシック" panose="020B0600070205080204" pitchFamily="34" charset="-128"/>
              </a:rPr>
              <a:t>(art. 96 RLOPSRM)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Si la reparación requiere de un plazo mayor, las partes podrán convenirlo, debiendo continuar vigente esta garantía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96 RLOPSRM)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r>
              <a:rPr lang="es-ES" altLang="es-MX" sz="5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IX. </a:t>
            </a:r>
            <a:r>
              <a:rPr lang="es-ES" altLang="es-MX" sz="2000" dirty="0">
                <a:solidFill>
                  <a:schemeClr val="bg1"/>
                </a:solidFill>
                <a:latin typeface="Arial" panose="020B0604020202020204" pitchFamily="34" charset="0"/>
                <a:ea typeface="ＭＳ Ｐゴシック" panose="020B0600070205080204" pitchFamily="34" charset="-128"/>
              </a:rPr>
              <a:t>La normatividad prevé, y por lo tanto es factible que esta garantía se puedan presentar o entregar a la convocante utilizando </a:t>
            </a:r>
            <a:r>
              <a:rPr lang="es-ES" altLang="es-MX" sz="2000" dirty="0">
                <a:solidFill>
                  <a:srgbClr val="0070C0"/>
                </a:solidFill>
                <a:latin typeface="Arial" panose="020B0604020202020204" pitchFamily="34" charset="0"/>
                <a:ea typeface="ＭＳ Ｐゴシック" panose="020B0600070205080204" pitchFamily="34" charset="-128"/>
              </a:rPr>
              <a:t>medios electrónicos </a:t>
            </a:r>
            <a:r>
              <a:rPr lang="es-ES" altLang="es-MX" sz="1600" dirty="0">
                <a:solidFill>
                  <a:schemeClr val="bg1"/>
                </a:solidFill>
                <a:latin typeface="Arial" panose="020B0604020202020204" pitchFamily="34" charset="0"/>
                <a:ea typeface="ＭＳ Ｐゴシック" panose="020B0600070205080204" pitchFamily="34" charset="-128"/>
              </a:rPr>
              <a:t>(art. 90 6º pfo. RLOPSRM)</a:t>
            </a:r>
            <a:r>
              <a:rPr lang="es-ES" altLang="es-MX" sz="2000" dirty="0">
                <a:solidFill>
                  <a:schemeClr val="bg1"/>
                </a:solidFill>
                <a:latin typeface="Arial" panose="020B0604020202020204" pitchFamily="34" charset="0"/>
                <a:ea typeface="ＭＳ Ｐゴシック" panose="020B0600070205080204" pitchFamily="34" charset="-128"/>
              </a:rPr>
              <a:t>, y</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X. </a:t>
            </a:r>
            <a:r>
              <a:rPr lang="es-ES" altLang="es-MX" sz="2000" dirty="0">
                <a:solidFill>
                  <a:schemeClr val="bg1"/>
                </a:solidFill>
                <a:latin typeface="Arial" panose="020B0604020202020204" pitchFamily="34" charset="0"/>
                <a:ea typeface="ＭＳ Ｐゴシック" panose="020B0600070205080204" pitchFamily="34" charset="-128"/>
              </a:rPr>
              <a:t>Quedarán a salvo los derechos del ente público para </a:t>
            </a:r>
            <a:r>
              <a:rPr lang="es-ES" altLang="es-MX" sz="2000" dirty="0">
                <a:solidFill>
                  <a:srgbClr val="008000"/>
                </a:solidFill>
                <a:latin typeface="Arial" panose="020B0604020202020204" pitchFamily="34" charset="0"/>
                <a:ea typeface="ＭＳ Ｐゴシック" panose="020B0600070205080204" pitchFamily="34" charset="-128"/>
              </a:rPr>
              <a:t>exigir el pago</a:t>
            </a:r>
            <a:r>
              <a:rPr lang="es-ES" altLang="es-MX" sz="2000" dirty="0">
                <a:solidFill>
                  <a:schemeClr val="bg1"/>
                </a:solidFill>
                <a:latin typeface="Arial" panose="020B0604020202020204" pitchFamily="34" charset="0"/>
                <a:ea typeface="ＭＳ Ｐゴシック" panose="020B0600070205080204" pitchFamily="34" charset="-128"/>
              </a:rPr>
              <a:t> de las cantidades no cubiertas de la indemnización que a su juicio corresponda, una vez que se hagan efectivas las garantías constituidas conforme a este artículo </a:t>
            </a:r>
            <a:r>
              <a:rPr lang="es-ES" altLang="es-MX" sz="1600" dirty="0">
                <a:solidFill>
                  <a:schemeClr val="bg1"/>
                </a:solidFill>
                <a:latin typeface="Arial" panose="020B0604020202020204" pitchFamily="34" charset="0"/>
                <a:ea typeface="ＭＳ Ｐゴシック" panose="020B0600070205080204" pitchFamily="34" charset="-128"/>
              </a:rPr>
              <a:t>(art. 66 penúlt. pfo.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En relación con los </a:t>
            </a:r>
            <a:r>
              <a:rPr lang="es-ES" altLang="es-MX" sz="2000" b="1" dirty="0">
                <a:solidFill>
                  <a:schemeClr val="bg1"/>
                </a:solidFill>
                <a:latin typeface="Arial" panose="020B0604020202020204" pitchFamily="34" charset="0"/>
                <a:ea typeface="ＭＳ Ｐゴシック" panose="020B0600070205080204" pitchFamily="34" charset="-128"/>
              </a:rPr>
              <a:t>seguros</a:t>
            </a:r>
            <a:r>
              <a:rPr lang="es-ES" altLang="es-MX" sz="2000" dirty="0">
                <a:solidFill>
                  <a:schemeClr val="bg1"/>
                </a:solidFill>
                <a:latin typeface="Arial" panose="020B0604020202020204" pitchFamily="34" charset="0"/>
                <a:ea typeface="ＭＳ Ｐゴシック" panose="020B0600070205080204" pitchFamily="34" charset="-128"/>
              </a:rPr>
              <a:t>, en materia de </a:t>
            </a:r>
            <a:r>
              <a:rPr lang="es-ES" altLang="es-MX" sz="2000" b="1" dirty="0">
                <a:solidFill>
                  <a:schemeClr val="bg1"/>
                </a:solidFill>
                <a:latin typeface="Arial" panose="020B0604020202020204" pitchFamily="34" charset="0"/>
                <a:ea typeface="ＭＳ Ｐゴシック" panose="020B0600070205080204" pitchFamily="34" charset="-128"/>
              </a:rPr>
              <a:t>adquisiciones</a:t>
            </a:r>
            <a:r>
              <a:rPr lang="es-ES" altLang="es-MX" sz="2000" dirty="0">
                <a:solidFill>
                  <a:schemeClr val="bg1"/>
                </a:solidFill>
                <a:latin typeface="Arial" panose="020B0604020202020204" pitchFamily="34" charset="0"/>
                <a:ea typeface="ＭＳ Ｐゴシック" panose="020B0600070205080204" pitchFamily="34" charset="-128"/>
              </a:rPr>
              <a:t> se puede requerir, cuando se considere oportuno, que el proveedor obtenga una póliza de seguro que </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433649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garantice la integridad de los bienes </a:t>
            </a:r>
            <a:r>
              <a:rPr lang="es-ES" altLang="es-MX" sz="2000" dirty="0">
                <a:solidFill>
                  <a:schemeClr val="bg2"/>
                </a:solidFill>
                <a:latin typeface="Arial" panose="020B0604020202020204" pitchFamily="34" charset="0"/>
                <a:ea typeface="ＭＳ Ｐゴシック" panose="020B0600070205080204" pitchFamily="34" charset="-128"/>
              </a:rPr>
              <a:t>hasta el momento de su entrega</a:t>
            </a:r>
            <a:r>
              <a:rPr lang="es-ES" altLang="es-MX" sz="2000" dirty="0">
                <a:solidFill>
                  <a:schemeClr val="bg1"/>
                </a:solidFill>
                <a:latin typeface="Arial" panose="020B0604020202020204" pitchFamily="34" charset="0"/>
                <a:ea typeface="ＭＳ Ｐゴシック" panose="020B0600070205080204" pitchFamily="34" charset="-128"/>
              </a:rPr>
              <a:t> </a:t>
            </a:r>
            <a:r>
              <a:rPr lang="es-ES" altLang="es-MX" sz="1600" dirty="0">
                <a:solidFill>
                  <a:schemeClr val="bg1"/>
                </a:solidFill>
                <a:latin typeface="Arial" panose="020B0604020202020204" pitchFamily="34" charset="0"/>
                <a:ea typeface="ＭＳ Ｐゴシック" panose="020B0600070205080204" pitchFamily="34" charset="-128"/>
              </a:rPr>
              <a:t>(art. 55 2º pfo. LAASSP)</a:t>
            </a:r>
            <a:r>
              <a:rPr lang="es-ES" altLang="es-MX" sz="2000" dirty="0">
                <a:solidFill>
                  <a:schemeClr val="bg1"/>
                </a:solidFill>
                <a:latin typeface="Arial" panose="020B0604020202020204" pitchFamily="34" charset="0"/>
                <a:ea typeface="ＭＳ Ｐゴシック" panose="020B0600070205080204" pitchFamily="34" charset="-128"/>
              </a:rPr>
              <a:t>, así como </a:t>
            </a:r>
            <a:r>
              <a:rPr lang="es-ES" altLang="es-MX" sz="2000" dirty="0">
                <a:solidFill>
                  <a:srgbClr val="155A9B"/>
                </a:solidFill>
                <a:latin typeface="Arial" panose="020B0604020202020204" pitchFamily="34" charset="0"/>
                <a:ea typeface="ＭＳ Ｐゴシック" panose="020B0600070205080204" pitchFamily="34" charset="-128"/>
              </a:rPr>
              <a:t>los que deben otorgarse</a:t>
            </a:r>
            <a:r>
              <a:rPr lang="es-ES" altLang="es-MX" sz="2000" dirty="0">
                <a:solidFill>
                  <a:schemeClr val="bg1"/>
                </a:solidFill>
                <a:latin typeface="Arial" panose="020B0604020202020204" pitchFamily="34" charset="0"/>
                <a:ea typeface="ＭＳ Ｐゴシック" panose="020B0600070205080204" pitchFamily="34" charset="-128"/>
              </a:rPr>
              <a:t>, indicando los bienes que ampararían y la cobertura de la póliza correspondiente </a:t>
            </a:r>
            <a:r>
              <a:rPr lang="es-ES" altLang="es-MX" sz="1600" dirty="0">
                <a:solidFill>
                  <a:schemeClr val="bg1"/>
                </a:solidFill>
                <a:latin typeface="Arial" panose="020B0604020202020204" pitchFamily="34" charset="0"/>
                <a:ea typeface="ＭＳ Ｐゴシック" panose="020B0600070205080204" pitchFamily="34" charset="-128"/>
              </a:rPr>
              <a:t>(art. 39 fracc. II inc. i núm. 3 RLAASSP)</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También está prevista la posibilidad de dar un seguro de 			caución para garantizar las obligaciones a cargo de un pro-			veedor o un contratista </a:t>
            </a:r>
            <a:r>
              <a:rPr lang="es-ES" altLang="es-MX" sz="1600" dirty="0">
                <a:solidFill>
                  <a:schemeClr val="bg1"/>
                </a:solidFill>
                <a:latin typeface="Arial" panose="020B0604020202020204" pitchFamily="34" charset="0"/>
                <a:ea typeface="ＭＳ Ｐゴシック" panose="020B0600070205080204" pitchFamily="34" charset="-128"/>
              </a:rPr>
              <a:t>(art. 48 LTF)</a:t>
            </a: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En materia de </a:t>
            </a:r>
            <a:r>
              <a:rPr lang="es-ES" altLang="es-MX" sz="2000" b="1" dirty="0">
                <a:solidFill>
                  <a:schemeClr val="bg1"/>
                </a:solidFill>
                <a:latin typeface="Arial" panose="020B0604020202020204" pitchFamily="34" charset="0"/>
                <a:ea typeface="ＭＳ Ｐゴシック" panose="020B0600070205080204" pitchFamily="34" charset="-128"/>
              </a:rPr>
              <a:t>obras públicas</a:t>
            </a:r>
            <a:r>
              <a:rPr lang="es-ES" altLang="es-MX" sz="2000" dirty="0">
                <a:solidFill>
                  <a:schemeClr val="bg1"/>
                </a:solidFill>
                <a:latin typeface="Arial" panose="020B0604020202020204" pitchFamily="34" charset="0"/>
                <a:ea typeface="ＭＳ Ｐゴシック" panose="020B0600070205080204" pitchFamily="34" charset="-128"/>
              </a:rPr>
              <a:t>, el contratista </a:t>
            </a:r>
            <a:r>
              <a:rPr lang="es-ES" altLang="es-MX" sz="2000" dirty="0">
                <a:solidFill>
                  <a:srgbClr val="008000"/>
                </a:solidFill>
                <a:latin typeface="Arial" panose="020B0604020202020204" pitchFamily="34" charset="0"/>
                <a:ea typeface="ＭＳ Ｐゴシック" panose="020B0600070205080204" pitchFamily="34" charset="-128"/>
              </a:rPr>
              <a:t>puede incluir 			</a:t>
            </a:r>
            <a:r>
              <a:rPr lang="es-ES" altLang="es-MX" sz="2000" dirty="0">
                <a:solidFill>
                  <a:schemeClr val="bg1"/>
                </a:solidFill>
                <a:latin typeface="Arial" panose="020B0604020202020204" pitchFamily="34" charset="0"/>
                <a:ea typeface="ＭＳ Ｐゴシック" panose="020B0600070205080204" pitchFamily="34" charset="-128"/>
              </a:rPr>
              <a:t>en su propuesta económica, como parte de los costos fijos, los seguros que cubren los riesgos a que está sujeta la maquinaria o equipo de construcción por los siniestros que sufra. </a:t>
            </a:r>
            <a:r>
              <a:rPr lang="es-ES" altLang="es-MX" sz="1600" dirty="0">
                <a:solidFill>
                  <a:schemeClr val="bg1"/>
                </a:solidFill>
                <a:latin typeface="Arial" panose="020B0604020202020204" pitchFamily="34" charset="0"/>
                <a:ea typeface="ＭＳ Ｐゴシック" panose="020B0600070205080204" pitchFamily="34" charset="-128"/>
              </a:rPr>
              <a:t>(art. 195 RLOPSRM)</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También puede considerar dentro de los gastos generales que podrán tomarse en consideración para integrar el costo indirecto, y que pueden aplicarse indistintamente a la administración de oficinas centrales, a la administración de oficinas de campo o a ambas, tanto las cuotas del seguro social, como el pago de las pólizas de seguros que deba tener la obra </a:t>
            </a:r>
            <a:r>
              <a:rPr lang="es-ES" altLang="es-MX" sz="1600" dirty="0">
                <a:solidFill>
                  <a:schemeClr val="bg1"/>
                </a:solidFill>
                <a:latin typeface="Arial" panose="020B0604020202020204" pitchFamily="34" charset="0"/>
                <a:ea typeface="ＭＳ Ｐゴシック" panose="020B0600070205080204" pitchFamily="34" charset="-128"/>
              </a:rPr>
              <a:t>(art. 213 RLOPSRM)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p:txBody>
      </p:sp>
      <p:pic>
        <p:nvPicPr>
          <p:cNvPr id="11266" name="Picture 2" descr="Seguro de Caución by Fer Molina">
            <a:extLst>
              <a:ext uri="{FF2B5EF4-FFF2-40B4-BE49-F238E27FC236}">
                <a16:creationId xmlns:a16="http://schemas.microsoft.com/office/drawing/2014/main" id="{FF2E474B-4371-027C-2306-17CC81C66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25" y="1725802"/>
            <a:ext cx="2523968" cy="161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3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en la vivienda, sí como a la calidad y espacios de esta, y el Grado de cohesión social y de accesibilidad a carretera pavimentada.</a:t>
            </a:r>
          </a:p>
          <a:p>
            <a:pPr marL="0" algn="just" eaLnBrk="1" hangingPunct="1">
              <a:lnSpc>
                <a:spcPct val="100000"/>
              </a:lnSpc>
              <a:spcBef>
                <a:spcPts val="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algn="just" eaLnBrk="1" hangingPunct="1">
              <a:lnSpc>
                <a:spcPct val="100000"/>
              </a:lnSpc>
              <a:spcBef>
                <a:spcPts val="0"/>
              </a:spcBef>
              <a:buFont typeface="Wingdings" panose="05000000000000000000" pitchFamily="2" charset="2"/>
              <a:buNone/>
            </a:pPr>
            <a:r>
              <a:rPr lang="es-ES" altLang="es-MX" sz="2000" b="1" dirty="0">
                <a:solidFill>
                  <a:schemeClr val="bg1"/>
                </a:solidFill>
                <a:latin typeface="Arial" panose="020B0604020202020204" pitchFamily="34" charset="0"/>
                <a:cs typeface="Arial" panose="020B0604020202020204" pitchFamily="34" charset="0"/>
              </a:rPr>
              <a:t>Tercer párrafo:</a:t>
            </a:r>
          </a:p>
          <a:p>
            <a:pPr marL="0" algn="just" eaLnBrk="1" hangingPunct="1">
              <a:lnSpc>
                <a:spcPct val="100000"/>
              </a:lnSpc>
              <a:spcBef>
                <a:spcPts val="0"/>
              </a:spcBef>
              <a:buFont typeface="Wingdings" panose="05000000000000000000" pitchFamily="2" charset="2"/>
              <a:buNone/>
            </a:pPr>
            <a:r>
              <a:rPr lang="es-ES" altLang="ja-JP" sz="2000" i="1" dirty="0">
                <a:solidFill>
                  <a:schemeClr val="bg1"/>
                </a:solidFill>
                <a:latin typeface="Arial" panose="020B0604020202020204" pitchFamily="34" charset="0"/>
                <a:cs typeface="Arial" panose="020B0604020202020204" pitchFamily="34" charset="0"/>
              </a:rPr>
              <a:t>Las </a:t>
            </a:r>
            <a:r>
              <a:rPr lang="es-ES" altLang="ja-JP" sz="2000" b="1" i="1" dirty="0">
                <a:solidFill>
                  <a:srgbClr val="0082DB"/>
                </a:solidFill>
                <a:latin typeface="Arial" panose="020B0604020202020204" pitchFamily="34" charset="0"/>
                <a:cs typeface="Arial" panose="020B0604020202020204" pitchFamily="34" charset="0"/>
              </a:rPr>
              <a:t>contrataciones públicas se adjudicarán o llevarán a cabo a través de licitaciones públicas </a:t>
            </a:r>
            <a:r>
              <a:rPr lang="es-ES" altLang="ja-JP" sz="2000" i="1" dirty="0">
                <a:solidFill>
                  <a:schemeClr val="bg1"/>
                </a:solidFill>
                <a:latin typeface="Arial" panose="020B0604020202020204" pitchFamily="34" charset="0"/>
                <a:cs typeface="Arial" panose="020B0604020202020204" pitchFamily="34" charset="0"/>
              </a:rPr>
              <a:t>mediante convocatoria pública para que libremente se presenten proposiciones solventes en sobre cerrado, que será abierto públicamente, </a:t>
            </a:r>
            <a:r>
              <a:rPr lang="es-ES" altLang="ja-JP" sz="2000" b="1" i="1" dirty="0">
                <a:solidFill>
                  <a:srgbClr val="0082DB"/>
                </a:solidFill>
                <a:latin typeface="Arial" panose="020B0604020202020204" pitchFamily="34" charset="0"/>
                <a:cs typeface="Arial" panose="020B0604020202020204" pitchFamily="34" charset="0"/>
              </a:rPr>
              <a:t>a fin de asegurar al Estado las mejores condiciones disponibles</a:t>
            </a:r>
            <a:r>
              <a:rPr lang="es-ES" altLang="ja-JP" sz="2000" i="1" dirty="0">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en cuanto a precio, calidad, financiamiento, oportunidad y demás circunstancias pertinentes</a:t>
            </a:r>
            <a:r>
              <a:rPr lang="es-ES" altLang="ja-JP"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0"/>
              </a:spcBef>
              <a:buFont typeface="Wingdings" panose="05000000000000000000" pitchFamily="2" charset="2"/>
              <a:buNone/>
            </a:pPr>
            <a:endParaRPr lang="es-ES" altLang="ja-JP"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ja-JP" sz="2000" dirty="0">
                <a:solidFill>
                  <a:schemeClr val="bg1"/>
                </a:solidFill>
                <a:latin typeface="Arial" panose="020B0604020202020204" pitchFamily="34" charset="0"/>
                <a:cs typeface="Arial" panose="020B0604020202020204" pitchFamily="34" charset="0"/>
              </a:rPr>
              <a:t>Así pues, cuando salimos a contratar, como </a:t>
            </a:r>
            <a:r>
              <a:rPr lang="es-MX" altLang="ja-JP" sz="2000" b="1" dirty="0">
                <a:solidFill>
                  <a:schemeClr val="accent3">
                    <a:lumMod val="75000"/>
                  </a:schemeClr>
                </a:solidFill>
                <a:latin typeface="Arial" panose="020B0604020202020204" pitchFamily="34" charset="0"/>
                <a:cs typeface="Arial" panose="020B0604020202020204" pitchFamily="34" charset="0"/>
              </a:rPr>
              <a:t>regla general </a:t>
            </a:r>
            <a:r>
              <a:rPr lang="es-MX" altLang="ja-JP" sz="2000" dirty="0">
                <a:solidFill>
                  <a:schemeClr val="bg1"/>
                </a:solidFill>
                <a:latin typeface="Arial" panose="020B0604020202020204" pitchFamily="34" charset="0"/>
                <a:cs typeface="Arial" panose="020B0604020202020204" pitchFamily="34" charset="0"/>
              </a:rPr>
              <a:t>debemos considerar a la </a:t>
            </a:r>
            <a:r>
              <a:rPr lang="es-MX" altLang="ja-JP" sz="2000" b="1" dirty="0">
                <a:solidFill>
                  <a:srgbClr val="CC9C02"/>
                </a:solidFill>
                <a:latin typeface="Arial" panose="020B0604020202020204" pitchFamily="34" charset="0"/>
                <a:cs typeface="Arial" panose="020B0604020202020204" pitchFamily="34" charset="0"/>
              </a:rPr>
              <a:t>licitación pública </a:t>
            </a:r>
            <a:r>
              <a:rPr lang="es-MX" altLang="ja-JP" sz="2000" dirty="0">
                <a:solidFill>
                  <a:schemeClr val="bg1"/>
                </a:solidFill>
                <a:latin typeface="Arial" panose="020B0604020202020204" pitchFamily="34" charset="0"/>
                <a:cs typeface="Arial" panose="020B0604020202020204" pitchFamily="34" charset="0"/>
              </a:rPr>
              <a:t>como el primer procedimiento de contratación que se debe considerar, y se establecen los principios básicos para realizarlo. </a:t>
            </a:r>
          </a:p>
          <a:p>
            <a:pPr marL="0" algn="just" eaLnBrk="1" hangingPunct="1">
              <a:lnSpc>
                <a:spcPct val="100000"/>
              </a:lnSpc>
              <a:spcBef>
                <a:spcPts val="0"/>
              </a:spcBef>
              <a:buFont typeface="Wingdings" panose="05000000000000000000" pitchFamily="2" charset="2"/>
              <a:buNone/>
            </a:pPr>
            <a:endParaRPr lang="es-MX" altLang="ja-JP"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ja-JP" sz="2000" dirty="0">
                <a:solidFill>
                  <a:schemeClr val="bg1"/>
                </a:solidFill>
                <a:latin typeface="Arial" panose="020B0604020202020204" pitchFamily="34" charset="0"/>
                <a:cs typeface="Arial" panose="020B0604020202020204" pitchFamily="34" charset="0"/>
              </a:rPr>
              <a:t>Además, las contrataciones públicas deben </a:t>
            </a:r>
            <a:r>
              <a:rPr lang="es-MX" altLang="ja-JP" sz="2000" dirty="0">
                <a:solidFill>
                  <a:srgbClr val="7F3B71"/>
                </a:solidFill>
                <a:latin typeface="Arial" panose="020B0604020202020204" pitchFamily="34" charset="0"/>
                <a:cs typeface="Arial" panose="020B0604020202020204" pitchFamily="34" charset="0"/>
              </a:rPr>
              <a:t>asegurar al Estado las mejores </a:t>
            </a:r>
            <a:r>
              <a:rPr lang="es-MX" altLang="ja-JP" sz="2000" b="1" dirty="0">
                <a:solidFill>
                  <a:srgbClr val="7F3B71"/>
                </a:solidFill>
                <a:latin typeface="Arial" panose="020B0604020202020204" pitchFamily="34" charset="0"/>
                <a:cs typeface="Arial" panose="020B0604020202020204" pitchFamily="34" charset="0"/>
              </a:rPr>
              <a:t>condiciones disponibles</a:t>
            </a:r>
            <a:r>
              <a:rPr lang="es-MX" altLang="ja-JP" sz="2000" b="1" dirty="0">
                <a:solidFill>
                  <a:schemeClr val="bg1"/>
                </a:solidFill>
                <a:latin typeface="Arial" panose="020B0604020202020204" pitchFamily="34" charset="0"/>
                <a:cs typeface="Arial" panose="020B0604020202020204" pitchFamily="34" charset="0"/>
              </a:rPr>
              <a:t> </a:t>
            </a:r>
            <a:r>
              <a:rPr lang="es-MX" altLang="ja-JP" sz="2000" dirty="0">
                <a:solidFill>
                  <a:schemeClr val="bg1"/>
                </a:solidFill>
                <a:latin typeface="Arial" panose="020B0604020202020204" pitchFamily="34" charset="0"/>
                <a:cs typeface="Arial" panose="020B0604020202020204" pitchFamily="34" charset="0"/>
              </a:rPr>
              <a:t>en cuanto a precio, calidad, financiamiento, oportunidad </a:t>
            </a:r>
            <a:r>
              <a:rPr lang="es-MX" altLang="ja-JP" sz="2000" b="1" dirty="0">
                <a:solidFill>
                  <a:schemeClr val="accent1">
                    <a:lumMod val="75000"/>
                  </a:schemeClr>
                </a:solidFill>
                <a:latin typeface="Arial" panose="020B0604020202020204" pitchFamily="34" charset="0"/>
                <a:cs typeface="Arial" panose="020B0604020202020204" pitchFamily="34" charset="0"/>
              </a:rPr>
              <a:t>y demás circunstancias pertinentes</a:t>
            </a:r>
            <a:r>
              <a:rPr lang="es-MX" altLang="ja-JP"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400"/>
              </a:spcBef>
              <a:buFont typeface="Wingdings" panose="05000000000000000000" pitchFamily="2" charset="2"/>
              <a:buNone/>
            </a:pPr>
            <a:endParaRPr lang="es-MX" altLang="ja-JP" sz="2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564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800" decel="100000"/>
                                        <p:tgtEl>
                                          <p:spTgt spid="11">
                                            <p:txEl>
                                              <p:pRg st="2" end="2"/>
                                            </p:txEl>
                                          </p:spTgt>
                                        </p:tgtEl>
                                      </p:cBhvr>
                                    </p:animEffect>
                                    <p:anim calcmode="lin" valueType="num">
                                      <p:cBhvr>
                                        <p:cTn id="15"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heel(1)">
                                      <p:cBhvr>
                                        <p:cTn id="23" dur="125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 calcmode="lin" valueType="num">
                                      <p:cBhvr>
                                        <p:cTn id="28"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 calcmode="lin" valueType="num">
                                      <p:cBhvr additive="base">
                                        <p:cTn id="40" dur="10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41"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15986"/>
          </a:xfrm>
        </p:spPr>
        <p:txBody>
          <a:bodyPr>
            <a:normAutofit lnSpcReduction="10000"/>
          </a:bodyPr>
          <a:lstStyle/>
          <a:p>
            <a:pPr marL="0" algn="just" eaLnBrk="1" hangingPunct="1">
              <a:lnSpc>
                <a:spcPct val="100000"/>
              </a:lnSpc>
              <a:spcBef>
                <a:spcPts val="400"/>
              </a:spcBef>
              <a:buFont typeface="Wingdings" panose="05000000000000000000" pitchFamily="2" charset="2"/>
              <a:buNone/>
            </a:pPr>
            <a:r>
              <a:rPr lang="es-MX" altLang="es-MX" sz="2000" b="1" dirty="0">
                <a:solidFill>
                  <a:schemeClr val="bg1"/>
                </a:solidFill>
                <a:latin typeface="Arial" panose="020B0604020202020204" pitchFamily="34" charset="0"/>
                <a:cs typeface="Arial" panose="020B0604020202020204" pitchFamily="34" charset="0"/>
              </a:rPr>
              <a:t>Cuarto párrafo:</a:t>
            </a:r>
          </a:p>
          <a:p>
            <a:pPr marL="0" algn="just" eaLnBrk="1" hangingPunct="1">
              <a:lnSpc>
                <a:spcPct val="100000"/>
              </a:lnSpc>
              <a:spcBef>
                <a:spcPts val="400"/>
              </a:spcBef>
              <a:buFont typeface="Wingdings" panose="05000000000000000000" pitchFamily="2" charset="2"/>
              <a:buNone/>
            </a:pPr>
            <a:r>
              <a:rPr lang="es-MX" altLang="es-MX" sz="2000" i="1" dirty="0">
                <a:solidFill>
                  <a:schemeClr val="bg1"/>
                </a:solidFill>
                <a:latin typeface="Arial" panose="020B0604020202020204" pitchFamily="34" charset="0"/>
                <a:cs typeface="Arial" panose="020B0604020202020204" pitchFamily="34" charset="0"/>
              </a:rPr>
              <a:t>Cuando </a:t>
            </a:r>
            <a:r>
              <a:rPr lang="es-MX" altLang="es-MX" sz="2000" i="1" dirty="0">
                <a:solidFill>
                  <a:srgbClr val="CC9C02"/>
                </a:solidFill>
                <a:latin typeface="Arial" panose="020B0604020202020204" pitchFamily="34" charset="0"/>
                <a:cs typeface="Arial" panose="020B0604020202020204" pitchFamily="34" charset="0"/>
              </a:rPr>
              <a:t>las licitaciones </a:t>
            </a:r>
            <a:r>
              <a:rPr lang="es-MX" altLang="es-MX" sz="2000" i="1" dirty="0">
                <a:solidFill>
                  <a:schemeClr val="bg1"/>
                </a:solidFill>
                <a:latin typeface="Arial" panose="020B0604020202020204" pitchFamily="34" charset="0"/>
                <a:cs typeface="Arial" panose="020B0604020202020204" pitchFamily="34" charset="0"/>
              </a:rPr>
              <a:t>… </a:t>
            </a:r>
            <a:r>
              <a:rPr lang="es-MX" altLang="es-MX" sz="2000" i="1" dirty="0">
                <a:solidFill>
                  <a:srgbClr val="C00000"/>
                </a:solidFill>
                <a:latin typeface="Arial" panose="020B0604020202020204" pitchFamily="34" charset="0"/>
                <a:cs typeface="Arial" panose="020B0604020202020204" pitchFamily="34" charset="0"/>
              </a:rPr>
              <a:t>no sean idóneas </a:t>
            </a:r>
            <a:r>
              <a:rPr lang="es-MX" altLang="es-MX" sz="2000" i="1" dirty="0">
                <a:solidFill>
                  <a:schemeClr val="bg1"/>
                </a:solidFill>
                <a:latin typeface="Arial" panose="020B0604020202020204" pitchFamily="34" charset="0"/>
                <a:cs typeface="Arial" panose="020B0604020202020204" pitchFamily="34" charset="0"/>
              </a:rPr>
              <a:t>para asegurar dichas condiciones, </a:t>
            </a:r>
            <a:r>
              <a:rPr lang="es-MX" altLang="es-MX" sz="2000" i="1" dirty="0">
                <a:solidFill>
                  <a:schemeClr val="bg2">
                    <a:lumMod val="60000"/>
                    <a:lumOff val="40000"/>
                  </a:schemeClr>
                </a:solidFill>
                <a:latin typeface="Arial" panose="020B0604020202020204" pitchFamily="34" charset="0"/>
                <a:cs typeface="Arial" panose="020B0604020202020204" pitchFamily="34" charset="0"/>
              </a:rPr>
              <a:t>las</a:t>
            </a:r>
            <a:r>
              <a:rPr lang="es-MX" altLang="es-MX" sz="2000" i="1" dirty="0">
                <a:solidFill>
                  <a:schemeClr val="accent6">
                    <a:lumMod val="50000"/>
                  </a:schemeClr>
                </a:solidFill>
                <a:latin typeface="Arial" panose="020B0604020202020204" pitchFamily="34" charset="0"/>
                <a:cs typeface="Arial" panose="020B0604020202020204" pitchFamily="34" charset="0"/>
              </a:rPr>
              <a:t> </a:t>
            </a:r>
            <a:r>
              <a:rPr lang="es-MX" altLang="es-MX" sz="2000" i="1" dirty="0">
                <a:solidFill>
                  <a:schemeClr val="bg2">
                    <a:lumMod val="60000"/>
                    <a:lumOff val="40000"/>
                  </a:schemeClr>
                </a:solidFill>
                <a:latin typeface="Arial" panose="020B0604020202020204" pitchFamily="34" charset="0"/>
                <a:cs typeface="Arial" panose="020B0604020202020204" pitchFamily="34" charset="0"/>
              </a:rPr>
              <a:t>leyes establecerán las bases</a:t>
            </a:r>
            <a:r>
              <a:rPr lang="es-MX" altLang="es-MX" sz="2000" i="1" dirty="0">
                <a:solidFill>
                  <a:schemeClr val="bg1"/>
                </a:solidFill>
                <a:latin typeface="Arial" panose="020B0604020202020204" pitchFamily="34" charset="0"/>
                <a:cs typeface="Arial" panose="020B0604020202020204" pitchFamily="34" charset="0"/>
              </a:rPr>
              <a:t>, procedimientos, reglas, requisitos y demás elementos para acreditar la </a:t>
            </a:r>
            <a:r>
              <a:rPr lang="es-MX" altLang="es-MX" sz="2000" b="1" i="1" dirty="0">
                <a:solidFill>
                  <a:srgbClr val="41A779"/>
                </a:solidFill>
                <a:latin typeface="Arial" panose="020B0604020202020204" pitchFamily="34" charset="0"/>
                <a:cs typeface="Arial" panose="020B0604020202020204" pitchFamily="34" charset="0"/>
              </a:rPr>
              <a:t>economía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b="1" i="1" dirty="0">
                <a:solidFill>
                  <a:srgbClr val="41A779"/>
                </a:solidFill>
                <a:latin typeface="Arial" panose="020B0604020202020204" pitchFamily="34" charset="0"/>
                <a:cs typeface="Arial" panose="020B0604020202020204" pitchFamily="34" charset="0"/>
              </a:rPr>
              <a:t> eficacia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b="1" i="1" dirty="0">
                <a:solidFill>
                  <a:srgbClr val="41A779"/>
                </a:solidFill>
                <a:latin typeface="Arial" panose="020B0604020202020204" pitchFamily="34" charset="0"/>
                <a:cs typeface="Arial" panose="020B0604020202020204" pitchFamily="34" charset="0"/>
              </a:rPr>
              <a:t> eficiencia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i="1" dirty="0">
                <a:latin typeface="Arial" panose="020B0604020202020204" pitchFamily="34" charset="0"/>
                <a:cs typeface="Arial" panose="020B0604020202020204" pitchFamily="34" charset="0"/>
              </a:rPr>
              <a:t> </a:t>
            </a:r>
            <a:r>
              <a:rPr lang="es-MX" altLang="es-MX" sz="2000" b="1" i="1" dirty="0">
                <a:solidFill>
                  <a:srgbClr val="3333CC"/>
                </a:solidFill>
                <a:latin typeface="Arial" panose="020B0604020202020204" pitchFamily="34" charset="0"/>
                <a:cs typeface="Arial" panose="020B0604020202020204" pitchFamily="34" charset="0"/>
              </a:rPr>
              <a:t>imparcialidad</a:t>
            </a:r>
            <a:r>
              <a:rPr lang="es-MX" altLang="es-MX" sz="2000" i="1" dirty="0">
                <a:latin typeface="Arial" panose="020B0604020202020204" pitchFamily="34" charset="0"/>
                <a:cs typeface="Arial" panose="020B0604020202020204" pitchFamily="34" charset="0"/>
              </a:rPr>
              <a:t> </a:t>
            </a:r>
            <a:r>
              <a:rPr lang="es-MX" altLang="es-MX" sz="2000" i="1" dirty="0">
                <a:solidFill>
                  <a:srgbClr val="000000"/>
                </a:solidFill>
                <a:latin typeface="Arial" panose="020B0604020202020204" pitchFamily="34" charset="0"/>
                <a:cs typeface="Arial" panose="020B0604020202020204" pitchFamily="34" charset="0"/>
              </a:rPr>
              <a:t>y </a:t>
            </a:r>
            <a:r>
              <a:rPr lang="es-MX" altLang="es-MX" sz="2000" b="1" i="1" dirty="0">
                <a:solidFill>
                  <a:srgbClr val="41A779"/>
                </a:solidFill>
                <a:latin typeface="Arial" panose="020B0604020202020204" pitchFamily="34" charset="0"/>
                <a:cs typeface="Arial" panose="020B0604020202020204" pitchFamily="34" charset="0"/>
              </a:rPr>
              <a:t>honradez</a:t>
            </a:r>
            <a:r>
              <a:rPr lang="es-MX" altLang="es-MX" sz="2000" i="1" dirty="0">
                <a:latin typeface="Arial" panose="020B0604020202020204" pitchFamily="34" charset="0"/>
                <a:cs typeface="Arial" panose="020B0604020202020204" pitchFamily="34" charset="0"/>
              </a:rPr>
              <a:t> </a:t>
            </a:r>
            <a:r>
              <a:rPr lang="es-MX" altLang="es-MX" sz="2000" i="1" dirty="0">
                <a:solidFill>
                  <a:schemeClr val="bg1"/>
                </a:solidFill>
                <a:latin typeface="Arial" panose="020B0604020202020204" pitchFamily="34" charset="0"/>
                <a:cs typeface="Arial" panose="020B0604020202020204" pitchFamily="34" charset="0"/>
              </a:rPr>
              <a:t>que aseguren las mejores condiciones para el Estado</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400"/>
              </a:spcBef>
              <a:buNone/>
            </a:pPr>
            <a:endParaRPr lang="es-MX" altLang="es-MX"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dirty="0">
                <a:solidFill>
                  <a:schemeClr val="bg1"/>
                </a:solidFill>
                <a:latin typeface="Arial" panose="020B0604020202020204" pitchFamily="34" charset="0"/>
                <a:cs typeface="Arial" panose="020B0604020202020204" pitchFamily="34" charset="0"/>
              </a:rPr>
              <a:t>Por lo tanto, cuando de acuerdo a lo establecido en la LAASSP o la LOPSRM, la licitación no sea idónea para contratar, se deben llevar a cabo los procedimientos de </a:t>
            </a:r>
            <a:r>
              <a:rPr lang="es-MX" altLang="es-MX" sz="2000" b="1" i="1" dirty="0">
                <a:solidFill>
                  <a:srgbClr val="FF6600"/>
                </a:solidFill>
                <a:latin typeface="Arial" panose="020B0604020202020204" pitchFamily="34" charset="0"/>
                <a:cs typeface="Arial" panose="020B0604020202020204" pitchFamily="34" charset="0"/>
              </a:rPr>
              <a:t>excepción</a:t>
            </a:r>
            <a:r>
              <a:rPr lang="es-MX" altLang="es-MX" sz="2000" dirty="0">
                <a:solidFill>
                  <a:schemeClr val="bg1"/>
                </a:solidFill>
                <a:latin typeface="Arial" panose="020B0604020202020204" pitchFamily="34" charset="0"/>
                <a:cs typeface="Arial" panose="020B0604020202020204" pitchFamily="34" charset="0"/>
              </a:rPr>
              <a:t>, los cuales también deben cumplir con seis principios constitucionales.</a:t>
            </a:r>
          </a:p>
          <a:p>
            <a:pPr marL="0" indent="0" algn="just" eaLnBrk="1" hangingPunct="1">
              <a:lnSpc>
                <a:spcPct val="100000"/>
              </a:lnSpc>
              <a:spcBef>
                <a:spcPts val="400"/>
              </a:spcBef>
              <a:buNone/>
            </a:pPr>
            <a:endParaRPr lang="es-MX" altLang="es-MX"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b="1" dirty="0">
                <a:solidFill>
                  <a:schemeClr val="bg1"/>
                </a:solidFill>
                <a:latin typeface="Arial" panose="020B0604020202020204" pitchFamily="34" charset="0"/>
                <a:cs typeface="Arial" panose="020B0604020202020204" pitchFamily="34" charset="0"/>
              </a:rPr>
              <a:t>Quinto párrafo:</a:t>
            </a:r>
          </a:p>
          <a:p>
            <a:pPr marL="0" indent="0" algn="just">
              <a:lnSpc>
                <a:spcPct val="100000"/>
              </a:lnSpc>
              <a:spcBef>
                <a:spcPts val="400"/>
              </a:spcBef>
              <a:buNone/>
            </a:pPr>
            <a:r>
              <a:rPr lang="es-MX" altLang="ja-JP" sz="2000" i="1" dirty="0">
                <a:solidFill>
                  <a:schemeClr val="bg1"/>
                </a:solidFill>
                <a:latin typeface="Arial" panose="020B0604020202020204" pitchFamily="34" charset="0"/>
                <a:cs typeface="Arial" panose="020B0604020202020204" pitchFamily="34" charset="0"/>
              </a:rPr>
              <a:t>El </a:t>
            </a:r>
            <a:r>
              <a:rPr lang="es-MX" altLang="ja-JP" sz="2000" b="1" i="1" dirty="0">
                <a:solidFill>
                  <a:srgbClr val="B36A99"/>
                </a:solidFill>
                <a:latin typeface="Arial" panose="020B0604020202020204" pitchFamily="34" charset="0"/>
                <a:cs typeface="Arial" panose="020B0604020202020204" pitchFamily="34" charset="0"/>
              </a:rPr>
              <a:t>manejo de recursos económicos federales </a:t>
            </a:r>
            <a:r>
              <a:rPr lang="es-MX" altLang="ja-JP" sz="2000" i="1" dirty="0">
                <a:solidFill>
                  <a:srgbClr val="C4836B"/>
                </a:solidFill>
                <a:latin typeface="Arial" panose="020B0604020202020204" pitchFamily="34" charset="0"/>
                <a:cs typeface="Arial" panose="020B0604020202020204" pitchFamily="34" charset="0"/>
              </a:rPr>
              <a:t>por parte de las entidades federativas, los municipios y las demarcaciones territoriales </a:t>
            </a:r>
            <a:r>
              <a:rPr lang="es-MX" altLang="ja-JP" sz="2000" i="1" dirty="0">
                <a:solidFill>
                  <a:schemeClr val="bg1"/>
                </a:solidFill>
                <a:latin typeface="Arial" panose="020B0604020202020204" pitchFamily="34" charset="0"/>
                <a:cs typeface="Arial" panose="020B0604020202020204" pitchFamily="34" charset="0"/>
              </a:rPr>
              <a:t>de la Ciudad de México, se sujetará a las bases de este artículo y a las leyes reglamentarias. </a:t>
            </a:r>
            <a:r>
              <a:rPr lang="es-MX" altLang="ja-JP" sz="2000" i="1" dirty="0">
                <a:solidFill>
                  <a:srgbClr val="002060"/>
                </a:solidFill>
                <a:latin typeface="Arial" panose="020B0604020202020204" pitchFamily="34" charset="0"/>
                <a:cs typeface="Arial" panose="020B0604020202020204" pitchFamily="34" charset="0"/>
              </a:rPr>
              <a:t>La evaluación </a:t>
            </a:r>
            <a:r>
              <a:rPr lang="es-MX" altLang="ja-JP" sz="2000" i="1" dirty="0">
                <a:solidFill>
                  <a:schemeClr val="bg1"/>
                </a:solidFill>
                <a:latin typeface="Arial" panose="020B0604020202020204" pitchFamily="34" charset="0"/>
                <a:cs typeface="Arial" panose="020B0604020202020204" pitchFamily="34" charset="0"/>
              </a:rPr>
              <a:t>sobre el ejercicio de dichos recursos </a:t>
            </a:r>
            <a:r>
              <a:rPr lang="es-MX" altLang="ja-JP" sz="2000" i="1" dirty="0">
                <a:solidFill>
                  <a:srgbClr val="7030A0"/>
                </a:solidFill>
                <a:latin typeface="Arial" panose="020B0604020202020204" pitchFamily="34" charset="0"/>
                <a:cs typeface="Arial" panose="020B0604020202020204" pitchFamily="34" charset="0"/>
              </a:rPr>
              <a:t>se realizará por las instancias técnicas de las entidades federativas</a:t>
            </a:r>
            <a:r>
              <a:rPr lang="es-MX" altLang="ja-JP" sz="2000" i="1" dirty="0">
                <a:solidFill>
                  <a:schemeClr val="bg1"/>
                </a:solidFill>
                <a:latin typeface="Arial" panose="020B0604020202020204" pitchFamily="34" charset="0"/>
                <a:cs typeface="Arial" panose="020B0604020202020204" pitchFamily="34" charset="0"/>
              </a:rPr>
              <a:t> a que se refiere el párrafo segundo de este artículo.</a:t>
            </a:r>
          </a:p>
          <a:p>
            <a:pPr marL="0" indent="0" algn="just">
              <a:lnSpc>
                <a:spcPct val="100000"/>
              </a:lnSpc>
              <a:spcBef>
                <a:spcPts val="400"/>
              </a:spcBef>
              <a:buNone/>
            </a:pPr>
            <a:endParaRPr lang="es-MX" altLang="ja-JP" sz="1000" i="1"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O sea, los recursos federales asignados a las entidades federativas, deben ser fiscalizados  por  las instancias  técnicas de  las propias  entidades, de  acuerdo a lo</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6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p:cTn id="17"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anim calcmode="lin" valueType="num">
                                      <p:cBhvr>
                                        <p:cTn id="25" dur="500" fill="hold"/>
                                        <p:tgtEl>
                                          <p:spTgt spid="11">
                                            <p:txEl>
                                              <p:pRg st="3" end="3"/>
                                            </p:txEl>
                                          </p:spTgt>
                                        </p:tgtEl>
                                        <p:attrNameLst>
                                          <p:attrName>ppt_w</p:attrName>
                                        </p:attrNameLst>
                                      </p:cBhvr>
                                      <p:tavLst>
                                        <p:tav tm="0" fmla="#ppt_w*sin(2.5*pi*$)">
                                          <p:val>
                                            <p:fltVal val="0"/>
                                          </p:val>
                                        </p:tav>
                                        <p:tav tm="100000">
                                          <p:val>
                                            <p:fltVal val="1"/>
                                          </p:val>
                                        </p:tav>
                                      </p:tavLst>
                                    </p:anim>
                                    <p:anim calcmode="lin" valueType="num">
                                      <p:cBhvr>
                                        <p:cTn id="26"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3" presetClass="entr" presetSubtype="10" fill="hold" nodeType="after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linds(horizontal)">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fade">
                                      <p:cBhvr>
                                        <p:cTn id="45" dur="1000"/>
                                        <p:tgtEl>
                                          <p:spTgt spid="11">
                                            <p:txEl>
                                              <p:pRg st="8" end="8"/>
                                            </p:txEl>
                                          </p:spTgt>
                                        </p:tgtEl>
                                      </p:cBhvr>
                                    </p:animEffect>
                                    <p:anim calcmode="lin" valueType="num">
                                      <p:cBhvr>
                                        <p:cTn id="4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6104"/>
          </a:xfrm>
        </p:spPr>
        <p:txBody>
          <a:bodyPr>
            <a:normAutofit lnSpcReduction="10000"/>
          </a:bodyPr>
          <a:lstStyle/>
          <a:p>
            <a:pPr marL="0" indent="0" algn="just">
              <a:lnSpc>
                <a:spcPct val="11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previsto en la Constitución </a:t>
            </a:r>
            <a:r>
              <a:rPr lang="es-MX" altLang="ja-JP" sz="1600" dirty="0">
                <a:solidFill>
                  <a:schemeClr val="bg1"/>
                </a:solidFill>
                <a:latin typeface="Arial" panose="020B0604020202020204" pitchFamily="34" charset="0"/>
                <a:cs typeface="Arial" panose="020B0604020202020204" pitchFamily="34" charset="0"/>
              </a:rPr>
              <a:t>(DOF 5 de feb. de 1917, última reforma 18 nov. de 2022),</a:t>
            </a:r>
            <a:r>
              <a:rPr lang="es-MX" altLang="ja-JP" sz="2000" dirty="0">
                <a:solidFill>
                  <a:schemeClr val="bg1"/>
                </a:solidFill>
                <a:latin typeface="Arial" panose="020B0604020202020204" pitchFamily="34" charset="0"/>
                <a:cs typeface="Arial" panose="020B0604020202020204" pitchFamily="34" charset="0"/>
              </a:rPr>
              <a:t> la Ley de Adquisiciones, Arrendamientos y Servicios del Sector Público (LAASSP), la Ley de Obras Públicas y Servicios relacionados con las Mismas (LOPSRM)</a:t>
            </a:r>
            <a:r>
              <a:rPr kumimoji="0" lang="es-MX" altLang="ja-JP"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s-MX" altLang="ja-JP" sz="2000" dirty="0">
                <a:solidFill>
                  <a:schemeClr val="bg1"/>
                </a:solidFill>
                <a:latin typeface="Arial" panose="020B0604020202020204" pitchFamily="34" charset="0"/>
                <a:cs typeface="Arial" panose="020B0604020202020204" pitchFamily="34" charset="0"/>
              </a:rPr>
              <a:t>y a la Ley Federal de Presupuesto y Responsabilidad Hacendaria (LFPRH).</a:t>
            </a:r>
          </a:p>
          <a:p>
            <a:pPr marL="0" indent="0" algn="just" eaLnBrk="1" hangingPunct="1">
              <a:lnSpc>
                <a:spcPct val="100000"/>
              </a:lnSpc>
              <a:spcBef>
                <a:spcPts val="400"/>
              </a:spcBef>
              <a:buNone/>
            </a:pPr>
            <a:endParaRPr lang="es-MX" altLang="ja-JP"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b="1" dirty="0">
                <a:solidFill>
                  <a:schemeClr val="bg1"/>
                </a:solidFill>
                <a:latin typeface="Arial" panose="020B0604020202020204" pitchFamily="34" charset="0"/>
                <a:cs typeface="Arial" panose="020B0604020202020204" pitchFamily="34" charset="0"/>
              </a:rPr>
              <a:t>Sexto párrafo:</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400"/>
              </a:spcBef>
              <a:buNone/>
            </a:pPr>
            <a:r>
              <a:rPr lang="es-MX" altLang="ja-JP" sz="2000" i="1" dirty="0">
                <a:solidFill>
                  <a:schemeClr val="bg1"/>
                </a:solidFill>
                <a:latin typeface="Arial" panose="020B0604020202020204" pitchFamily="34" charset="0"/>
                <a:cs typeface="Arial" panose="020B0604020202020204" pitchFamily="34" charset="0"/>
              </a:rPr>
              <a:t>Los servidores públicos serán </a:t>
            </a:r>
            <a:r>
              <a:rPr lang="es-MX" altLang="ja-JP" sz="2000" i="1" dirty="0">
                <a:solidFill>
                  <a:srgbClr val="6600FF"/>
                </a:solidFill>
                <a:latin typeface="Arial" panose="020B0604020202020204" pitchFamily="34" charset="0"/>
                <a:cs typeface="Arial" panose="020B0604020202020204" pitchFamily="34" charset="0"/>
              </a:rPr>
              <a:t>responsables</a:t>
            </a:r>
            <a:r>
              <a:rPr lang="es-MX" altLang="ja-JP" sz="2000" i="1" dirty="0">
                <a:latin typeface="Arial" panose="020B0604020202020204" pitchFamily="34" charset="0"/>
                <a:cs typeface="Arial" panose="020B0604020202020204" pitchFamily="34" charset="0"/>
              </a:rPr>
              <a:t> </a:t>
            </a:r>
            <a:r>
              <a:rPr lang="es-MX" altLang="ja-JP" sz="2000" i="1" dirty="0">
                <a:solidFill>
                  <a:schemeClr val="bg1"/>
                </a:solidFill>
                <a:latin typeface="Arial" panose="020B0604020202020204" pitchFamily="34" charset="0"/>
                <a:cs typeface="Arial" panose="020B0604020202020204" pitchFamily="34" charset="0"/>
              </a:rPr>
              <a:t>del cumplimiento de estas bases en los términos del Título Cuarto de esta Constitución</a:t>
            </a:r>
            <a:r>
              <a:rPr lang="es-MX" altLang="ja-JP"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400"/>
              </a:spcBef>
              <a:buNone/>
            </a:pPr>
            <a:endParaRPr lang="es-MX" altLang="ja-JP"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Por ende, todos </a:t>
            </a:r>
            <a:r>
              <a:rPr lang="es-MX" altLang="ja-JP" sz="2000" dirty="0">
                <a:solidFill>
                  <a:srgbClr val="000000"/>
                </a:solidFill>
                <a:latin typeface="Arial" panose="020B0604020202020204" pitchFamily="34" charset="0"/>
                <a:cs typeface="Arial" panose="020B0604020202020204" pitchFamily="34" charset="0"/>
              </a:rPr>
              <a:t>l</a:t>
            </a:r>
            <a:r>
              <a:rPr lang="es-MX" altLang="es-MX" sz="2000" dirty="0">
                <a:solidFill>
                  <a:srgbClr val="000000"/>
                </a:solidFill>
                <a:latin typeface="Arial" panose="020B0604020202020204" pitchFamily="34" charset="0"/>
                <a:cs typeface="Arial" panose="020B0604020202020204" pitchFamily="34" charset="0"/>
              </a:rPr>
              <a:t>os servidores públicos están obligados a llevar a cabo una adecuada y legal aplicación, administración y manejo de los recursos públicos. </a:t>
            </a:r>
          </a:p>
          <a:p>
            <a:pPr marL="0" indent="0" algn="just" eaLnBrk="1" hangingPunct="1">
              <a:lnSpc>
                <a:spcPct val="100000"/>
              </a:lnSpc>
              <a:spcBef>
                <a:spcPts val="400"/>
              </a:spcBef>
              <a:buNone/>
            </a:pPr>
            <a:endParaRPr lang="es-MX" altLang="es-MX" sz="1000" dirty="0">
              <a:solidFill>
                <a:srgbClr val="000000"/>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dirty="0">
                <a:solidFill>
                  <a:schemeClr val="bg2">
                    <a:lumMod val="75000"/>
                  </a:schemeClr>
                </a:solidFill>
                <a:latin typeface="Arial" panose="020B0604020202020204" pitchFamily="34" charset="0"/>
                <a:cs typeface="Arial" panose="020B0604020202020204" pitchFamily="34" charset="0"/>
              </a:rPr>
              <a:t>De incumplirse alguna de estas obligaciones</a:t>
            </a:r>
            <a:r>
              <a:rPr lang="es-MX" altLang="es-MX" sz="2000" dirty="0">
                <a:solidFill>
                  <a:srgbClr val="000000"/>
                </a:solidFill>
                <a:latin typeface="Arial" panose="020B0604020202020204" pitchFamily="34" charset="0"/>
                <a:cs typeface="Arial" panose="020B0604020202020204" pitchFamily="34" charset="0"/>
              </a:rPr>
              <a:t>, pueden ser sujetos de uno o varias de las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cuatro distintas responsabilidades </a:t>
            </a:r>
            <a:r>
              <a:rPr lang="es-MX" altLang="es-MX" sz="2000" dirty="0">
                <a:solidFill>
                  <a:schemeClr val="bg1"/>
                </a:solidFill>
                <a:latin typeface="Arial" panose="020B0604020202020204" pitchFamily="34" charset="0"/>
                <a:cs typeface="Arial" panose="020B0604020202020204" pitchFamily="34" charset="0"/>
              </a:rPr>
              <a:t>previstas en nuestro sistema jurídico.</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accent4">
                    <a:lumMod val="50000"/>
                  </a:schemeClr>
                </a:solidFill>
                <a:latin typeface="ArialMT"/>
              </a:rPr>
              <a:t>Esta norma constitucional se reglamenta</a:t>
            </a:r>
            <a:r>
              <a:rPr lang="es-MX" sz="2000" dirty="0">
                <a:solidFill>
                  <a:schemeClr val="bg1"/>
                </a:solidFill>
                <a:latin typeface="ArialMT"/>
              </a:rPr>
              <a:t> en tres preceptos legales: </a:t>
            </a:r>
            <a:endParaRPr lang="es-MX" sz="2000" dirty="0">
              <a:solidFill>
                <a:schemeClr val="accent4">
                  <a:lumMod val="50000"/>
                </a:schemeClr>
              </a:solidFill>
              <a:latin typeface="ArialMT"/>
            </a:endParaRPr>
          </a:p>
          <a:p>
            <a:pPr marL="0" algn="just">
              <a:lnSpc>
                <a:spcPct val="100000"/>
              </a:lnSpc>
              <a:spcBef>
                <a:spcPts val="400"/>
              </a:spcBef>
              <a:buNone/>
            </a:pPr>
            <a:endParaRPr lang="es-MX" sz="1000" dirty="0">
              <a:solidFill>
                <a:schemeClr val="accent6">
                  <a:lumMod val="50000"/>
                </a:schemeClr>
              </a:solidFill>
              <a:latin typeface="ArialMT"/>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LAASSP </a:t>
            </a:r>
            <a:r>
              <a:rPr lang="es-MX" altLang="ja-JP" sz="1600" dirty="0">
                <a:solidFill>
                  <a:schemeClr val="bg1"/>
                </a:solidFill>
                <a:latin typeface="Arial" panose="020B0604020202020204" pitchFamily="34" charset="0"/>
                <a:cs typeface="Arial" panose="020B0604020202020204" pitchFamily="34" charset="0"/>
              </a:rPr>
              <a:t>(DOF 4 de enero de 2000, última reforma 25 de mayo 2021)</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LOPSRM </a:t>
            </a:r>
            <a:r>
              <a:rPr lang="es-MX" altLang="ja-JP" sz="1600" dirty="0">
                <a:solidFill>
                  <a:srgbClr val="000000"/>
                </a:solidFill>
                <a:latin typeface="Arial" panose="020B0604020202020204" pitchFamily="34" charset="0"/>
                <a:cs typeface="Arial" panose="020B0604020202020204" pitchFamily="34" charset="0"/>
              </a:rPr>
              <a:t>(DOF 4 de enero de 2000, última reforma 20 de mayo de 2021)</a:t>
            </a:r>
            <a:r>
              <a:rPr lang="es-MX" altLang="ja-JP" sz="2000" dirty="0">
                <a:solidFill>
                  <a:srgbClr val="000000"/>
                </a:solidFill>
                <a:latin typeface="Arial" panose="020B0604020202020204" pitchFamily="34" charset="0"/>
                <a:cs typeface="Arial" panose="020B0604020202020204" pitchFamily="34" charset="0"/>
              </a:rPr>
              <a:t>, y</a:t>
            </a:r>
            <a:endParaRPr lang="es-MX" sz="16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LFPRH</a:t>
            </a:r>
            <a:r>
              <a:rPr lang="es-MX" altLang="ja-JP" sz="2000" dirty="0">
                <a:solidFill>
                  <a:schemeClr val="bg1"/>
                </a:solidFill>
                <a:latin typeface="Arial" panose="020B0604020202020204" pitchFamily="34" charset="0"/>
                <a:cs typeface="Arial" panose="020B0604020202020204" pitchFamily="34" charset="0"/>
              </a:rPr>
              <a:t> </a:t>
            </a:r>
            <a:r>
              <a:rPr lang="es-MX" altLang="ja-JP" sz="1600" dirty="0">
                <a:solidFill>
                  <a:schemeClr val="bg1"/>
                </a:solidFill>
                <a:latin typeface="Arial" panose="020B0604020202020204" pitchFamily="34" charset="0"/>
                <a:cs typeface="Arial" panose="020B0604020202020204" pitchFamily="34" charset="0"/>
              </a:rPr>
              <a:t>(DOF 30 de marzo del 2006, última reforma 27 de feb. de 2022)</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3981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750"/>
                                        <p:tgtEl>
                                          <p:spTgt spid="11">
                                            <p:txEl>
                                              <p:pRg st="3" end="3"/>
                                            </p:txEl>
                                          </p:spTgt>
                                        </p:tgtEl>
                                      </p:cBhvr>
                                    </p:animEffect>
                                    <p:anim calcmode="lin" valueType="num">
                                      <p:cBhvr>
                                        <p:cTn id="23" dur="750" fill="hold"/>
                                        <p:tgtEl>
                                          <p:spTgt spid="11">
                                            <p:txEl>
                                              <p:pRg st="3" end="3"/>
                                            </p:txEl>
                                          </p:spTgt>
                                        </p:tgtEl>
                                        <p:attrNameLst>
                                          <p:attrName>style.rotation</p:attrName>
                                        </p:attrNameLst>
                                      </p:cBhvr>
                                      <p:tavLst>
                                        <p:tav tm="0">
                                          <p:val>
                                            <p:fltVal val="720"/>
                                          </p:val>
                                        </p:tav>
                                        <p:tav tm="100000">
                                          <p:val>
                                            <p:fltVal val="0"/>
                                          </p:val>
                                        </p:tav>
                                      </p:tavLst>
                                    </p:anim>
                                    <p:anim calcmode="lin" valueType="num">
                                      <p:cBhvr>
                                        <p:cTn id="24" dur="750" fill="hold"/>
                                        <p:tgtEl>
                                          <p:spTgt spid="11">
                                            <p:txEl>
                                              <p:pRg st="3" end="3"/>
                                            </p:txEl>
                                          </p:spTgt>
                                        </p:tgtEl>
                                        <p:attrNameLst>
                                          <p:attrName>ppt_h</p:attrName>
                                        </p:attrNameLst>
                                      </p:cBhvr>
                                      <p:tavLst>
                                        <p:tav tm="0">
                                          <p:val>
                                            <p:fltVal val="0"/>
                                          </p:val>
                                        </p:tav>
                                        <p:tav tm="100000">
                                          <p:val>
                                            <p:strVal val="#ppt_h"/>
                                          </p:val>
                                        </p:tav>
                                      </p:tavLst>
                                    </p:anim>
                                    <p:anim calcmode="lin" valueType="num">
                                      <p:cBhvr>
                                        <p:cTn id="25" dur="750" fill="hold"/>
                                        <p:tgtEl>
                                          <p:spTgt spid="1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0" dur="1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500" decel="50000" fill="hold">
                                          <p:stCondLst>
                                            <p:cond delay="0"/>
                                          </p:stCondLst>
                                        </p:cTn>
                                        <p:tgtEl>
                                          <p:spTgt spid="11">
                                            <p:txEl>
                                              <p:pRg st="7" end="7"/>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1">
                                            <p:txEl>
                                              <p:pRg st="7" end="7"/>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1">
                                            <p:txEl>
                                              <p:pRg st="7" end="7"/>
                                            </p:txEl>
                                          </p:spTgt>
                                        </p:tgtEl>
                                        <p:attrNameLst>
                                          <p:attrName>ppt_w</p:attrName>
                                        </p:attrNameLst>
                                      </p:cBhvr>
                                      <p:tavLst>
                                        <p:tav tm="0">
                                          <p:val>
                                            <p:strVal val="#ppt_w*.05"/>
                                          </p:val>
                                        </p:tav>
                                        <p:tav tm="100000">
                                          <p:val>
                                            <p:strVal val="#ppt_w"/>
                                          </p:val>
                                        </p:tav>
                                      </p:tavLst>
                                    </p:anim>
                                    <p:anim calcmode="lin" valueType="num">
                                      <p:cBhvr>
                                        <p:cTn id="38" dur="1000" fill="hold"/>
                                        <p:tgtEl>
                                          <p:spTgt spid="11">
                                            <p:txEl>
                                              <p:pRg st="7" end="7"/>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1">
                                            <p:txEl>
                                              <p:pRg st="7" end="7"/>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1">
                                            <p:txEl>
                                              <p:pRg st="7" end="7"/>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1">
                                            <p:txEl>
                                              <p:pRg st="7" end="7"/>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1">
                                            <p:txEl>
                                              <p:pRg st="9" end="9"/>
                                            </p:txEl>
                                          </p:spTgt>
                                        </p:tgtEl>
                                        <p:attrNameLst>
                                          <p:attrName>style.visibility</p:attrName>
                                        </p:attrNameLst>
                                      </p:cBhvr>
                                      <p:to>
                                        <p:strVal val="visible"/>
                                      </p:to>
                                    </p:set>
                                    <p:anim calcmode="lin" valueType="num">
                                      <p:cBhvr>
                                        <p:cTn id="47" dur="500" fill="hold"/>
                                        <p:tgtEl>
                                          <p:spTgt spid="11">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xEl>
                                              <p:pRg st="9" end="9"/>
                                            </p:txEl>
                                          </p:spTgt>
                                        </p:tgtEl>
                                        <p:attrNameLst>
                                          <p:attrName>ppt_y</p:attrName>
                                        </p:attrNameLst>
                                      </p:cBhvr>
                                      <p:tavLst>
                                        <p:tav tm="0">
                                          <p:val>
                                            <p:strVal val="#ppt_y"/>
                                          </p:val>
                                        </p:tav>
                                        <p:tav tm="100000">
                                          <p:val>
                                            <p:strVal val="#ppt_y"/>
                                          </p:val>
                                        </p:tav>
                                      </p:tavLst>
                                    </p:anim>
                                    <p:anim calcmode="lin" valueType="num">
                                      <p:cBhvr>
                                        <p:cTn id="49" dur="500" fill="hold"/>
                                        <p:tgtEl>
                                          <p:spTgt spid="11">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nodeType="clickEffect">
                                  <p:stCondLst>
                                    <p:cond delay="0"/>
                                  </p:stCondLst>
                                  <p:iterate type="lt">
                                    <p:tmPct val="10000"/>
                                  </p:iterate>
                                  <p:childTnLst>
                                    <p:set>
                                      <p:cBhvr>
                                        <p:cTn id="55" dur="1" fill="hold">
                                          <p:stCondLst>
                                            <p:cond delay="0"/>
                                          </p:stCondLst>
                                        </p:cTn>
                                        <p:tgtEl>
                                          <p:spTgt spid="11">
                                            <p:txEl>
                                              <p:pRg st="11" end="11"/>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11" end="11"/>
                                            </p:txEl>
                                          </p:spTgt>
                                        </p:tgtEl>
                                        <p:attrNameLst>
                                          <p:attrName>ppt_w</p:attrName>
                                        </p:attrNameLst>
                                      </p:cBhvr>
                                    </p:anim>
                                    <p:anim by="(#ppt_w*0.50)" calcmode="lin" valueType="num">
                                      <p:cBhvr>
                                        <p:cTn id="57" dur="250" decel="50000" autoRev="1" fill="hold">
                                          <p:stCondLst>
                                            <p:cond delay="0"/>
                                          </p:stCondLst>
                                        </p:cTn>
                                        <p:tgtEl>
                                          <p:spTgt spid="11">
                                            <p:txEl>
                                              <p:pRg st="11" end="11"/>
                                            </p:txEl>
                                          </p:spTgt>
                                        </p:tgtEl>
                                        <p:attrNameLst>
                                          <p:attrName>ppt_x</p:attrName>
                                        </p:attrNameLst>
                                      </p:cBhvr>
                                    </p:anim>
                                    <p:anim from="(-#ppt_h/2)" to="(#ppt_y)" calcmode="lin" valueType="num">
                                      <p:cBhvr>
                                        <p:cTn id="58" dur="500" fill="hold">
                                          <p:stCondLst>
                                            <p:cond delay="0"/>
                                          </p:stCondLst>
                                        </p:cTn>
                                        <p:tgtEl>
                                          <p:spTgt spid="11">
                                            <p:txEl>
                                              <p:pRg st="11" end="11"/>
                                            </p:txEl>
                                          </p:spTgt>
                                        </p:tgtEl>
                                        <p:attrNameLst>
                                          <p:attrName>ppt_y</p:attrName>
                                        </p:attrNameLst>
                                      </p:cBhvr>
                                    </p:anim>
                                    <p:animRot by="21600000">
                                      <p:cBhvr>
                                        <p:cTn id="59" dur="500" fill="hold">
                                          <p:stCondLst>
                                            <p:cond delay="0"/>
                                          </p:stCondLst>
                                        </p:cTn>
                                        <p:tgtEl>
                                          <p:spTgt spid="11">
                                            <p:txEl>
                                              <p:pRg st="11" end="11"/>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nodeType="clickEffect">
                                  <p:stCondLst>
                                    <p:cond delay="0"/>
                                  </p:stCondLst>
                                  <p:iterate type="lt">
                                    <p:tmPct val="10000"/>
                                  </p:iterate>
                                  <p:childTnLst>
                                    <p:set>
                                      <p:cBhvr>
                                        <p:cTn id="63" dur="1" fill="hold">
                                          <p:stCondLst>
                                            <p:cond delay="0"/>
                                          </p:stCondLst>
                                        </p:cTn>
                                        <p:tgtEl>
                                          <p:spTgt spid="11">
                                            <p:txEl>
                                              <p:pRg st="12" end="12"/>
                                            </p:txEl>
                                          </p:spTgt>
                                        </p:tgtEl>
                                        <p:attrNameLst>
                                          <p:attrName>style.visibility</p:attrName>
                                        </p:attrNameLst>
                                      </p:cBhvr>
                                      <p:to>
                                        <p:strVal val="visible"/>
                                      </p:to>
                                    </p:set>
                                    <p:anim by="(-#ppt_w*2)" calcmode="lin" valueType="num">
                                      <p:cBhvr rctx="PPT">
                                        <p:cTn id="64" dur="250" autoRev="1" fill="hold">
                                          <p:stCondLst>
                                            <p:cond delay="0"/>
                                          </p:stCondLst>
                                        </p:cTn>
                                        <p:tgtEl>
                                          <p:spTgt spid="11">
                                            <p:txEl>
                                              <p:pRg st="12" end="12"/>
                                            </p:txEl>
                                          </p:spTgt>
                                        </p:tgtEl>
                                        <p:attrNameLst>
                                          <p:attrName>ppt_w</p:attrName>
                                        </p:attrNameLst>
                                      </p:cBhvr>
                                    </p:anim>
                                    <p:anim by="(#ppt_w*0.50)" calcmode="lin" valueType="num">
                                      <p:cBhvr>
                                        <p:cTn id="65" dur="250" decel="50000" autoRev="1" fill="hold">
                                          <p:stCondLst>
                                            <p:cond delay="0"/>
                                          </p:stCondLst>
                                        </p:cTn>
                                        <p:tgtEl>
                                          <p:spTgt spid="11">
                                            <p:txEl>
                                              <p:pRg st="12" end="12"/>
                                            </p:txEl>
                                          </p:spTgt>
                                        </p:tgtEl>
                                        <p:attrNameLst>
                                          <p:attrName>ppt_x</p:attrName>
                                        </p:attrNameLst>
                                      </p:cBhvr>
                                    </p:anim>
                                    <p:anim from="(-#ppt_h/2)" to="(#ppt_y)" calcmode="lin" valueType="num">
                                      <p:cBhvr>
                                        <p:cTn id="66" dur="500" fill="hold">
                                          <p:stCondLst>
                                            <p:cond delay="0"/>
                                          </p:stCondLst>
                                        </p:cTn>
                                        <p:tgtEl>
                                          <p:spTgt spid="11">
                                            <p:txEl>
                                              <p:pRg st="12" end="12"/>
                                            </p:txEl>
                                          </p:spTgt>
                                        </p:tgtEl>
                                        <p:attrNameLst>
                                          <p:attrName>ppt_y</p:attrName>
                                        </p:attrNameLst>
                                      </p:cBhvr>
                                    </p:anim>
                                    <p:animRot by="21600000">
                                      <p:cBhvr>
                                        <p:cTn id="67" dur="500" fill="hold">
                                          <p:stCondLst>
                                            <p:cond delay="0"/>
                                          </p:stCondLst>
                                        </p:cTn>
                                        <p:tgtEl>
                                          <p:spTgt spid="11">
                                            <p:txEl>
                                              <p:pRg st="12" end="12"/>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nodeType="clickEffect">
                                  <p:stCondLst>
                                    <p:cond delay="0"/>
                                  </p:stCondLst>
                                  <p:iterate type="lt">
                                    <p:tmPct val="10000"/>
                                  </p:iterate>
                                  <p:childTnLst>
                                    <p:set>
                                      <p:cBhvr>
                                        <p:cTn id="71" dur="1" fill="hold">
                                          <p:stCondLst>
                                            <p:cond delay="0"/>
                                          </p:stCondLst>
                                        </p:cTn>
                                        <p:tgtEl>
                                          <p:spTgt spid="11">
                                            <p:txEl>
                                              <p:pRg st="13" end="13"/>
                                            </p:txEl>
                                          </p:spTgt>
                                        </p:tgtEl>
                                        <p:attrNameLst>
                                          <p:attrName>style.visibility</p:attrName>
                                        </p:attrNameLst>
                                      </p:cBhvr>
                                      <p:to>
                                        <p:strVal val="visible"/>
                                      </p:to>
                                    </p:set>
                                    <p:anim by="(-#ppt_w*2)" calcmode="lin" valueType="num">
                                      <p:cBhvr rctx="PPT">
                                        <p:cTn id="72" dur="250" autoRev="1" fill="hold">
                                          <p:stCondLst>
                                            <p:cond delay="0"/>
                                          </p:stCondLst>
                                        </p:cTn>
                                        <p:tgtEl>
                                          <p:spTgt spid="11">
                                            <p:txEl>
                                              <p:pRg st="13" end="13"/>
                                            </p:txEl>
                                          </p:spTgt>
                                        </p:tgtEl>
                                        <p:attrNameLst>
                                          <p:attrName>ppt_w</p:attrName>
                                        </p:attrNameLst>
                                      </p:cBhvr>
                                    </p:anim>
                                    <p:anim by="(#ppt_w*0.50)" calcmode="lin" valueType="num">
                                      <p:cBhvr>
                                        <p:cTn id="73" dur="250" decel="50000" autoRev="1" fill="hold">
                                          <p:stCondLst>
                                            <p:cond delay="0"/>
                                          </p:stCondLst>
                                        </p:cTn>
                                        <p:tgtEl>
                                          <p:spTgt spid="11">
                                            <p:txEl>
                                              <p:pRg st="13" end="13"/>
                                            </p:txEl>
                                          </p:spTgt>
                                        </p:tgtEl>
                                        <p:attrNameLst>
                                          <p:attrName>ppt_x</p:attrName>
                                        </p:attrNameLst>
                                      </p:cBhvr>
                                    </p:anim>
                                    <p:anim from="(-#ppt_h/2)" to="(#ppt_y)" calcmode="lin" valueType="num">
                                      <p:cBhvr>
                                        <p:cTn id="74" dur="500" fill="hold">
                                          <p:stCondLst>
                                            <p:cond delay="0"/>
                                          </p:stCondLst>
                                        </p:cTn>
                                        <p:tgtEl>
                                          <p:spTgt spid="11">
                                            <p:txEl>
                                              <p:pRg st="13" end="13"/>
                                            </p:txEl>
                                          </p:spTgt>
                                        </p:tgtEl>
                                        <p:attrNameLst>
                                          <p:attrName>ppt_y</p:attrName>
                                        </p:attrNameLst>
                                      </p:cBhvr>
                                    </p:anim>
                                    <p:animRot by="21600000">
                                      <p:cBhvr>
                                        <p:cTn id="75" dur="500" fill="hold">
                                          <p:stCondLst>
                                            <p:cond delay="0"/>
                                          </p:stCondLst>
                                        </p:cTn>
                                        <p:tgtEl>
                                          <p:spTgt spid="11">
                                            <p:txEl>
                                              <p:pRg st="13" end="1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16872"/>
          </a:xfrm>
        </p:spPr>
        <p:txBody>
          <a:bodyPr>
            <a:normAutofit/>
          </a:bodyPr>
          <a:lstStyle/>
          <a:p>
            <a:pPr marL="0" indent="0" algn="just">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Estas leyes a su vez cuentan con su respectivo reglamento, que puntualizan los preceptos legales de las mismas:</a:t>
            </a:r>
          </a:p>
          <a:p>
            <a:pPr marL="0" indent="0" algn="just">
              <a:lnSpc>
                <a:spcPct val="100000"/>
              </a:lnSpc>
              <a:spcBef>
                <a:spcPts val="400"/>
              </a:spcBef>
              <a:buNone/>
            </a:pPr>
            <a:endParaRPr lang="es-MX" altLang="ja-JP" sz="5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RLAASSP </a:t>
            </a:r>
            <a:r>
              <a:rPr lang="es-ES_tradnl" altLang="es-MX" sz="1600" dirty="0">
                <a:solidFill>
                  <a:schemeClr val="bg1"/>
                </a:solidFill>
                <a:latin typeface="Arial" panose="020B0604020202020204" pitchFamily="34" charset="0"/>
                <a:cs typeface="Arial" panose="020B0604020202020204" pitchFamily="34" charset="0"/>
              </a:rPr>
              <a:t>(DOF del 28 de julio de 2010, última reforma 15 sept. 2022)</a:t>
            </a:r>
            <a:r>
              <a:rPr lang="es-ES_tradnl" altLang="es-MX" sz="2800" dirty="0">
                <a:solidFill>
                  <a:schemeClr val="bg1"/>
                </a:solidFill>
                <a:latin typeface="Arial" panose="020B0604020202020204" pitchFamily="34" charset="0"/>
                <a:cs typeface="Arial" panose="020B0604020202020204" pitchFamily="34" charset="0"/>
              </a:rPr>
              <a:t>.</a:t>
            </a:r>
          </a:p>
          <a:p>
            <a:pPr marL="228600" marR="0" lvl="0" indent="-228600" algn="just" defTabSz="914400" rtl="0" eaLnBrk="1" fontAlgn="auto" latinLnBrk="0" hangingPunct="1">
              <a:lnSpc>
                <a:spcPct val="100000"/>
              </a:lnSpc>
              <a:spcBef>
                <a:spcPts val="400"/>
              </a:spcBef>
              <a:buClrTx/>
              <a:buSzTx/>
              <a:buFont typeface="Courier New" panose="02070309020205020404" pitchFamily="49" charset="0"/>
              <a:buChar char="o"/>
              <a:tabLst/>
              <a:defRPr/>
            </a:pPr>
            <a:r>
              <a:rPr lang="es-ES_tradnl" altLang="es-MX" sz="2000" dirty="0">
                <a:solidFill>
                  <a:schemeClr val="bg1"/>
                </a:solidFill>
                <a:latin typeface="Arial" panose="020B0604020202020204" pitchFamily="34" charset="0"/>
                <a:cs typeface="Arial" panose="020B0604020202020204" pitchFamily="34" charset="0"/>
              </a:rPr>
              <a:t>RLOPSRM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(DOF del 28 julio 2010, última reforma 27 sept. de 2022)</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100000"/>
              </a:lnSpc>
              <a:spcBef>
                <a:spcPts val="400"/>
              </a:spcBef>
              <a:buClrTx/>
              <a:buSzTx/>
              <a:buFont typeface="Courier New" panose="02070309020205020404" pitchFamily="49" charset="0"/>
              <a:buChar char="o"/>
              <a:tabLst/>
              <a:defRPr/>
            </a:pPr>
            <a:r>
              <a:rPr lang="es-ES_tradnl" altLang="es-MX" sz="2000" dirty="0">
                <a:solidFill>
                  <a:srgbClr val="000000"/>
                </a:solidFill>
                <a:latin typeface="Arial" panose="020B0604020202020204" pitchFamily="34" charset="0"/>
                <a:cs typeface="Arial" panose="020B0604020202020204" pitchFamily="34" charset="0"/>
              </a:rPr>
              <a:t>RLFPRH (DOF</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julio 2010, última reforma 27 sept. de 2022)</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b="1" dirty="0">
                <a:solidFill>
                  <a:schemeClr val="bg1"/>
                </a:solidFill>
                <a:latin typeface="ArialMT"/>
              </a:rPr>
              <a:t>1.2. </a:t>
            </a:r>
            <a:r>
              <a:rPr lang="es-MX" sz="2000" b="1" dirty="0">
                <a:solidFill>
                  <a:schemeClr val="accent6">
                    <a:lumMod val="50000"/>
                  </a:schemeClr>
                </a:solidFill>
                <a:latin typeface="ArialMT"/>
              </a:rPr>
              <a:t>Normas complementarias y supletorias.</a:t>
            </a:r>
          </a:p>
          <a:p>
            <a:pPr marL="0" algn="just">
              <a:lnSpc>
                <a:spcPct val="100000"/>
              </a:lnSpc>
              <a:spcBef>
                <a:spcPts val="400"/>
              </a:spcBef>
              <a:buNone/>
            </a:pPr>
            <a:endParaRPr lang="es-MX" sz="1000" dirty="0">
              <a:solidFill>
                <a:schemeClr val="accent6">
                  <a:lumMod val="50000"/>
                </a:schemeClr>
              </a:solidFill>
              <a:latin typeface="ArialMT"/>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Las normas que regulan la materia de contrataciones publicas, y que se deben conocer adecuadamente para realizar una auditoria con conocimiento de causa , no se agota con las leyes antes señaladas.</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Tanto la LAASSP como la LOPSRM, tiene relación con otra serie de disposiciones jurídicas que tienen como fin puntualizan a su vez algunos obligaciones o aspectos a considerar para realizar adecuadamente las contrataciones públicas.</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Se trata de las normas que  complementan, o bien, que suplen la ausencia de algu-</a:t>
            </a:r>
            <a:endParaRPr lang="es-MX" dirty="0"/>
          </a:p>
        </p:txBody>
      </p:sp>
      <p:pic>
        <p:nvPicPr>
          <p:cNvPr id="3" name="Imagen 2">
            <a:extLst>
              <a:ext uri="{FF2B5EF4-FFF2-40B4-BE49-F238E27FC236}">
                <a16:creationId xmlns:a16="http://schemas.microsoft.com/office/drawing/2014/main" id="{573B0E9B-DDDA-A104-9C23-6CA55B236A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56646" y="1132766"/>
            <a:ext cx="2289303" cy="1992571"/>
          </a:xfrm>
          <a:prstGeom prst="rect">
            <a:avLst/>
          </a:prstGeom>
          <a:noFill/>
          <a:ln>
            <a:noFill/>
          </a:ln>
        </p:spPr>
      </p:pic>
    </p:spTree>
    <p:extLst>
      <p:ext uri="{BB962C8B-B14F-4D97-AF65-F5344CB8AC3E}">
        <p14:creationId xmlns:p14="http://schemas.microsoft.com/office/powerpoint/2010/main" val="34812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strVal val="#ppt_h"/>
                                          </p:val>
                                        </p:tav>
                                        <p:tav tm="100000">
                                          <p:val>
                                            <p:strVal val="#ppt_h"/>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1">
                                            <p:txEl>
                                              <p:pRg st="2" end="2"/>
                                            </p:txEl>
                                          </p:spTgt>
                                        </p:tgtEl>
                                        <p:attrNameLst>
                                          <p:attrName>style.visibility</p:attrName>
                                        </p:attrNameLst>
                                      </p:cBhvr>
                                      <p:to>
                                        <p:strVal val="visible"/>
                                      </p:to>
                                    </p:set>
                                    <p:anim by="(-#ppt_w*2)" calcmode="lin" valueType="num">
                                      <p:cBhvr rctx="PPT">
                                        <p:cTn id="20" dur="250" autoRev="1" fill="hold">
                                          <p:stCondLst>
                                            <p:cond delay="0"/>
                                          </p:stCondLst>
                                        </p:cTn>
                                        <p:tgtEl>
                                          <p:spTgt spid="11">
                                            <p:txEl>
                                              <p:pRg st="2" end="2"/>
                                            </p:txEl>
                                          </p:spTgt>
                                        </p:tgtEl>
                                        <p:attrNameLst>
                                          <p:attrName>ppt_w</p:attrName>
                                        </p:attrNameLst>
                                      </p:cBhvr>
                                    </p:anim>
                                    <p:anim by="(#ppt_w*0.50)" calcmode="lin" valueType="num">
                                      <p:cBhvr>
                                        <p:cTn id="21" dur="250" decel="50000" autoRev="1" fill="hold">
                                          <p:stCondLst>
                                            <p:cond delay="0"/>
                                          </p:stCondLst>
                                        </p:cTn>
                                        <p:tgtEl>
                                          <p:spTgt spid="11">
                                            <p:txEl>
                                              <p:pRg st="2" end="2"/>
                                            </p:txEl>
                                          </p:spTgt>
                                        </p:tgtEl>
                                        <p:attrNameLst>
                                          <p:attrName>ppt_x</p:attrName>
                                        </p:attrNameLst>
                                      </p:cBhvr>
                                    </p:anim>
                                    <p:anim from="(-#ppt_h/2)" to="(#ppt_y)" calcmode="lin" valueType="num">
                                      <p:cBhvr>
                                        <p:cTn id="22" dur="500" fill="hold">
                                          <p:stCondLst>
                                            <p:cond delay="0"/>
                                          </p:stCondLst>
                                        </p:cTn>
                                        <p:tgtEl>
                                          <p:spTgt spid="11">
                                            <p:txEl>
                                              <p:pRg st="2" end="2"/>
                                            </p:txEl>
                                          </p:spTgt>
                                        </p:tgtEl>
                                        <p:attrNameLst>
                                          <p:attrName>ppt_y</p:attrName>
                                        </p:attrNameLst>
                                      </p:cBhvr>
                                    </p:anim>
                                    <p:animRot by="21600000">
                                      <p:cBhvr>
                                        <p:cTn id="23" dur="500" fill="hold">
                                          <p:stCondLst>
                                            <p:cond delay="0"/>
                                          </p:stCondLst>
                                        </p:cTn>
                                        <p:tgtEl>
                                          <p:spTgt spid="11">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4" end="4"/>
                                            </p:txEl>
                                          </p:spTgt>
                                        </p:tgtEl>
                                        <p:attrNameLst>
                                          <p:attrName>style.visibility</p:attrName>
                                        </p:attrNameLst>
                                      </p:cBhvr>
                                      <p:to>
                                        <p:strVal val="visible"/>
                                      </p:to>
                                    </p:set>
                                    <p:anim by="(-#ppt_w*2)" calcmode="lin" valueType="num">
                                      <p:cBhvr rctx="PPT">
                                        <p:cTn id="36" dur="250" autoRev="1" fill="hold">
                                          <p:stCondLst>
                                            <p:cond delay="0"/>
                                          </p:stCondLst>
                                        </p:cTn>
                                        <p:tgtEl>
                                          <p:spTgt spid="11">
                                            <p:txEl>
                                              <p:pRg st="4" end="4"/>
                                            </p:txEl>
                                          </p:spTgt>
                                        </p:tgtEl>
                                        <p:attrNameLst>
                                          <p:attrName>ppt_w</p:attrName>
                                        </p:attrNameLst>
                                      </p:cBhvr>
                                    </p:anim>
                                    <p:anim by="(#ppt_w*0.50)" calcmode="lin" valueType="num">
                                      <p:cBhvr>
                                        <p:cTn id="37" dur="250" decel="50000" autoRev="1" fill="hold">
                                          <p:stCondLst>
                                            <p:cond delay="0"/>
                                          </p:stCondLst>
                                        </p:cTn>
                                        <p:tgtEl>
                                          <p:spTgt spid="11">
                                            <p:txEl>
                                              <p:pRg st="4" end="4"/>
                                            </p:txEl>
                                          </p:spTgt>
                                        </p:tgtEl>
                                        <p:attrNameLst>
                                          <p:attrName>ppt_x</p:attrName>
                                        </p:attrNameLst>
                                      </p:cBhvr>
                                    </p:anim>
                                    <p:anim from="(-#ppt_h/2)" to="(#ppt_y)" calcmode="lin" valueType="num">
                                      <p:cBhvr>
                                        <p:cTn id="38" dur="500" fill="hold">
                                          <p:stCondLst>
                                            <p:cond delay="0"/>
                                          </p:stCondLst>
                                        </p:cTn>
                                        <p:tgtEl>
                                          <p:spTgt spid="11">
                                            <p:txEl>
                                              <p:pRg st="4" end="4"/>
                                            </p:txEl>
                                          </p:spTgt>
                                        </p:tgtEl>
                                        <p:attrNameLst>
                                          <p:attrName>ppt_y</p:attrName>
                                        </p:attrNameLst>
                                      </p:cBhvr>
                                    </p:anim>
                                    <p:animRot by="21600000">
                                      <p:cBhvr>
                                        <p:cTn id="39" dur="500" fill="hold">
                                          <p:stCondLst>
                                            <p:cond delay="0"/>
                                          </p:stCondLst>
                                        </p:cTn>
                                        <p:tgtEl>
                                          <p:spTgt spid="11">
                                            <p:txEl>
                                              <p:pRg st="4" end="4"/>
                                            </p:txEl>
                                          </p:spTgt>
                                        </p:tgtEl>
                                        <p:attrNameLst>
                                          <p:attrName>r</p:attrName>
                                        </p:attrNameLst>
                                      </p:cBhvr>
                                    </p:animRot>
                                  </p:childTnLst>
                                </p:cTn>
                              </p:par>
                            </p:childTnLst>
                          </p:cTn>
                        </p:par>
                        <p:par>
                          <p:cTn id="40" fill="hold">
                            <p:stCondLst>
                              <p:cond delay="2850"/>
                            </p:stCondLst>
                            <p:childTnLst>
                              <p:par>
                                <p:cTn id="41" presetID="53" presetClass="entr" presetSubtype="16" fill="hold" nodeType="after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1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4" dur="1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5" dur="1500"/>
                                        <p:tgtEl>
                                          <p:spTgt spid="1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 calcmode="lin" valueType="num">
                                      <p:cBhvr>
                                        <p:cTn id="5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53" dur="1000"/>
                                        <p:tgtEl>
                                          <p:spTgt spid="1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 calcmode="lin" valueType="num">
                                      <p:cBhvr>
                                        <p:cTn id="58"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60" dur="1000"/>
                                        <p:tgtEl>
                                          <p:spTgt spid="11">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nodeType="clickEffect">
                                  <p:stCondLst>
                                    <p:cond delay="0"/>
                                  </p:stCondLst>
                                  <p:childTnLst>
                                    <p:set>
                                      <p:cBhvr>
                                        <p:cTn id="64" dur="1" fill="hold">
                                          <p:stCondLst>
                                            <p:cond delay="0"/>
                                          </p:stCondLst>
                                        </p:cTn>
                                        <p:tgtEl>
                                          <p:spTgt spid="11">
                                            <p:txEl>
                                              <p:pRg st="12" end="12"/>
                                            </p:txEl>
                                          </p:spTgt>
                                        </p:tgtEl>
                                        <p:attrNameLst>
                                          <p:attrName>style.visibility</p:attrName>
                                        </p:attrNameLst>
                                      </p:cBhvr>
                                      <p:to>
                                        <p:strVal val="visible"/>
                                      </p:to>
                                    </p:set>
                                    <p:animEffect transition="in" filter="fade">
                                      <p:cBhvr>
                                        <p:cTn id="65" dur="100"/>
                                        <p:tgtEl>
                                          <p:spTgt spid="11">
                                            <p:txEl>
                                              <p:pRg st="12" end="12"/>
                                            </p:txEl>
                                          </p:spTgt>
                                        </p:tgtEl>
                                      </p:cBhvr>
                                    </p:animEffect>
                                    <p:anim calcmode="lin" valueType="num">
                                      <p:cBhvr>
                                        <p:cTn id="66" dur="4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67" dur="400" fill="hold"/>
                                        <p:tgtEl>
                                          <p:spTgt spid="11">
                                            <p:txEl>
                                              <p:pRg st="12" end="12"/>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1">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1">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400"/>
              </a:spcBef>
              <a:buNone/>
              <a:defRPr/>
            </a:pPr>
            <a:r>
              <a:rPr lang="es-MX" sz="2000" dirty="0">
                <a:solidFill>
                  <a:schemeClr val="bg1"/>
                </a:solidFill>
                <a:latin typeface="Arial" panose="020B0604020202020204" pitchFamily="34" charset="0"/>
                <a:cs typeface="Arial" panose="020B0604020202020204" pitchFamily="34" charset="0"/>
              </a:rPr>
              <a:t>nos aspectos no prevista en la LAASSP o la LOPSRM o su reglamentos. </a:t>
            </a:r>
            <a:r>
              <a:rPr lang="es-ES_tradnl" altLang="es-MX" sz="2000" dirty="0">
                <a:solidFill>
                  <a:schemeClr val="bg1"/>
                </a:solidFill>
                <a:latin typeface="Arial" panose="020B0604020202020204" pitchFamily="34" charset="0"/>
                <a:cs typeface="Arial" panose="020B0604020202020204" pitchFamily="34" charset="0"/>
              </a:rPr>
              <a:t>Alguna de las normas complementarias son las siguientes: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De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Manual Administrativo de Aplicación General en Materia de Adquisiciones, Arrendamientos y Servicios del Sector Público. </a:t>
            </a:r>
            <a:r>
              <a:rPr lang="es-ES_tradnl" altLang="es-MX" sz="1600" dirty="0">
                <a:solidFill>
                  <a:schemeClr val="bg1"/>
                </a:solidFill>
                <a:latin typeface="Arial" panose="020B0604020202020204" pitchFamily="34" charset="0"/>
                <a:cs typeface="Arial" panose="020B0604020202020204" pitchFamily="34" charset="0"/>
              </a:rPr>
              <a:t>(DOF del 9 de </a:t>
            </a:r>
            <a:r>
              <a:rPr lang="es-ES_tradnl" altLang="es-MX" sz="1600" dirty="0" err="1">
                <a:solidFill>
                  <a:schemeClr val="bg1"/>
                </a:solidFill>
                <a:latin typeface="Arial" panose="020B0604020202020204" pitchFamily="34" charset="0"/>
                <a:cs typeface="Arial" panose="020B0604020202020204" pitchFamily="34" charset="0"/>
              </a:rPr>
              <a:t>agto</a:t>
            </a:r>
            <a:r>
              <a:rPr lang="es-ES_tradnl" altLang="es-MX" sz="1600" dirty="0">
                <a:solidFill>
                  <a:schemeClr val="bg1"/>
                </a:solidFill>
                <a:latin typeface="Arial" panose="020B0604020202020204" pitchFamily="34" charset="0"/>
                <a:cs typeface="Arial" panose="020B0604020202020204" pitchFamily="34" charset="0"/>
              </a:rPr>
              <a:t>. del 2010, con reformas del 27 de junio de 2011; 21 de nov. de 2012; 19 sep. de 2014 y 3 de feb. de 2016)</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Acuerdo por el que se establece la obligatoriedad del registro de contratos y</a:t>
            </a:r>
            <a:br>
              <a:rPr lang="es-ES_tradnl" altLang="es-MX" sz="2000" dirty="0">
                <a:solidFill>
                  <a:schemeClr val="bg1"/>
                </a:solidFill>
                <a:latin typeface="Arial" panose="020B0604020202020204" pitchFamily="34" charset="0"/>
                <a:cs typeface="Arial" panose="020B0604020202020204" pitchFamily="34" charset="0"/>
              </a:rPr>
            </a:br>
            <a:r>
              <a:rPr lang="es-ES_tradnl" altLang="es-MX" sz="2000" dirty="0">
                <a:solidFill>
                  <a:schemeClr val="bg1"/>
                </a:solidFill>
                <a:latin typeface="Arial" panose="020B0604020202020204" pitchFamily="34" charset="0"/>
                <a:cs typeface="Arial" panose="020B0604020202020204" pitchFamily="34" charset="0"/>
              </a:rPr>
              <a:t>operaciones de adquisiciones, arrendamientos y servicios del sector público en</a:t>
            </a:r>
            <a:br>
              <a:rPr lang="es-ES_tradnl" altLang="es-MX" sz="2000" dirty="0">
                <a:solidFill>
                  <a:schemeClr val="bg1"/>
                </a:solidFill>
                <a:latin typeface="Arial" panose="020B0604020202020204" pitchFamily="34" charset="0"/>
                <a:cs typeface="Arial" panose="020B0604020202020204" pitchFamily="34" charset="0"/>
              </a:rPr>
            </a:br>
            <a:r>
              <a:rPr lang="es-ES_tradnl" altLang="es-MX" sz="2000" dirty="0">
                <a:solidFill>
                  <a:schemeClr val="bg1"/>
                </a:solidFill>
                <a:latin typeface="Arial" panose="020B0604020202020204" pitchFamily="34" charset="0"/>
                <a:cs typeface="Arial" panose="020B0604020202020204" pitchFamily="34" charset="0"/>
              </a:rPr>
              <a:t>la bitácora electrónica de seguimiento de adquisiciones y sus lineamientos.</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(DOF del 1º de otubre de 2021, con reformas del 26 de </a:t>
            </a:r>
            <a:r>
              <a:rPr kumimoji="0" lang="es-ES_tradnl" altLang="es-MX"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agto</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2022)</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Ciencia y Tecnología.</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Obras Públicas y Servicios relacionadas con las Mismas.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De la </a:t>
            </a:r>
            <a:r>
              <a:rPr lang="es-ES_tradnl" altLang="es-MX" sz="2000" b="1" dirty="0">
                <a:solidFill>
                  <a:schemeClr val="bg1"/>
                </a:solidFill>
                <a:latin typeface="Arial" panose="020B0604020202020204" pitchFamily="34" charset="0"/>
                <a:cs typeface="Arial" panose="020B0604020202020204" pitchFamily="34" charset="0"/>
              </a:rPr>
              <a:t>LOPSRM</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Manual Administrativo de Aplicación General en Materia de Obras Públicas y Servicios Relacionados con las Mismas </a:t>
            </a:r>
            <a:r>
              <a:rPr lang="es-ES_tradnl" altLang="es-MX" sz="1600" dirty="0">
                <a:solidFill>
                  <a:schemeClr val="bg1"/>
                </a:solidFill>
                <a:latin typeface="Arial" panose="020B0604020202020204" pitchFamily="34" charset="0"/>
                <a:cs typeface="Arial" panose="020B0604020202020204" pitchFamily="34" charset="0"/>
              </a:rPr>
              <a:t>(DOF 9 de </a:t>
            </a:r>
            <a:r>
              <a:rPr lang="es-ES_tradnl" altLang="es-MX" sz="1600" dirty="0" err="1">
                <a:solidFill>
                  <a:schemeClr val="bg1"/>
                </a:solidFill>
                <a:latin typeface="Arial" panose="020B0604020202020204" pitchFamily="34" charset="0"/>
                <a:cs typeface="Arial" panose="020B0604020202020204" pitchFamily="34" charset="0"/>
              </a:rPr>
              <a:t>agto</a:t>
            </a:r>
            <a:r>
              <a:rPr lang="es-ES_tradnl" altLang="es-MX" sz="1600" dirty="0">
                <a:solidFill>
                  <a:schemeClr val="bg1"/>
                </a:solidFill>
                <a:latin typeface="Arial" panose="020B0604020202020204" pitchFamily="34" charset="0"/>
                <a:cs typeface="Arial" panose="020B0604020202020204" pitchFamily="34" charset="0"/>
              </a:rPr>
              <a:t>. de 2010, entró en vigor el 30 de sept. Con reformas del 27 de junio del 2011; 21 de oct. del 2012; 19 de sept. del 2014; 2 feb. 2016 y 2 nov. de 2017)</a:t>
            </a:r>
            <a:r>
              <a:rPr lang="es-ES_tradnl" altLang="es-MX"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2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p:cTn id="23"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p:cTn id="3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nodeType="clickEffect">
                                  <p:stCondLst>
                                    <p:cond delay="0"/>
                                  </p:stCondLst>
                                  <p:iterate type="lt">
                                    <p:tmPct val="50000"/>
                                  </p:iterate>
                                  <p:childTnLst>
                                    <p:set>
                                      <p:cBhvr>
                                        <p:cTn id="37" dur="1" fill="hold">
                                          <p:stCondLst>
                                            <p:cond delay="0"/>
                                          </p:stCondLst>
                                        </p:cTn>
                                        <p:tgtEl>
                                          <p:spTgt spid="11">
                                            <p:txEl>
                                              <p:pRg st="5" end="5"/>
                                            </p:txEl>
                                          </p:spTgt>
                                        </p:tgtEl>
                                        <p:attrNameLst>
                                          <p:attrName>style.visibility</p:attrName>
                                        </p:attrNameLst>
                                      </p:cBhvr>
                                      <p:to>
                                        <p:strVal val="visible"/>
                                      </p:to>
                                    </p:set>
                                    <p:set>
                                      <p:cBhvr>
                                        <p:cTn id="38" dur="114" fill="hold">
                                          <p:stCondLst>
                                            <p:cond delay="0"/>
                                          </p:stCondLst>
                                        </p:cTn>
                                        <p:tgtEl>
                                          <p:spTgt spid="11">
                                            <p:txEl>
                                              <p:pRg st="5" end="5"/>
                                            </p:txEl>
                                          </p:spTgt>
                                        </p:tgtEl>
                                        <p:attrNameLst>
                                          <p:attrName>style.rotation</p:attrName>
                                        </p:attrNameLst>
                                      </p:cBhvr>
                                      <p:to>
                                        <p:strVal val="-45.0"/>
                                      </p:to>
                                    </p:set>
                                    <p:anim calcmode="lin" valueType="num">
                                      <p:cBhvr>
                                        <p:cTn id="39" dur="114" fill="hold">
                                          <p:stCondLst>
                                            <p:cond delay="114"/>
                                          </p:stCondLst>
                                        </p:cTn>
                                        <p:tgtEl>
                                          <p:spTgt spid="11">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114" fill="hold">
                                          <p:stCondLst>
                                            <p:cond delay="0"/>
                                          </p:stCondLst>
                                        </p:cTn>
                                        <p:tgtEl>
                                          <p:spTgt spid="11">
                                            <p:txEl>
                                              <p:pRg st="5" end="5"/>
                                            </p:txEl>
                                          </p:spTgt>
                                        </p:tgtEl>
                                        <p:attrNameLst>
                                          <p:attrName>ppt_y</p:attrName>
                                        </p:attrNameLst>
                                      </p:cBhvr>
                                      <p:tavLst>
                                        <p:tav tm="0">
                                          <p:val>
                                            <p:strVal val="#ppt_y-1"/>
                                          </p:val>
                                        </p:tav>
                                        <p:tav tm="100000">
                                          <p:val>
                                            <p:strVal val="#ppt_y-(0.354*#ppt_w-0.172*#ppt_h)"/>
                                          </p:val>
                                        </p:tav>
                                      </p:tavLst>
                                    </p:anim>
                                    <p:anim calcmode="lin" valueType="num">
                                      <p:cBhvr>
                                        <p:cTn id="41" dur="39" decel="50000" autoRev="1" fill="hold">
                                          <p:stCondLst>
                                            <p:cond delay="114"/>
                                          </p:stCondLst>
                                        </p:cTn>
                                        <p:tgtEl>
                                          <p:spTgt spid="11">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34" fill="hold">
                                          <p:stCondLst>
                                            <p:cond delay="216"/>
                                          </p:stCondLst>
                                        </p:cTn>
                                        <p:tgtEl>
                                          <p:spTgt spid="11">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p:cTn id="47"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50"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800" decel="100000"/>
                                        <p:tgtEl>
                                          <p:spTgt spid="11">
                                            <p:txEl>
                                              <p:pRg st="8" end="8"/>
                                            </p:txEl>
                                          </p:spTgt>
                                        </p:tgtEl>
                                      </p:cBhvr>
                                    </p:animEffect>
                                    <p:anim calcmode="lin" valueType="num">
                                      <p:cBhvr>
                                        <p:cTn id="60"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 calcmode="lin" valueType="num">
                                      <p:cBhvr>
                                        <p:cTn id="69"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84464"/>
          </a:xfrm>
        </p:spPr>
        <p:txBody>
          <a:bodyPr>
            <a:normAutofit/>
          </a:bodyPr>
          <a:lstStyle/>
          <a:p>
            <a:pPr algn="just">
              <a:lnSpc>
                <a:spcPct val="100000"/>
              </a:lnSpc>
              <a:spcBef>
                <a:spcPts val="0"/>
              </a:spcBef>
              <a:buFont typeface="Courier New" panose="02070309020205020404" pitchFamily="49" charset="0"/>
              <a:buChar char="o"/>
              <a:defRPr/>
            </a:pPr>
            <a:r>
              <a:rPr lang="es-MX" altLang="es-MX" sz="2000" dirty="0">
                <a:solidFill>
                  <a:schemeClr val="bg1"/>
                </a:solidFill>
                <a:latin typeface="Arial" panose="020B0604020202020204" pitchFamily="34" charset="0"/>
                <a:cs typeface="Arial" panose="020B0604020202020204" pitchFamily="34" charset="0"/>
              </a:rPr>
              <a:t>Acuerdo por el que se establecen las disposiciones administrativas de carácter general para el uso del Sistema de Bitácora Electrónica y Seguimiento a Obra Pública </a:t>
            </a:r>
            <a:r>
              <a:rPr lang="es-MX" altLang="es-MX" sz="1600" dirty="0">
                <a:solidFill>
                  <a:schemeClr val="bg1"/>
                </a:solidFill>
                <a:latin typeface="Arial" panose="020B0604020202020204" pitchFamily="34" charset="0"/>
                <a:cs typeface="Arial" panose="020B0604020202020204" pitchFamily="34" charset="0"/>
              </a:rPr>
              <a:t>(DOF 11de junio de 2018)</a:t>
            </a:r>
            <a:r>
              <a:rPr lang="es-MX"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Federal sobre Monumentos y Zonas Arqueológicos, Artísticos e Históricos.</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de Adquisiciones, Arrendamientos y Servicios del Sector Público.</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de Caminos, Puentes y Autotransporte Federal.</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 Asentamientos Humanos, Ordenamiento Territorial y 		   Desarrollo Urbano</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 Deuda Pública.</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del Equilibrio Ecológico y la Protección al Ambiente</a:t>
            </a:r>
          </a:p>
          <a:p>
            <a:pPr marL="0" indent="0" algn="just">
              <a:lnSpc>
                <a:spcPct val="100000"/>
              </a:lnSpc>
              <a:spcBef>
                <a:spcPts val="0"/>
              </a:spcBef>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Tanto para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 como para la </a:t>
            </a:r>
            <a:r>
              <a:rPr lang="es-ES_tradnl" altLang="es-MX" sz="2000" b="1" dirty="0">
                <a:solidFill>
                  <a:schemeClr val="bg1"/>
                </a:solidFill>
                <a:latin typeface="Arial" panose="020B0604020202020204" pitchFamily="34" charset="0"/>
                <a:cs typeface="Arial" panose="020B0604020202020204" pitchFamily="34" charset="0"/>
              </a:rPr>
              <a:t>LOPSRM </a:t>
            </a:r>
            <a:r>
              <a:rPr lang="es-ES_tradnl" altLang="es-MX" sz="2000" dirty="0">
                <a:solidFill>
                  <a:schemeClr val="bg1"/>
                </a:solidFill>
                <a:latin typeface="Arial" panose="020B0604020202020204" pitchFamily="34" charset="0"/>
                <a:cs typeface="Arial" panose="020B0604020202020204" pitchFamily="34" charset="0"/>
              </a:rPr>
              <a:t>tenemos las siguientes:</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Código de Comercio.</a:t>
            </a:r>
          </a:p>
          <a:p>
            <a:pPr algn="just">
              <a:lnSpc>
                <a:spcPct val="100000"/>
              </a:lnSpc>
              <a:spcBef>
                <a:spcPts val="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Acuerdo por el que se emiten diversos lineamientos en materia de adquisiciones, arrendamientos y servicios y de obras públicas y servicios relacionados con las mismas </a:t>
            </a:r>
            <a:r>
              <a:rPr lang="es-ES_tradnl" altLang="es-MX" sz="1600" dirty="0">
                <a:solidFill>
                  <a:schemeClr val="bg1"/>
                </a:solidFill>
                <a:latin typeface="Arial" panose="020B0604020202020204" pitchFamily="34" charset="0"/>
                <a:cs typeface="Arial" panose="020B0604020202020204" pitchFamily="34" charset="0"/>
              </a:rPr>
              <a:t>(DOF 9 de sept. de 2010. Inicio de vigencia al día siguiente, con excepción del Quinto lineamiento que fue el 9 de oct. del 2010)</a:t>
            </a:r>
            <a:r>
              <a:rPr lang="es-ES_tradnl" altLang="es-MX" sz="2000" dirty="0">
                <a:solidFill>
                  <a:schemeClr val="bg1"/>
                </a:solidFill>
                <a:latin typeface="Arial" panose="020B0604020202020204" pitchFamily="34" charset="0"/>
                <a:cs typeface="Arial" panose="020B0604020202020204" pitchFamily="34" charset="0"/>
              </a:rPr>
              <a:t>,</a:t>
            </a:r>
            <a:r>
              <a:rPr lang="es-ES_tradnl" altLang="es-MX" sz="1600" dirty="0">
                <a:solidFill>
                  <a:schemeClr val="bg1"/>
                </a:solidFill>
                <a:latin typeface="Arial" panose="020B0604020202020204" pitchFamily="34"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para:</a:t>
            </a: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1026" name="Picture 2" descr="El riesgo ambiental en las operaciones financieras y bancarias - Derecho  del Medio Ambiente">
            <a:extLst>
              <a:ext uri="{FF2B5EF4-FFF2-40B4-BE49-F238E27FC236}">
                <a16:creationId xmlns:a16="http://schemas.microsoft.com/office/drawing/2014/main" id="{32FECF95-B104-F366-D612-DFFF2B7AF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473" y="2275699"/>
            <a:ext cx="2240138" cy="179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fade">
                                      <p:cBhvr>
                                        <p:cTn id="33" dur="750"/>
                                        <p:tgtEl>
                                          <p:spTgt spid="11">
                                            <p:txEl>
                                              <p:pRg st="2" end="2"/>
                                            </p:txEl>
                                          </p:spTgt>
                                        </p:tgtEl>
                                      </p:cBhvr>
                                    </p:animEffect>
                                    <p:anim calcmode="lin" valueType="num">
                                      <p:cBhvr>
                                        <p:cTn id="34" dur="750" fill="hold"/>
                                        <p:tgtEl>
                                          <p:spTgt spid="11">
                                            <p:txEl>
                                              <p:pRg st="2" end="2"/>
                                            </p:txEl>
                                          </p:spTgt>
                                        </p:tgtEl>
                                        <p:attrNameLst>
                                          <p:attrName>ppt_w</p:attrName>
                                        </p:attrNameLst>
                                      </p:cBhvr>
                                      <p:tavLst>
                                        <p:tav tm="0" fmla="#ppt_w*sin(2.5*pi*$)">
                                          <p:val>
                                            <p:fltVal val="0"/>
                                          </p:val>
                                        </p:tav>
                                        <p:tav tm="100000">
                                          <p:val>
                                            <p:fltVal val="1"/>
                                          </p:val>
                                        </p:tav>
                                      </p:tavLst>
                                    </p:anim>
                                    <p:anim calcmode="lin" valueType="num">
                                      <p:cBhvr>
                                        <p:cTn id="35" dur="75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 calcmode="lin" valueType="num">
                                      <p:cBhvr additive="base">
                                        <p:cTn id="40"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nodeType="clickEffect">
                                  <p:stCondLst>
                                    <p:cond delay="0"/>
                                  </p:stCondLst>
                                  <p:iterate type="lt">
                                    <p:tmPct val="10000"/>
                                  </p:iterate>
                                  <p:childTnLst>
                                    <p:set>
                                      <p:cBhvr>
                                        <p:cTn id="45" dur="1" fill="hold">
                                          <p:stCondLst>
                                            <p:cond delay="0"/>
                                          </p:stCondLst>
                                        </p:cTn>
                                        <p:tgtEl>
                                          <p:spTgt spid="11">
                                            <p:txEl>
                                              <p:pRg st="4" end="4"/>
                                            </p:txEl>
                                          </p:spTgt>
                                        </p:tgtEl>
                                        <p:attrNameLst>
                                          <p:attrName>style.visibility</p:attrName>
                                        </p:attrNameLst>
                                      </p:cBhvr>
                                      <p:to>
                                        <p:strVal val="visible"/>
                                      </p:to>
                                    </p:set>
                                    <p:anim by="(-#ppt_w*2)" calcmode="lin" valueType="num">
                                      <p:cBhvr rctx="PPT">
                                        <p:cTn id="46" dur="250" autoRev="1" fill="hold">
                                          <p:stCondLst>
                                            <p:cond delay="0"/>
                                          </p:stCondLst>
                                        </p:cTn>
                                        <p:tgtEl>
                                          <p:spTgt spid="11">
                                            <p:txEl>
                                              <p:pRg st="4" end="4"/>
                                            </p:txEl>
                                          </p:spTgt>
                                        </p:tgtEl>
                                        <p:attrNameLst>
                                          <p:attrName>ppt_w</p:attrName>
                                        </p:attrNameLst>
                                      </p:cBhvr>
                                    </p:anim>
                                    <p:anim by="(#ppt_w*0.50)" calcmode="lin" valueType="num">
                                      <p:cBhvr>
                                        <p:cTn id="47" dur="250" decel="50000" autoRev="1" fill="hold">
                                          <p:stCondLst>
                                            <p:cond delay="0"/>
                                          </p:stCondLst>
                                        </p:cTn>
                                        <p:tgtEl>
                                          <p:spTgt spid="11">
                                            <p:txEl>
                                              <p:pRg st="4" end="4"/>
                                            </p:txEl>
                                          </p:spTgt>
                                        </p:tgtEl>
                                        <p:attrNameLst>
                                          <p:attrName>ppt_x</p:attrName>
                                        </p:attrNameLst>
                                      </p:cBhvr>
                                    </p:anim>
                                    <p:anim from="(-#ppt_h/2)" to="(#ppt_y)" calcmode="lin" valueType="num">
                                      <p:cBhvr>
                                        <p:cTn id="48" dur="500" fill="hold">
                                          <p:stCondLst>
                                            <p:cond delay="0"/>
                                          </p:stCondLst>
                                        </p:cTn>
                                        <p:tgtEl>
                                          <p:spTgt spid="11">
                                            <p:txEl>
                                              <p:pRg st="4" end="4"/>
                                            </p:txEl>
                                          </p:spTgt>
                                        </p:tgtEl>
                                        <p:attrNameLst>
                                          <p:attrName>ppt_y</p:attrName>
                                        </p:attrNameLst>
                                      </p:cBhvr>
                                    </p:anim>
                                    <p:animRot by="21600000">
                                      <p:cBhvr>
                                        <p:cTn id="49" dur="500" fill="hold">
                                          <p:stCondLst>
                                            <p:cond delay="0"/>
                                          </p:stCondLst>
                                        </p:cTn>
                                        <p:tgtEl>
                                          <p:spTgt spid="11">
                                            <p:txEl>
                                              <p:pRg st="4" end="4"/>
                                            </p:txEl>
                                          </p:spTgt>
                                        </p:tgtEl>
                                        <p:attrNameLst>
                                          <p:attrName>r</p:attrName>
                                        </p:attrNameLst>
                                      </p:cBhvr>
                                    </p:animRot>
                                  </p:childTnLst>
                                </p:cTn>
                              </p:par>
                            </p:childTnLst>
                          </p:cTn>
                        </p:par>
                        <p:par>
                          <p:cTn id="50" fill="hold">
                            <p:stCondLst>
                              <p:cond delay="4100"/>
                            </p:stCondLst>
                            <p:childTnLst>
                              <p:par>
                                <p:cTn id="51" presetID="5" presetClass="entr" presetSubtype="10" fill="hold" nodeType="after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checkerboard(across)">
                                      <p:cBhvr>
                                        <p:cTn id="53" dur="1000"/>
                                        <p:tgtEl>
                                          <p:spTgt spid="1026"/>
                                        </p:tgtEl>
                                      </p:cBhvr>
                                    </p:animEffect>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nodeType="clickEffect">
                                  <p:stCondLst>
                                    <p:cond delay="0"/>
                                  </p:stCondLst>
                                  <p:iterate type="lt">
                                    <p:tmPct val="50000"/>
                                  </p:iterate>
                                  <p:childTnLst>
                                    <p:set>
                                      <p:cBhvr>
                                        <p:cTn id="57" dur="1" fill="hold">
                                          <p:stCondLst>
                                            <p:cond delay="0"/>
                                          </p:stCondLst>
                                        </p:cTn>
                                        <p:tgtEl>
                                          <p:spTgt spid="11">
                                            <p:txEl>
                                              <p:pRg st="5" end="5"/>
                                            </p:txEl>
                                          </p:spTgt>
                                        </p:tgtEl>
                                        <p:attrNameLst>
                                          <p:attrName>style.visibility</p:attrName>
                                        </p:attrNameLst>
                                      </p:cBhvr>
                                      <p:to>
                                        <p:strVal val="visible"/>
                                      </p:to>
                                    </p:set>
                                    <p:set>
                                      <p:cBhvr>
                                        <p:cTn id="58" dur="114" fill="hold">
                                          <p:stCondLst>
                                            <p:cond delay="0"/>
                                          </p:stCondLst>
                                        </p:cTn>
                                        <p:tgtEl>
                                          <p:spTgt spid="11">
                                            <p:txEl>
                                              <p:pRg st="5" end="5"/>
                                            </p:txEl>
                                          </p:spTgt>
                                        </p:tgtEl>
                                        <p:attrNameLst>
                                          <p:attrName>style.rotation</p:attrName>
                                        </p:attrNameLst>
                                      </p:cBhvr>
                                      <p:to>
                                        <p:strVal val="-45.0"/>
                                      </p:to>
                                    </p:set>
                                    <p:anim calcmode="lin" valueType="num">
                                      <p:cBhvr>
                                        <p:cTn id="59" dur="114" fill="hold">
                                          <p:stCondLst>
                                            <p:cond delay="114"/>
                                          </p:stCondLst>
                                        </p:cTn>
                                        <p:tgtEl>
                                          <p:spTgt spid="11">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60" dur="114" fill="hold">
                                          <p:stCondLst>
                                            <p:cond delay="0"/>
                                          </p:stCondLst>
                                        </p:cTn>
                                        <p:tgtEl>
                                          <p:spTgt spid="11">
                                            <p:txEl>
                                              <p:pRg st="5" end="5"/>
                                            </p:txEl>
                                          </p:spTgt>
                                        </p:tgtEl>
                                        <p:attrNameLst>
                                          <p:attrName>ppt_y</p:attrName>
                                        </p:attrNameLst>
                                      </p:cBhvr>
                                      <p:tavLst>
                                        <p:tav tm="0">
                                          <p:val>
                                            <p:strVal val="#ppt_y-1"/>
                                          </p:val>
                                        </p:tav>
                                        <p:tav tm="100000">
                                          <p:val>
                                            <p:strVal val="#ppt_y-(0.354*#ppt_w-0.172*#ppt_h)"/>
                                          </p:val>
                                        </p:tav>
                                      </p:tavLst>
                                    </p:anim>
                                    <p:anim calcmode="lin" valueType="num">
                                      <p:cBhvr>
                                        <p:cTn id="61" dur="39" decel="50000" autoRev="1" fill="hold">
                                          <p:stCondLst>
                                            <p:cond delay="114"/>
                                          </p:stCondLst>
                                        </p:cTn>
                                        <p:tgtEl>
                                          <p:spTgt spid="11">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62" dur="34" fill="hold">
                                          <p:stCondLst>
                                            <p:cond delay="216"/>
                                          </p:stCondLst>
                                        </p:cTn>
                                        <p:tgtEl>
                                          <p:spTgt spid="11">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11">
                                            <p:txEl>
                                              <p:pRg st="6" end="6"/>
                                            </p:txEl>
                                          </p:spTgt>
                                        </p:tgtEl>
                                        <p:attrNameLst>
                                          <p:attrName>style.visibility</p:attrName>
                                        </p:attrNameLst>
                                      </p:cBhvr>
                                      <p:to>
                                        <p:strVal val="visible"/>
                                      </p:to>
                                    </p:set>
                                    <p:anim calcmode="lin" valueType="num">
                                      <p:cBhvr>
                                        <p:cTn id="6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nodeType="clickEffect">
                                  <p:stCondLst>
                                    <p:cond delay="0"/>
                                  </p:stCondLst>
                                  <p:childTnLst>
                                    <p:set>
                                      <p:cBhvr>
                                        <p:cTn id="74" dur="1" fill="hold">
                                          <p:stCondLst>
                                            <p:cond delay="0"/>
                                          </p:stCondLst>
                                        </p:cTn>
                                        <p:tgtEl>
                                          <p:spTgt spid="11">
                                            <p:txEl>
                                              <p:pRg st="8" end="8"/>
                                            </p:txEl>
                                          </p:spTgt>
                                        </p:tgtEl>
                                        <p:attrNameLst>
                                          <p:attrName>style.visibility</p:attrName>
                                        </p:attrNameLst>
                                      </p:cBhvr>
                                      <p:to>
                                        <p:strVal val="visible"/>
                                      </p:to>
                                    </p:set>
                                    <p:animEffect transition="in" filter="fade">
                                      <p:cBhvr>
                                        <p:cTn id="75" dur="800" decel="100000"/>
                                        <p:tgtEl>
                                          <p:spTgt spid="11">
                                            <p:txEl>
                                              <p:pRg st="8" end="8"/>
                                            </p:txEl>
                                          </p:spTgt>
                                        </p:tgtEl>
                                      </p:cBhvr>
                                    </p:animEffect>
                                    <p:anim calcmode="lin" valueType="num">
                                      <p:cBhvr>
                                        <p:cTn id="76"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nodeType="clickEffect">
                                  <p:stCondLst>
                                    <p:cond delay="0"/>
                                  </p:stCondLst>
                                  <p:iterate type="lt">
                                    <p:tmPct val="10000"/>
                                  </p:iterate>
                                  <p:childTnLst>
                                    <p:set>
                                      <p:cBhvr>
                                        <p:cTn id="84" dur="1" fill="hold">
                                          <p:stCondLst>
                                            <p:cond delay="0"/>
                                          </p:stCondLst>
                                        </p:cTn>
                                        <p:tgtEl>
                                          <p:spTgt spid="11">
                                            <p:txEl>
                                              <p:pRg st="10" end="10"/>
                                            </p:txEl>
                                          </p:spTgt>
                                        </p:tgtEl>
                                        <p:attrNameLst>
                                          <p:attrName>style.visibility</p:attrName>
                                        </p:attrNameLst>
                                      </p:cBhvr>
                                      <p:to>
                                        <p:strVal val="visible"/>
                                      </p:to>
                                    </p:set>
                                    <p:anim calcmode="lin" valueType="num">
                                      <p:cBhvr>
                                        <p:cTn id="85" dur="50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87" dur="50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0" presetClass="entr" presetSubtype="0" fill="hold" nodeType="clickEffect">
                                  <p:stCondLst>
                                    <p:cond delay="0"/>
                                  </p:stCondLst>
                                  <p:childTnLst>
                                    <p:set>
                                      <p:cBhvr>
                                        <p:cTn id="93" dur="1" fill="hold">
                                          <p:stCondLst>
                                            <p:cond delay="0"/>
                                          </p:stCondLst>
                                        </p:cTn>
                                        <p:tgtEl>
                                          <p:spTgt spid="11">
                                            <p:txEl>
                                              <p:pRg st="11" end="11"/>
                                            </p:txEl>
                                          </p:spTgt>
                                        </p:tgtEl>
                                        <p:attrNameLst>
                                          <p:attrName>style.visibility</p:attrName>
                                        </p:attrNameLst>
                                      </p:cBhvr>
                                      <p:to>
                                        <p:strVal val="visible"/>
                                      </p:to>
                                    </p:set>
                                    <p:animEffect transition="in" filter="wedge">
                                      <p:cBhvr>
                                        <p:cTn id="94"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6104"/>
          </a:xfrm>
        </p:spPr>
        <p:txBody>
          <a:bodyPr>
            <a:normAutofit/>
          </a:bodyPr>
          <a:lstStyle/>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determinación, acreditación y verificación del contenido nacional de los bienes que se ofertan y entregan en los procedimientos de contratación, </a:t>
            </a:r>
            <a:r>
              <a:rPr lang="es-ES_tradnl" altLang="es-MX" sz="2000" dirty="0" err="1">
                <a:solidFill>
                  <a:schemeClr val="bg1"/>
                </a:solidFill>
                <a:latin typeface="Arial" panose="020B0604020202020204" pitchFamily="34" charset="0"/>
                <a:cs typeface="Arial" panose="020B0604020202020204" pitchFamily="34" charset="0"/>
              </a:rPr>
              <a:t>asi</a:t>
            </a:r>
            <a:r>
              <a:rPr lang="es-ES_tradnl" altLang="es-MX" sz="2000" dirty="0">
                <a:solidFill>
                  <a:schemeClr val="bg1"/>
                </a:solidFill>
                <a:latin typeface="Arial" panose="020B0604020202020204" pitchFamily="34" charset="0"/>
                <a:cs typeface="Arial" panose="020B0604020202020204" pitchFamily="34" charset="0"/>
              </a:rPr>
              <a:t>́ como para la aplicación del requisito de </a:t>
            </a:r>
            <a:r>
              <a:rPr lang="es-ES_tradnl" altLang="es-MX" sz="2000" dirty="0">
                <a:solidFill>
                  <a:schemeClr val="accent3">
                    <a:lumMod val="75000"/>
                  </a:schemeClr>
                </a:solidFill>
                <a:latin typeface="Arial" panose="020B0604020202020204" pitchFamily="34" charset="0"/>
                <a:cs typeface="Arial" panose="020B0604020202020204" pitchFamily="34" charset="0"/>
              </a:rPr>
              <a:t>contenido nacional</a:t>
            </a:r>
            <a:r>
              <a:rPr lang="es-ES_tradnl" altLang="es-MX" sz="2000" dirty="0">
                <a:solidFill>
                  <a:schemeClr val="bg1"/>
                </a:solidFill>
                <a:latin typeface="Arial" panose="020B0604020202020204" pitchFamily="34" charset="0"/>
                <a:cs typeface="Arial" panose="020B0604020202020204" pitchFamily="34" charset="0"/>
              </a:rPr>
              <a:t> en la contratación de obras públicas, que celebren las dependencias y entidades de la APF. </a:t>
            </a:r>
            <a:r>
              <a:rPr lang="es-ES_tradnl" altLang="es-MX" sz="1600" dirty="0">
                <a:solidFill>
                  <a:schemeClr val="bg1"/>
                </a:solidFill>
                <a:latin typeface="Arial" panose="020B0604020202020204" pitchFamily="34" charset="0"/>
                <a:cs typeface="Arial" panose="020B0604020202020204" pitchFamily="34" charset="0"/>
              </a:rPr>
              <a:t>(DOF 10 de octubre del 2010) </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t>
            </a:r>
            <a:r>
              <a:rPr lang="es-ES_tradnl" altLang="es-MX" sz="2000" dirty="0">
                <a:solidFill>
                  <a:srgbClr val="0070C0"/>
                </a:solidFill>
                <a:latin typeface="Arial" panose="020B0604020202020204" pitchFamily="34" charset="0"/>
                <a:cs typeface="Arial" panose="020B0604020202020204" pitchFamily="34" charset="0"/>
              </a:rPr>
              <a:t>aplicación de las reservas </a:t>
            </a:r>
            <a:r>
              <a:rPr lang="es-ES_tradnl" altLang="es-MX" sz="2000" dirty="0">
                <a:solidFill>
                  <a:schemeClr val="bg1"/>
                </a:solidFill>
                <a:latin typeface="Arial" panose="020B0604020202020204" pitchFamily="34" charset="0"/>
                <a:cs typeface="Arial" panose="020B0604020202020204" pitchFamily="34" charset="0"/>
              </a:rPr>
              <a:t>contenidas en los capítulos o títulos de compras del sector público de los tratados de libre comercio suscritos por los Estados Unidos Mexicanos </a:t>
            </a:r>
            <a:r>
              <a:rPr lang="es-ES_tradnl" altLang="es-MX" sz="1600" dirty="0">
                <a:solidFill>
                  <a:schemeClr val="bg1"/>
                </a:solidFill>
                <a:latin typeface="Arial" panose="020B0604020202020204" pitchFamily="34" charset="0"/>
                <a:cs typeface="Arial" panose="020B0604020202020204" pitchFamily="34" charset="0"/>
              </a:rPr>
              <a:t>(DOF 28 de diciembre del 2010).</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t>
            </a:r>
            <a:r>
              <a:rPr lang="es-ES_tradnl" altLang="es-MX" sz="2000" dirty="0">
                <a:solidFill>
                  <a:schemeClr val="accent1">
                    <a:lumMod val="75000"/>
                  </a:schemeClr>
                </a:solidFill>
                <a:latin typeface="Arial" panose="020B0604020202020204" pitchFamily="34" charset="0"/>
                <a:cs typeface="Arial" panose="020B0604020202020204" pitchFamily="34" charset="0"/>
              </a:rPr>
              <a:t>celebración de licitaciones públicas internacionales bajo la cobertura de tratados </a:t>
            </a:r>
            <a:r>
              <a:rPr lang="es-ES_tradnl" altLang="es-MX" sz="2000" dirty="0">
                <a:solidFill>
                  <a:schemeClr val="bg1"/>
                </a:solidFill>
                <a:latin typeface="Arial" panose="020B0604020202020204" pitchFamily="34" charset="0"/>
                <a:cs typeface="Arial" panose="020B0604020202020204" pitchFamily="34" charset="0"/>
              </a:rPr>
              <a:t>de libre comercio suscritos por los Estados Unidos Mexicanos </a:t>
            </a:r>
            <a:r>
              <a:rPr lang="es-ES_tradnl" altLang="es-MX" sz="1600" dirty="0">
                <a:solidFill>
                  <a:schemeClr val="bg1"/>
                </a:solidFill>
                <a:latin typeface="Arial" panose="020B0604020202020204" pitchFamily="34" charset="0"/>
                <a:cs typeface="Arial" panose="020B0604020202020204" pitchFamily="34" charset="0"/>
              </a:rPr>
              <a:t>(DOF 28 de diciembre del 2010)</a:t>
            </a:r>
            <a:r>
              <a:rPr lang="es-ES_tradnl" altLang="es-MX" sz="2000" dirty="0">
                <a:solidFill>
                  <a:schemeClr val="bg1"/>
                </a:solidFill>
                <a:latin typeface="Arial" panose="020B0604020202020204" pitchFamily="34" charset="0"/>
                <a:cs typeface="Arial" panose="020B0604020202020204" pitchFamily="34" charset="0"/>
              </a:rPr>
              <a:t>.</a:t>
            </a:r>
          </a:p>
        </p:txBody>
      </p:sp>
      <p:graphicFrame>
        <p:nvGraphicFramePr>
          <p:cNvPr id="3" name="Diagrama 2">
            <a:extLst>
              <a:ext uri="{FF2B5EF4-FFF2-40B4-BE49-F238E27FC236}">
                <a16:creationId xmlns:a16="http://schemas.microsoft.com/office/drawing/2014/main" id="{F37FC78C-C9AF-EF92-421E-3009D319F8DE}"/>
              </a:ext>
            </a:extLst>
          </p:cNvPr>
          <p:cNvGraphicFramePr/>
          <p:nvPr>
            <p:extLst>
              <p:ext uri="{D42A27DB-BD31-4B8C-83A1-F6EECF244321}">
                <p14:modId xmlns:p14="http://schemas.microsoft.com/office/powerpoint/2010/main" val="1878209418"/>
              </p:ext>
            </p:extLst>
          </p:nvPr>
        </p:nvGraphicFramePr>
        <p:xfrm>
          <a:off x="968990" y="292308"/>
          <a:ext cx="9364603" cy="268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graphicEl>
                                              <a:dgm id="{BD7842C2-9FB0-4EB9-AFF8-BA458F4000DA}"/>
                                            </p:graphicEl>
                                          </p:spTgt>
                                        </p:tgtEl>
                                        <p:attrNameLst>
                                          <p:attrName>style.visibility</p:attrName>
                                        </p:attrNameLst>
                                      </p:cBhvr>
                                      <p:to>
                                        <p:strVal val="visible"/>
                                      </p:to>
                                    </p:set>
                                    <p:anim calcmode="lin" valueType="num">
                                      <p:cBhvr>
                                        <p:cTn id="7" dur="1500" fill="hold"/>
                                        <p:tgtEl>
                                          <p:spTgt spid="3">
                                            <p:graphicEl>
                                              <a:dgm id="{BD7842C2-9FB0-4EB9-AFF8-BA458F4000DA}"/>
                                            </p:graphicEl>
                                          </p:spTgt>
                                        </p:tgtEl>
                                        <p:attrNameLst>
                                          <p:attrName>ppt_w</p:attrName>
                                        </p:attrNameLst>
                                      </p:cBhvr>
                                      <p:tavLst>
                                        <p:tav tm="0">
                                          <p:val>
                                            <p:strVal val="2/3*#ppt_w"/>
                                          </p:val>
                                        </p:tav>
                                        <p:tav tm="100000">
                                          <p:val>
                                            <p:strVal val="#ppt_w"/>
                                          </p:val>
                                        </p:tav>
                                      </p:tavLst>
                                    </p:anim>
                                    <p:anim calcmode="lin" valueType="num">
                                      <p:cBhvr>
                                        <p:cTn id="8" dur="1500" fill="hold"/>
                                        <p:tgtEl>
                                          <p:spTgt spid="3">
                                            <p:graphicEl>
                                              <a:dgm id="{BD7842C2-9FB0-4EB9-AFF8-BA458F4000DA}"/>
                                            </p:graphic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
                                            <p:graphicEl>
                                              <a:dgm id="{ECA4106B-C716-427C-88CA-D57387815562}"/>
                                            </p:graphicEl>
                                          </p:spTgt>
                                        </p:tgtEl>
                                        <p:attrNameLst>
                                          <p:attrName>style.visibility</p:attrName>
                                        </p:attrNameLst>
                                      </p:cBhvr>
                                      <p:to>
                                        <p:strVal val="visible"/>
                                      </p:to>
                                    </p:set>
                                    <p:anim calcmode="lin" valueType="num">
                                      <p:cBhvr>
                                        <p:cTn id="13" dur="1500" fill="hold"/>
                                        <p:tgtEl>
                                          <p:spTgt spid="3">
                                            <p:graphicEl>
                                              <a:dgm id="{ECA4106B-C716-427C-88CA-D57387815562}"/>
                                            </p:graphicEl>
                                          </p:spTgt>
                                        </p:tgtEl>
                                        <p:attrNameLst>
                                          <p:attrName>ppt_w</p:attrName>
                                        </p:attrNameLst>
                                      </p:cBhvr>
                                      <p:tavLst>
                                        <p:tav tm="0">
                                          <p:val>
                                            <p:strVal val="2/3*#ppt_w"/>
                                          </p:val>
                                        </p:tav>
                                        <p:tav tm="100000">
                                          <p:val>
                                            <p:strVal val="#ppt_w"/>
                                          </p:val>
                                        </p:tav>
                                      </p:tavLst>
                                    </p:anim>
                                    <p:anim calcmode="lin" valueType="num">
                                      <p:cBhvr>
                                        <p:cTn id="14" dur="1500" fill="hold"/>
                                        <p:tgtEl>
                                          <p:spTgt spid="3">
                                            <p:graphicEl>
                                              <a:dgm id="{ECA4106B-C716-427C-88CA-D57387815562}"/>
                                            </p:graphic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
                                            <p:graphicEl>
                                              <a:dgm id="{D1DAEA60-07CB-4C5C-BA17-A1DBD0FA0F18}"/>
                                            </p:graphicEl>
                                          </p:spTgt>
                                        </p:tgtEl>
                                        <p:attrNameLst>
                                          <p:attrName>style.visibility</p:attrName>
                                        </p:attrNameLst>
                                      </p:cBhvr>
                                      <p:to>
                                        <p:strVal val="visible"/>
                                      </p:to>
                                    </p:set>
                                    <p:anim calcmode="lin" valueType="num">
                                      <p:cBhvr>
                                        <p:cTn id="19" dur="1500" fill="hold"/>
                                        <p:tgtEl>
                                          <p:spTgt spid="3">
                                            <p:graphicEl>
                                              <a:dgm id="{D1DAEA60-07CB-4C5C-BA17-A1DBD0FA0F18}"/>
                                            </p:graphicEl>
                                          </p:spTgt>
                                        </p:tgtEl>
                                        <p:attrNameLst>
                                          <p:attrName>ppt_w</p:attrName>
                                        </p:attrNameLst>
                                      </p:cBhvr>
                                      <p:tavLst>
                                        <p:tav tm="0">
                                          <p:val>
                                            <p:strVal val="2/3*#ppt_w"/>
                                          </p:val>
                                        </p:tav>
                                        <p:tav tm="100000">
                                          <p:val>
                                            <p:strVal val="#ppt_w"/>
                                          </p:val>
                                        </p:tav>
                                      </p:tavLst>
                                    </p:anim>
                                    <p:anim calcmode="lin" valueType="num">
                                      <p:cBhvr>
                                        <p:cTn id="20" dur="1500" fill="hold"/>
                                        <p:tgtEl>
                                          <p:spTgt spid="3">
                                            <p:graphicEl>
                                              <a:dgm id="{D1DAEA60-07CB-4C5C-BA17-A1DBD0FA0F18}"/>
                                            </p:graphic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
                                            <p:graphicEl>
                                              <a:dgm id="{C380198C-3EE9-4B38-B7B0-0520EAD30B59}"/>
                                            </p:graphicEl>
                                          </p:spTgt>
                                        </p:tgtEl>
                                        <p:attrNameLst>
                                          <p:attrName>style.visibility</p:attrName>
                                        </p:attrNameLst>
                                      </p:cBhvr>
                                      <p:to>
                                        <p:strVal val="visible"/>
                                      </p:to>
                                    </p:set>
                                    <p:anim calcmode="lin" valueType="num">
                                      <p:cBhvr>
                                        <p:cTn id="25" dur="1500" fill="hold"/>
                                        <p:tgtEl>
                                          <p:spTgt spid="3">
                                            <p:graphicEl>
                                              <a:dgm id="{C380198C-3EE9-4B38-B7B0-0520EAD30B59}"/>
                                            </p:graphicEl>
                                          </p:spTgt>
                                        </p:tgtEl>
                                        <p:attrNameLst>
                                          <p:attrName>ppt_w</p:attrName>
                                        </p:attrNameLst>
                                      </p:cBhvr>
                                      <p:tavLst>
                                        <p:tav tm="0">
                                          <p:val>
                                            <p:strVal val="2/3*#ppt_w"/>
                                          </p:val>
                                        </p:tav>
                                        <p:tav tm="100000">
                                          <p:val>
                                            <p:strVal val="#ppt_w"/>
                                          </p:val>
                                        </p:tav>
                                      </p:tavLst>
                                    </p:anim>
                                    <p:anim calcmode="lin" valueType="num">
                                      <p:cBhvr>
                                        <p:cTn id="26" dur="1500" fill="hold"/>
                                        <p:tgtEl>
                                          <p:spTgt spid="3">
                                            <p:graphicEl>
                                              <a:dgm id="{C380198C-3EE9-4B38-B7B0-0520EAD30B59}"/>
                                            </p:graphic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3">
                                            <p:graphicEl>
                                              <a:dgm id="{32CBF7B4-19CB-4DB8-AB49-D732D95D0EA1}"/>
                                            </p:graphicEl>
                                          </p:spTgt>
                                        </p:tgtEl>
                                        <p:attrNameLst>
                                          <p:attrName>style.visibility</p:attrName>
                                        </p:attrNameLst>
                                      </p:cBhvr>
                                      <p:to>
                                        <p:strVal val="visible"/>
                                      </p:to>
                                    </p:set>
                                    <p:anim calcmode="lin" valueType="num">
                                      <p:cBhvr>
                                        <p:cTn id="31" dur="1500" fill="hold"/>
                                        <p:tgtEl>
                                          <p:spTgt spid="3">
                                            <p:graphicEl>
                                              <a:dgm id="{32CBF7B4-19CB-4DB8-AB49-D732D95D0EA1}"/>
                                            </p:graphicEl>
                                          </p:spTgt>
                                        </p:tgtEl>
                                        <p:attrNameLst>
                                          <p:attrName>ppt_w</p:attrName>
                                        </p:attrNameLst>
                                      </p:cBhvr>
                                      <p:tavLst>
                                        <p:tav tm="0">
                                          <p:val>
                                            <p:strVal val="2/3*#ppt_w"/>
                                          </p:val>
                                        </p:tav>
                                        <p:tav tm="100000">
                                          <p:val>
                                            <p:strVal val="#ppt_w"/>
                                          </p:val>
                                        </p:tav>
                                      </p:tavLst>
                                    </p:anim>
                                    <p:anim calcmode="lin" valueType="num">
                                      <p:cBhvr>
                                        <p:cTn id="32" dur="1500" fill="hold"/>
                                        <p:tgtEl>
                                          <p:spTgt spid="3">
                                            <p:graphicEl>
                                              <a:dgm id="{32CBF7B4-19CB-4DB8-AB49-D732D95D0EA1}"/>
                                            </p:graphic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3">
                                            <p:graphicEl>
                                              <a:dgm id="{EF288B4F-6DFF-4841-A2F5-31980DC247C7}"/>
                                            </p:graphicEl>
                                          </p:spTgt>
                                        </p:tgtEl>
                                        <p:attrNameLst>
                                          <p:attrName>style.visibility</p:attrName>
                                        </p:attrNameLst>
                                      </p:cBhvr>
                                      <p:to>
                                        <p:strVal val="visible"/>
                                      </p:to>
                                    </p:set>
                                    <p:anim calcmode="lin" valueType="num">
                                      <p:cBhvr>
                                        <p:cTn id="37" dur="1500" fill="hold"/>
                                        <p:tgtEl>
                                          <p:spTgt spid="3">
                                            <p:graphicEl>
                                              <a:dgm id="{EF288B4F-6DFF-4841-A2F5-31980DC247C7}"/>
                                            </p:graphicEl>
                                          </p:spTgt>
                                        </p:tgtEl>
                                        <p:attrNameLst>
                                          <p:attrName>ppt_w</p:attrName>
                                        </p:attrNameLst>
                                      </p:cBhvr>
                                      <p:tavLst>
                                        <p:tav tm="0">
                                          <p:val>
                                            <p:strVal val="2/3*#ppt_w"/>
                                          </p:val>
                                        </p:tav>
                                        <p:tav tm="100000">
                                          <p:val>
                                            <p:strVal val="#ppt_w"/>
                                          </p:val>
                                        </p:tav>
                                      </p:tavLst>
                                    </p:anim>
                                    <p:anim calcmode="lin" valueType="num">
                                      <p:cBhvr>
                                        <p:cTn id="38" dur="1500" fill="hold"/>
                                        <p:tgtEl>
                                          <p:spTgt spid="3">
                                            <p:graphicEl>
                                              <a:dgm id="{EF288B4F-6DFF-4841-A2F5-31980DC247C7}"/>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blinds(horizontal)">
                                      <p:cBhvr>
                                        <p:cTn id="43" dur="10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checkerboard(across)">
                                      <p:cBhvr>
                                        <p:cTn id="48" dur="1000"/>
                                        <p:tgtEl>
                                          <p:spTgt spid="1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 calcmode="lin" valueType="num">
                                      <p:cBhvr>
                                        <p:cTn id="53"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54"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55"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84860"/>
          </a:xfrm>
        </p:spPr>
        <p:txBody>
          <a:bodyPr>
            <a:normAutofit/>
          </a:bodyPr>
          <a:lstStyle/>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aplicación del </a:t>
            </a:r>
            <a:r>
              <a:rPr lang="es-ES_tradnl" altLang="es-MX" sz="2000" dirty="0">
                <a:solidFill>
                  <a:schemeClr val="accent5">
                    <a:lumMod val="50000"/>
                  </a:schemeClr>
                </a:solidFill>
                <a:latin typeface="Arial" panose="020B0604020202020204" pitchFamily="34" charset="0"/>
                <a:cs typeface="Arial" panose="020B0604020202020204" pitchFamily="34" charset="0"/>
              </a:rPr>
              <a:t>margen de preferencia </a:t>
            </a:r>
            <a:r>
              <a:rPr lang="es-ES_tradnl" altLang="es-MX" sz="2000" dirty="0">
                <a:solidFill>
                  <a:schemeClr val="bg1"/>
                </a:solidFill>
                <a:latin typeface="Arial" panose="020B0604020202020204" pitchFamily="34" charset="0"/>
                <a:cs typeface="Arial" panose="020B0604020202020204" pitchFamily="34" charset="0"/>
              </a:rPr>
              <a:t>en los precios de los bienes de origen nacional, respecto del precio de los bienes de importación, </a:t>
            </a:r>
            <a:r>
              <a:rPr lang="es-ES_tradnl" altLang="es-MX" sz="2000" dirty="0">
                <a:solidFill>
                  <a:schemeClr val="accent5">
                    <a:lumMod val="50000"/>
                  </a:schemeClr>
                </a:solidFill>
                <a:latin typeface="Arial" panose="020B0604020202020204" pitchFamily="34" charset="0"/>
                <a:cs typeface="Arial" panose="020B0604020202020204" pitchFamily="34" charset="0"/>
              </a:rPr>
              <a:t>en los procedimientos de contratación de carácter internacional abierto </a:t>
            </a:r>
            <a:r>
              <a:rPr lang="es-ES_tradnl" altLang="es-MX" sz="2000" dirty="0">
                <a:solidFill>
                  <a:schemeClr val="bg1"/>
                </a:solidFill>
                <a:latin typeface="Arial" panose="020B0604020202020204" pitchFamily="34" charset="0"/>
                <a:cs typeface="Arial" panose="020B0604020202020204" pitchFamily="34" charset="0"/>
              </a:rPr>
              <a:t>que realizan las dependencias y entidades de la Administración Pública Federal. </a:t>
            </a:r>
            <a:r>
              <a:rPr lang="es-ES_tradnl" altLang="es-MX" sz="1600" dirty="0">
                <a:solidFill>
                  <a:schemeClr val="bg1"/>
                </a:solidFill>
                <a:latin typeface="Arial" panose="020B0604020202020204" pitchFamily="34" charset="0"/>
                <a:cs typeface="Arial" panose="020B0604020202020204" pitchFamily="34" charset="0"/>
              </a:rPr>
              <a:t>(DOF 28 de diciembre del 2010) </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Acuerdo por el que se establecen las disposiciones que se deberán observar para la utilización del Sistema Electrónico de Información Pública Gubernamental denominado </a:t>
            </a:r>
            <a:r>
              <a:rPr lang="es-ES_tradnl" altLang="es-MX" sz="2000" dirty="0">
                <a:solidFill>
                  <a:srgbClr val="155A9B"/>
                </a:solidFill>
                <a:latin typeface="Arial" panose="020B0604020202020204" pitchFamily="34" charset="0"/>
                <a:cs typeface="Arial" panose="020B0604020202020204" pitchFamily="34" charset="0"/>
              </a:rPr>
              <a:t>CompraNet </a:t>
            </a:r>
            <a:r>
              <a:rPr lang="es-ES_tradnl" altLang="es-MX" sz="1600" dirty="0">
                <a:solidFill>
                  <a:schemeClr val="bg1"/>
                </a:solidFill>
                <a:latin typeface="Arial" panose="020B0604020202020204" pitchFamily="34" charset="0"/>
                <a:cs typeface="Arial" panose="020B0604020202020204" pitchFamily="34" charset="0"/>
              </a:rPr>
              <a:t>(DOF 28 de junio del 2011)</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Disposiciones relacionadas con el artículo </a:t>
            </a:r>
            <a:r>
              <a:rPr lang="es-ES_tradnl" altLang="es-MX" sz="2000" dirty="0">
                <a:solidFill>
                  <a:schemeClr val="bg2"/>
                </a:solidFill>
                <a:latin typeface="Arial" panose="020B0604020202020204" pitchFamily="34" charset="0"/>
                <a:cs typeface="Arial" panose="020B0604020202020204" pitchFamily="34" charset="0"/>
              </a:rPr>
              <a:t>32-D</a:t>
            </a:r>
            <a:r>
              <a:rPr lang="es-ES_tradnl" altLang="es-MX" sz="2000" dirty="0">
                <a:solidFill>
                  <a:schemeClr val="bg1"/>
                </a:solidFill>
                <a:latin typeface="Arial" panose="020B0604020202020204" pitchFamily="34" charset="0"/>
                <a:cs typeface="Arial" panose="020B0604020202020204" pitchFamily="34" charset="0"/>
              </a:rPr>
              <a:t> del Código Fiscal de la Federación en materia fiscal y de seguridad social. </a:t>
            </a:r>
            <a:r>
              <a:rPr lang="es-ES_tradnl" altLang="es-MX" sz="1600" dirty="0">
                <a:solidFill>
                  <a:schemeClr val="bg1"/>
                </a:solidFill>
                <a:latin typeface="Arial" panose="020B0604020202020204" pitchFamily="34" charset="0"/>
                <a:cs typeface="Arial" panose="020B0604020202020204" pitchFamily="34" charset="0"/>
              </a:rPr>
              <a:t>(</a:t>
            </a:r>
            <a:r>
              <a:rPr lang="es-ES_tradnl" altLang="es-MX" sz="1600" dirty="0">
                <a:solidFill>
                  <a:schemeClr val="bg2">
                    <a:lumMod val="60000"/>
                    <a:lumOff val="40000"/>
                  </a:schemeClr>
                </a:solidFill>
                <a:latin typeface="Arial" panose="020B0604020202020204" pitchFamily="34" charset="0"/>
                <a:cs typeface="Arial" panose="020B0604020202020204" pitchFamily="34" charset="0"/>
              </a:rPr>
              <a:t>SAT</a:t>
            </a:r>
            <a:r>
              <a:rPr lang="es-ES_tradnl" altLang="es-MX" sz="1600" dirty="0">
                <a:solidFill>
                  <a:schemeClr val="bg1"/>
                </a:solidFill>
                <a:latin typeface="Arial" panose="020B0604020202020204" pitchFamily="34" charset="0"/>
                <a:cs typeface="Arial" panose="020B0604020202020204" pitchFamily="34" charset="0"/>
              </a:rPr>
              <a:t> Resolución Miscelánea Fiscal de cada año; </a:t>
            </a:r>
            <a:r>
              <a:rPr lang="es-ES_tradnl" altLang="es-MX" sz="1600" dirty="0">
                <a:solidFill>
                  <a:schemeClr val="accent3">
                    <a:lumMod val="75000"/>
                  </a:schemeClr>
                </a:solidFill>
                <a:latin typeface="Arial" panose="020B0604020202020204" pitchFamily="34" charset="0"/>
                <a:cs typeface="Arial" panose="020B0604020202020204" pitchFamily="34" charset="0"/>
              </a:rPr>
              <a:t>IMSS</a:t>
            </a:r>
            <a:r>
              <a:rPr lang="es-ES_tradnl" altLang="es-MX" sz="1600" dirty="0">
                <a:solidFill>
                  <a:schemeClr val="bg1"/>
                </a:solidFill>
                <a:latin typeface="Arial" panose="020B0604020202020204" pitchFamily="34" charset="0"/>
                <a:cs typeface="Arial" panose="020B0604020202020204" pitchFamily="34" charset="0"/>
              </a:rPr>
              <a:t> DOF 27 feb. de 2015 y Ref. 3 abr. de 2015, e </a:t>
            </a:r>
            <a:r>
              <a:rPr lang="es-ES_tradnl" altLang="es-MX" sz="1600" dirty="0">
                <a:solidFill>
                  <a:srgbClr val="FF0000"/>
                </a:solidFill>
                <a:latin typeface="Arial" panose="020B0604020202020204" pitchFamily="34" charset="0"/>
                <a:cs typeface="Arial" panose="020B0604020202020204" pitchFamily="34" charset="0"/>
              </a:rPr>
              <a:t>INFONAVIT</a:t>
            </a:r>
            <a:r>
              <a:rPr lang="es-ES_tradnl" altLang="es-MX" sz="1600" dirty="0">
                <a:solidFill>
                  <a:schemeClr val="bg1"/>
                </a:solidFill>
                <a:latin typeface="Arial" panose="020B0604020202020204" pitchFamily="34" charset="0"/>
                <a:cs typeface="Arial" panose="020B0604020202020204" pitchFamily="34" charset="0"/>
              </a:rPr>
              <a:t> DOF 28 jun. de 2017)</a:t>
            </a:r>
            <a:endParaRPr lang="es-ES_tradnl" altLang="es-MX" sz="2000" dirty="0">
              <a:solidFill>
                <a:schemeClr val="bg1"/>
              </a:solidFill>
              <a:latin typeface="Arial" panose="020B0604020202020204" pitchFamily="34" charset="0"/>
              <a:cs typeface="Arial" panose="020B0604020202020204" pitchFamily="34" charset="0"/>
            </a:endParaRP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Coordinación Fiscal.</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Ingresos de la Federación.</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de Competencia Económica.</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Monetaria de los Estados Unidos Mexicanos.</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Presupuesto de Egresos de la Federación.</a:t>
            </a: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3" name="Picture 2" descr="Buscan agilizar procesos para faltas administrativas no graves">
            <a:extLst>
              <a:ext uri="{FF2B5EF4-FFF2-40B4-BE49-F238E27FC236}">
                <a16:creationId xmlns:a16="http://schemas.microsoft.com/office/drawing/2014/main" id="{6435C061-5B20-C6E4-8EC0-27E4CF099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93" y="4189650"/>
            <a:ext cx="3290512" cy="21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dissolve">
                                      <p:cBhvr>
                                        <p:cTn id="20" dur="10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1000"/>
                                        <p:tgtEl>
                                          <p:spTgt spid="3"/>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750"/>
                                        <p:tgtEl>
                                          <p:spTgt spid="11">
                                            <p:txEl>
                                              <p:pRg st="4" end="4"/>
                                            </p:txEl>
                                          </p:spTgt>
                                        </p:tgtEl>
                                      </p:cBhvr>
                                    </p:animEffect>
                                    <p:anim calcmode="lin" valueType="num">
                                      <p:cBhvr>
                                        <p:cTn id="38" dur="7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39" dur="7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40" dur="7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iterate type="lt">
                                    <p:tmPct val="0"/>
                                  </p:iterate>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fade">
                                      <p:cBhvr>
                                        <p:cTn id="45" dur="1000"/>
                                        <p:tgtEl>
                                          <p:spTgt spid="11">
                                            <p:txEl>
                                              <p:pRg st="5" end="5"/>
                                            </p:txEl>
                                          </p:spTgt>
                                        </p:tgtEl>
                                      </p:cBhvr>
                                    </p:animEffect>
                                    <p:anim calcmode="lin" valueType="num">
                                      <p:cBhvr>
                                        <p:cTn id="4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nodeType="clickEffect">
                                  <p:stCondLst>
                                    <p:cond delay="0"/>
                                  </p:stCondLst>
                                  <p:iterate type="lt">
                                    <p:tmPct val="10000"/>
                                  </p:iterate>
                                  <p:childTnLst>
                                    <p:set>
                                      <p:cBhvr>
                                        <p:cTn id="59" dur="1" fill="hold">
                                          <p:stCondLst>
                                            <p:cond delay="0"/>
                                          </p:stCondLst>
                                        </p:cTn>
                                        <p:tgtEl>
                                          <p:spTgt spid="11">
                                            <p:txEl>
                                              <p:pRg st="7" end="7"/>
                                            </p:txEl>
                                          </p:spTgt>
                                        </p:tgtEl>
                                        <p:attrNameLst>
                                          <p:attrName>style.visibility</p:attrName>
                                        </p:attrNameLst>
                                      </p:cBhvr>
                                      <p:to>
                                        <p:strVal val="visible"/>
                                      </p:to>
                                    </p:set>
                                    <p:anim by="(-#ppt_w*2)" calcmode="lin" valueType="num">
                                      <p:cBhvr rctx="PPT">
                                        <p:cTn id="60" dur="250" autoRev="1" fill="hold">
                                          <p:stCondLst>
                                            <p:cond delay="0"/>
                                          </p:stCondLst>
                                        </p:cTn>
                                        <p:tgtEl>
                                          <p:spTgt spid="11">
                                            <p:txEl>
                                              <p:pRg st="7" end="7"/>
                                            </p:txEl>
                                          </p:spTgt>
                                        </p:tgtEl>
                                        <p:attrNameLst>
                                          <p:attrName>ppt_w</p:attrName>
                                        </p:attrNameLst>
                                      </p:cBhvr>
                                    </p:anim>
                                    <p:anim by="(#ppt_w*0.50)" calcmode="lin" valueType="num">
                                      <p:cBhvr>
                                        <p:cTn id="61" dur="250" decel="50000" autoRev="1" fill="hold">
                                          <p:stCondLst>
                                            <p:cond delay="0"/>
                                          </p:stCondLst>
                                        </p:cTn>
                                        <p:tgtEl>
                                          <p:spTgt spid="11">
                                            <p:txEl>
                                              <p:pRg st="7" end="7"/>
                                            </p:txEl>
                                          </p:spTgt>
                                        </p:tgtEl>
                                        <p:attrNameLst>
                                          <p:attrName>ppt_x</p:attrName>
                                        </p:attrNameLst>
                                      </p:cBhvr>
                                    </p:anim>
                                    <p:anim from="(-#ppt_h/2)" to="(#ppt_y)" calcmode="lin" valueType="num">
                                      <p:cBhvr>
                                        <p:cTn id="62" dur="500" fill="hold">
                                          <p:stCondLst>
                                            <p:cond delay="0"/>
                                          </p:stCondLst>
                                        </p:cTn>
                                        <p:tgtEl>
                                          <p:spTgt spid="11">
                                            <p:txEl>
                                              <p:pRg st="7" end="7"/>
                                            </p:txEl>
                                          </p:spTgt>
                                        </p:tgtEl>
                                        <p:attrNameLst>
                                          <p:attrName>ppt_y</p:attrName>
                                        </p:attrNameLst>
                                      </p:cBhvr>
                                    </p:anim>
                                    <p:animRot by="21600000">
                                      <p:cBhvr>
                                        <p:cTn id="63" dur="500" fill="hold">
                                          <p:stCondLst>
                                            <p:cond delay="0"/>
                                          </p:stCondLst>
                                        </p:cTn>
                                        <p:tgtEl>
                                          <p:spTgt spid="11">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del Servicio de la Tesorería de la Federación (ahora Ley de Tesorería de la Federación).</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 de Responsabilidades Administrativas de los Servidores Públicos (ahora Ley General de Responsabilidades Administrativas).</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de Transparencia y Acceso a la Información Pública Gubernamental (ahora Ley Federal de Transparencia y Acceso a la Información Pública).</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sobre Metrología y Normalización (ahora Ley de Infraestructura de la Calidad).</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Políticas, Bases y Lineamientos.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Aunadas a las anteriores normas tenemos las </a:t>
            </a:r>
            <a:r>
              <a:rPr lang="es-ES_tradnl" altLang="es-MX" sz="2000" b="1" dirty="0">
                <a:solidFill>
                  <a:schemeClr val="bg1"/>
                </a:solidFill>
                <a:latin typeface="Arial" panose="020B0604020202020204" pitchFamily="34" charset="0"/>
                <a:cs typeface="Arial" panose="020B0604020202020204" pitchFamily="34" charset="0"/>
              </a:rPr>
              <a:t>supletorias </a:t>
            </a:r>
            <a:r>
              <a:rPr lang="es-ES_tradnl" altLang="es-MX" sz="2000" dirty="0">
                <a:solidFill>
                  <a:schemeClr val="bg1"/>
                </a:solidFill>
                <a:latin typeface="Arial" panose="020B0604020202020204" pitchFamily="34" charset="0"/>
                <a:cs typeface="Arial" panose="020B0604020202020204" pitchFamily="34" charset="0"/>
              </a:rPr>
              <a:t>que son aquellas que  suple o complementa a otra norma jurídica cuando esta no prevé algún aspecto normativo. Estas deben estar prevista en la norma a suplir, y cuando se señalan varias disposiciones de estas, se deben aplicar en dicho orden.</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Las </a:t>
            </a:r>
            <a:r>
              <a:rPr lang="es-ES_tradnl" altLang="es-MX" sz="2000" b="1" dirty="0">
                <a:solidFill>
                  <a:schemeClr val="bg1"/>
                </a:solidFill>
                <a:latin typeface="Arial" panose="020B0604020202020204" pitchFamily="34" charset="0"/>
                <a:cs typeface="Arial" panose="020B0604020202020204" pitchFamily="34" charset="0"/>
              </a:rPr>
              <a:t>normas supletorias </a:t>
            </a:r>
            <a:r>
              <a:rPr lang="es-ES_tradnl" altLang="es-MX" sz="2000" dirty="0">
                <a:solidFill>
                  <a:schemeClr val="bg1"/>
                </a:solidFill>
                <a:latin typeface="Arial" panose="020B0604020202020204" pitchFamily="34" charset="0"/>
                <a:cs typeface="Arial" panose="020B0604020202020204" pitchFamily="34" charset="0"/>
              </a:rPr>
              <a:t>tanto para la LAASSP como para la LOPSRM son:</a:t>
            </a: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0497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600" decel="100000"/>
                                        <p:tgtEl>
                                          <p:spTgt spid="11">
                                            <p:txEl>
                                              <p:pRg st="0" end="0"/>
                                            </p:txEl>
                                          </p:spTgt>
                                        </p:tgtEl>
                                      </p:cBhvr>
                                    </p:animEffect>
                                    <p:anim calcmode="lin" valueType="num">
                                      <p:cBhvr>
                                        <p:cTn id="8" dur="6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6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6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800" decel="100000"/>
                                        <p:tgtEl>
                                          <p:spTgt spid="11">
                                            <p:txEl>
                                              <p:pRg st="1" end="1"/>
                                            </p:txEl>
                                          </p:spTgt>
                                        </p:tgtEl>
                                      </p:cBhvr>
                                    </p:animEffect>
                                    <p:anim calcmode="lin" valueType="num">
                                      <p:cBhvr>
                                        <p:cTn id="18"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800" decel="100000"/>
                                        <p:tgtEl>
                                          <p:spTgt spid="11">
                                            <p:txEl>
                                              <p:pRg st="2" end="2"/>
                                            </p:txEl>
                                          </p:spTgt>
                                        </p:tgtEl>
                                      </p:cBhvr>
                                    </p:animEffect>
                                    <p:anim calcmode="lin" valueType="num">
                                      <p:cBhvr>
                                        <p:cTn id="28"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800" decel="100000"/>
                                        <p:tgtEl>
                                          <p:spTgt spid="11">
                                            <p:txEl>
                                              <p:pRg st="3" end="3"/>
                                            </p:txEl>
                                          </p:spTgt>
                                        </p:tgtEl>
                                      </p:cBhvr>
                                    </p:animEffect>
                                    <p:anim calcmode="lin" valueType="num">
                                      <p:cBhvr>
                                        <p:cTn id="38"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800" decel="100000"/>
                                        <p:tgtEl>
                                          <p:spTgt spid="11">
                                            <p:txEl>
                                              <p:pRg st="4" end="4"/>
                                            </p:txEl>
                                          </p:spTgt>
                                        </p:tgtEl>
                                      </p:cBhvr>
                                    </p:animEffect>
                                    <p:anim calcmode="lin" valueType="num">
                                      <p:cBhvr>
                                        <p:cTn id="48"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Effect transition="in" filter="circle(in)">
                                      <p:cBhvr>
                                        <p:cTn id="57" dur="1500"/>
                                        <p:tgtEl>
                                          <p:spTgt spid="11">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11">
                                            <p:txEl>
                                              <p:pRg st="8" end="8"/>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8" end="8"/>
                                            </p:txEl>
                                          </p:spTgt>
                                        </p:tgtEl>
                                        <p:attrNameLst>
                                          <p:attrName>ppt_w</p:attrName>
                                        </p:attrNameLst>
                                      </p:cBhvr>
                                    </p:anim>
                                    <p:anim by="(#ppt_w*0.50)" calcmode="lin" valueType="num">
                                      <p:cBhvr>
                                        <p:cTn id="63" dur="125" decel="50000" autoRev="1" fill="hold">
                                          <p:stCondLst>
                                            <p:cond delay="0"/>
                                          </p:stCondLst>
                                        </p:cTn>
                                        <p:tgtEl>
                                          <p:spTgt spid="11">
                                            <p:txEl>
                                              <p:pRg st="8" end="8"/>
                                            </p:txEl>
                                          </p:spTgt>
                                        </p:tgtEl>
                                        <p:attrNameLst>
                                          <p:attrName>ppt_x</p:attrName>
                                        </p:attrNameLst>
                                      </p:cBhvr>
                                    </p:anim>
                                    <p:anim from="(-#ppt_h/2)" to="(#ppt_y)" calcmode="lin" valueType="num">
                                      <p:cBhvr>
                                        <p:cTn id="64" dur="250" fill="hold">
                                          <p:stCondLst>
                                            <p:cond delay="0"/>
                                          </p:stCondLst>
                                        </p:cTn>
                                        <p:tgtEl>
                                          <p:spTgt spid="11">
                                            <p:txEl>
                                              <p:pRg st="8" end="8"/>
                                            </p:txEl>
                                          </p:spTgt>
                                        </p:tgtEl>
                                        <p:attrNameLst>
                                          <p:attrName>ppt_y</p:attrName>
                                        </p:attrNameLst>
                                      </p:cBhvr>
                                    </p:anim>
                                    <p:animRot by="21600000">
                                      <p:cBhvr>
                                        <p:cTn id="65"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OBJETIVO GENERAL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417555"/>
            <a:ext cx="10695891" cy="3767900"/>
          </a:xfrm>
        </p:spPr>
        <p:txBody>
          <a:bodyPr>
            <a:normAutofit/>
          </a:bodyPr>
          <a:lstStyle/>
          <a:p>
            <a:pPr marL="0" indent="0" algn="just">
              <a:lnSpc>
                <a:spcPct val="100000"/>
              </a:lnSpc>
              <a:spcBef>
                <a:spcPts val="0"/>
              </a:spcBef>
              <a:spcAft>
                <a:spcPts val="600"/>
              </a:spcAft>
              <a:buNone/>
            </a:pPr>
            <a:r>
              <a:rPr lang="es-MX" dirty="0">
                <a:solidFill>
                  <a:schemeClr val="bg1"/>
                </a:solidFill>
                <a:effectLst/>
                <a:latin typeface="ArialMT"/>
              </a:rPr>
              <a:t>Al finalizar el curso el alumno será capaz de </a:t>
            </a:r>
            <a:r>
              <a:rPr lang="es-MX" dirty="0">
                <a:solidFill>
                  <a:schemeClr val="bg1"/>
                </a:solidFill>
                <a:latin typeface="ArialMT"/>
              </a:rPr>
              <a:t>i</a:t>
            </a:r>
            <a:r>
              <a:rPr lang="es-MX" dirty="0">
                <a:solidFill>
                  <a:schemeClr val="bg1"/>
                </a:solidFill>
                <a:effectLst/>
                <a:latin typeface="ArialMT"/>
              </a:rPr>
              <a:t>dentificar los diferentes procesos de adquisiciones y las etapas que integran cada uno de éstos, con la finalidad de que cuente con los elementos suficientes para determinar en la práctica de auditoría, omisiones en los procesos de acuerdo con la legislación aplicable, así como también la normatividad técnica, jurídica, contable-administrativa, financiera, de sistemas y procedimientos aplicables a la Auditoría de adquisiciones y obras públicas en las organizaciones públicas, para que estas sean llevadas a cabo de acuerdo a los objetivos, planes, programas y metas planeados en tiempo y forma. </a:t>
            </a:r>
            <a:endParaRPr lang="es-MX" dirty="0">
              <a:solidFill>
                <a:schemeClr val="bg1"/>
              </a:solidFill>
              <a:effectLst/>
            </a:endParaRPr>
          </a:p>
        </p:txBody>
      </p:sp>
      <p:sp>
        <p:nvSpPr>
          <p:cNvPr id="12" name="Marcador de número de diapositiva 11">
            <a:extLst>
              <a:ext uri="{FF2B5EF4-FFF2-40B4-BE49-F238E27FC236}">
                <a16:creationId xmlns:a16="http://schemas.microsoft.com/office/drawing/2014/main" id="{2FB36422-294A-8729-D7F7-B6BF81E2756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8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50076"/>
            <a:ext cx="9690132" cy="1931611"/>
          </a:xfrm>
        </p:spPr>
        <p:txBody>
          <a:bodyPr>
            <a:normAutofit/>
          </a:bodyPr>
          <a:lstStyle/>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El Código Civil Federal; la Ley Federal de Procedimiento Administrativo, y el Código Federal de Procedimientos Civiles.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También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 y la </a:t>
            </a:r>
            <a:r>
              <a:rPr lang="es-ES_tradnl" altLang="es-MX" sz="2000" b="1" dirty="0">
                <a:solidFill>
                  <a:schemeClr val="bg1"/>
                </a:solidFill>
                <a:latin typeface="Arial" panose="020B0604020202020204" pitchFamily="34" charset="0"/>
                <a:cs typeface="Arial" panose="020B0604020202020204" pitchFamily="34" charset="0"/>
              </a:rPr>
              <a:t>LOPSRM</a:t>
            </a:r>
            <a:r>
              <a:rPr lang="es-ES_tradnl" altLang="es-MX" sz="2000" dirty="0">
                <a:solidFill>
                  <a:schemeClr val="bg1"/>
                </a:solidFill>
                <a:latin typeface="Arial" panose="020B0604020202020204" pitchFamily="34" charset="0"/>
                <a:cs typeface="Arial" panose="020B0604020202020204" pitchFamily="34" charset="0"/>
              </a:rPr>
              <a:t> se relaciona con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otras disposiciones normativas </a:t>
            </a:r>
            <a:r>
              <a:rPr lang="es-ES_tradnl" altLang="es-MX" sz="2000" dirty="0">
                <a:solidFill>
                  <a:schemeClr val="bg1"/>
                </a:solidFill>
                <a:latin typeface="Arial" panose="020B0604020202020204" pitchFamily="34" charset="0"/>
                <a:cs typeface="Arial" panose="020B0604020202020204" pitchFamily="34" charset="0"/>
              </a:rPr>
              <a:t>que de </a:t>
            </a:r>
            <a:r>
              <a:rPr lang="es-ES_tradnl" altLang="es-MX" sz="2000" b="1" dirty="0">
                <a:solidFill>
                  <a:schemeClr val="bg1"/>
                </a:solidFill>
                <a:latin typeface="Arial" panose="020B0604020202020204" pitchFamily="34" charset="0"/>
                <a:cs typeface="Arial" panose="020B0604020202020204" pitchFamily="34" charset="0"/>
              </a:rPr>
              <a:t>manera indirecta </a:t>
            </a:r>
            <a:r>
              <a:rPr lang="es-ES_tradnl" altLang="es-MX" sz="2000" dirty="0">
                <a:solidFill>
                  <a:schemeClr val="bg1"/>
                </a:solidFill>
                <a:latin typeface="Arial" panose="020B0604020202020204" pitchFamily="34" charset="0"/>
                <a:cs typeface="Arial" panose="020B0604020202020204" pitchFamily="34" charset="0"/>
              </a:rPr>
              <a:t>se encuentran relacionadas con la materia, entre ellas, se pueden citar:</a:t>
            </a: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graphicFrame>
        <p:nvGraphicFramePr>
          <p:cNvPr id="5" name="Tabla 5">
            <a:extLst>
              <a:ext uri="{FF2B5EF4-FFF2-40B4-BE49-F238E27FC236}">
                <a16:creationId xmlns:a16="http://schemas.microsoft.com/office/drawing/2014/main" id="{B1579D79-26B0-70DD-4C4F-5969BA167EA8}"/>
              </a:ext>
            </a:extLst>
          </p:cNvPr>
          <p:cNvGraphicFramePr>
            <a:graphicFrameLocks noGrp="1"/>
          </p:cNvGraphicFramePr>
          <p:nvPr>
            <p:extLst>
              <p:ext uri="{D42A27DB-BD31-4B8C-83A1-F6EECF244321}">
                <p14:modId xmlns:p14="http://schemas.microsoft.com/office/powerpoint/2010/main" val="2502596169"/>
              </p:ext>
            </p:extLst>
          </p:nvPr>
        </p:nvGraphicFramePr>
        <p:xfrm>
          <a:off x="768621" y="2481687"/>
          <a:ext cx="11193499" cy="4343400"/>
        </p:xfrm>
        <a:graphic>
          <a:graphicData uri="http://schemas.openxmlformats.org/drawingml/2006/table">
            <a:tbl>
              <a:tblPr firstRow="1" bandRow="1">
                <a:tableStyleId>{69CF1AB2-1976-4502-BF36-3FF5EA218861}</a:tableStyleId>
              </a:tblPr>
              <a:tblGrid>
                <a:gridCol w="4025935">
                  <a:extLst>
                    <a:ext uri="{9D8B030D-6E8A-4147-A177-3AD203B41FA5}">
                      <a16:colId xmlns:a16="http://schemas.microsoft.com/office/drawing/2014/main" val="2698881429"/>
                    </a:ext>
                  </a:extLst>
                </a:gridCol>
                <a:gridCol w="3595418">
                  <a:extLst>
                    <a:ext uri="{9D8B030D-6E8A-4147-A177-3AD203B41FA5}">
                      <a16:colId xmlns:a16="http://schemas.microsoft.com/office/drawing/2014/main" val="2363343752"/>
                    </a:ext>
                  </a:extLst>
                </a:gridCol>
                <a:gridCol w="3572146">
                  <a:extLst>
                    <a:ext uri="{9D8B030D-6E8A-4147-A177-3AD203B41FA5}">
                      <a16:colId xmlns:a16="http://schemas.microsoft.com/office/drawing/2014/main" val="3702621029"/>
                    </a:ext>
                  </a:extLst>
                </a:gridCol>
              </a:tblGrid>
              <a:tr h="288653">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del Trabajo;</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Concursos Mercantiles;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a:t>
                      </a: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Federal de Derechos de Autor;</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2974264"/>
                  </a:ext>
                </a:extLst>
              </a:tr>
              <a:tr h="204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Tratados de libre comercio con Capítulo de Compras de Gobernamentales;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las Entidades Paraestatales;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Fiscalización y Rendición de Cuentas de la Federación;</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0066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Ley p/ el Desarrollo de la Competitividad de la Micro, Pequeña y Mediana Empresa;</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Diario Oficial de la Federación y  Gacetas Gubernamentales;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Gral. para la inclusión de las Personas con Discapacidad;</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5066391"/>
                  </a:ext>
                </a:extLst>
              </a:tr>
              <a:tr h="283833">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Instituciones de Fianzas;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el Contrato de Seguro;</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la Propiedad Industrial;</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9013180"/>
                  </a:ext>
                </a:extLst>
              </a:tr>
              <a:tr h="288522">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Sociedades Mercantiles;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la Tesorería de la Federación; </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Penal Federal;</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6561986"/>
                  </a:ext>
                </a:extLst>
              </a:tr>
              <a:tr h="187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Impuesto al Valor Agregado;</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General de Bienes Nacionales;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Ley Orgánica del Congreso Gral. de los  EUM;</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7588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los Impuestos Generales de Importación y de Exportación;</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Orgánica de la Administración Pública  Federal;</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la Celebración de Tratados;</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4590502"/>
                  </a:ext>
                </a:extLst>
              </a:tr>
              <a:tr h="232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Impuesto Sobre la Renta;</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Fiscal de la Federación;</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SHCP;</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3197499"/>
                  </a:ext>
                </a:extLst>
              </a:tr>
              <a:tr h="15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Seguro Social;</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Plan Nacional de Desarrollo;</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SFP;</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3946907"/>
                  </a:ext>
                </a:extLst>
              </a:tr>
              <a:tr h="206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la Aprobación de Tratados  Internacionales en materia Económica;</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Federal de Procedimientos Penales;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Secretaría de Economía;</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870250"/>
                  </a:ext>
                </a:extLst>
              </a:tr>
            </a:tbl>
          </a:graphicData>
        </a:graphic>
      </p:graphicFrame>
    </p:spTree>
    <p:extLst>
      <p:ext uri="{BB962C8B-B14F-4D97-AF65-F5344CB8AC3E}">
        <p14:creationId xmlns:p14="http://schemas.microsoft.com/office/powerpoint/2010/main" val="9169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125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86725"/>
            <a:ext cx="9690132" cy="567164"/>
          </a:xfrm>
        </p:spPr>
        <p:txBody>
          <a:bodyPr>
            <a:normAutofit/>
          </a:bodyPr>
          <a:lstStyle/>
          <a:p>
            <a:pPr marL="0" indent="0" algn="just">
              <a:lnSpc>
                <a:spcPct val="100000"/>
              </a:lnSpc>
              <a:spcBef>
                <a:spcPts val="400"/>
              </a:spcBef>
              <a:buNone/>
              <a:defRPr/>
            </a:pPr>
            <a:r>
              <a:rPr lang="es-MX" sz="2000" b="1" dirty="0">
                <a:solidFill>
                  <a:schemeClr val="bg1"/>
                </a:solidFill>
                <a:latin typeface="ArialMT"/>
              </a:rPr>
              <a:t>1.3 </a:t>
            </a:r>
            <a:r>
              <a:rPr lang="es-MX" sz="2000" b="1" dirty="0">
                <a:solidFill>
                  <a:schemeClr val="accent6">
                    <a:lumMod val="50000"/>
                  </a:schemeClr>
                </a:solidFill>
                <a:latin typeface="ArialMT"/>
              </a:rPr>
              <a:t>Jerarquía de las normas jurídicas en materia de contrataciones públicas.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graphicFrame>
        <p:nvGraphicFramePr>
          <p:cNvPr id="3" name="Diagrama 2">
            <a:extLst>
              <a:ext uri="{FF2B5EF4-FFF2-40B4-BE49-F238E27FC236}">
                <a16:creationId xmlns:a16="http://schemas.microsoft.com/office/drawing/2014/main" id="{FEBE5577-42CE-6D52-EE76-7B8EDFD46379}"/>
              </a:ext>
            </a:extLst>
          </p:cNvPr>
          <p:cNvGraphicFramePr/>
          <p:nvPr>
            <p:extLst>
              <p:ext uri="{D42A27DB-BD31-4B8C-83A1-F6EECF244321}">
                <p14:modId xmlns:p14="http://schemas.microsoft.com/office/powerpoint/2010/main" val="2493016851"/>
              </p:ext>
            </p:extLst>
          </p:nvPr>
        </p:nvGraphicFramePr>
        <p:xfrm>
          <a:off x="3706466" y="1196752"/>
          <a:ext cx="77048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49404E3-B507-6572-DC60-B5796C6031FB}"/>
              </a:ext>
            </a:extLst>
          </p:cNvPr>
          <p:cNvSpPr txBox="1"/>
          <p:nvPr/>
        </p:nvSpPr>
        <p:spPr>
          <a:xfrm>
            <a:off x="671507" y="934552"/>
            <a:ext cx="9716678" cy="1323439"/>
          </a:xfrm>
          <a:prstGeom prst="rect">
            <a:avLst/>
          </a:prstGeom>
          <a:noFill/>
        </p:spPr>
        <p:txBody>
          <a:bodyPr wrap="square" rtlCol="0">
            <a:spAutoFit/>
          </a:bodyPr>
          <a:lstStyle/>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Todas estas normas se clasifican de acuerdo a la llamada Pirámide de Kelsen o Jerarquía del orden jurídico, 											                la cual, para nuestra materia 										                      es la siguiente:</a:t>
            </a:r>
          </a:p>
        </p:txBody>
      </p:sp>
    </p:spTree>
    <p:extLst>
      <p:ext uri="{BB962C8B-B14F-4D97-AF65-F5344CB8AC3E}">
        <p14:creationId xmlns:p14="http://schemas.microsoft.com/office/powerpoint/2010/main" val="11750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362">
                                          <p:stCondLst>
                                            <p:cond delay="0"/>
                                          </p:stCondLst>
                                        </p:cTn>
                                        <p:tgtEl>
                                          <p:spTgt spid="4">
                                            <p:txEl>
                                              <p:pRg st="0" end="0"/>
                                            </p:txEl>
                                          </p:spTgt>
                                        </p:tgtEl>
                                      </p:cBhvr>
                                    </p:animEffect>
                                    <p:anim calcmode="lin" valueType="num">
                                      <p:cBhvr>
                                        <p:cTn id="15" dur="1139"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16">
                                          <p:stCondLst>
                                            <p:cond delay="406"/>
                                          </p:stCondLst>
                                        </p:cTn>
                                        <p:tgtEl>
                                          <p:spTgt spid="4">
                                            <p:txEl>
                                              <p:pRg st="0" end="0"/>
                                            </p:txEl>
                                          </p:spTgt>
                                        </p:tgtEl>
                                      </p:cBhvr>
                                      <p:to x="100000" y="60000"/>
                                    </p:animScale>
                                    <p:animScale>
                                      <p:cBhvr>
                                        <p:cTn id="21" dur="104" decel="50000">
                                          <p:stCondLst>
                                            <p:cond delay="423"/>
                                          </p:stCondLst>
                                        </p:cTn>
                                        <p:tgtEl>
                                          <p:spTgt spid="4">
                                            <p:txEl>
                                              <p:pRg st="0" end="0"/>
                                            </p:txEl>
                                          </p:spTgt>
                                        </p:tgtEl>
                                      </p:cBhvr>
                                      <p:to x="100000" y="100000"/>
                                    </p:animScale>
                                    <p:animScale>
                                      <p:cBhvr>
                                        <p:cTn id="22" dur="16">
                                          <p:stCondLst>
                                            <p:cond delay="820"/>
                                          </p:stCondLst>
                                        </p:cTn>
                                        <p:tgtEl>
                                          <p:spTgt spid="4">
                                            <p:txEl>
                                              <p:pRg st="0" end="0"/>
                                            </p:txEl>
                                          </p:spTgt>
                                        </p:tgtEl>
                                      </p:cBhvr>
                                      <p:to x="100000" y="80000"/>
                                    </p:animScale>
                                    <p:animScale>
                                      <p:cBhvr>
                                        <p:cTn id="23" dur="104" decel="50000">
                                          <p:stCondLst>
                                            <p:cond delay="836"/>
                                          </p:stCondLst>
                                        </p:cTn>
                                        <p:tgtEl>
                                          <p:spTgt spid="4">
                                            <p:txEl>
                                              <p:pRg st="0" end="0"/>
                                            </p:txEl>
                                          </p:spTgt>
                                        </p:tgtEl>
                                      </p:cBhvr>
                                      <p:to x="100000" y="100000"/>
                                    </p:animScale>
                                    <p:animScale>
                                      <p:cBhvr>
                                        <p:cTn id="24" dur="16">
                                          <p:stCondLst>
                                            <p:cond delay="1026"/>
                                          </p:stCondLst>
                                        </p:cTn>
                                        <p:tgtEl>
                                          <p:spTgt spid="4">
                                            <p:txEl>
                                              <p:pRg st="0" end="0"/>
                                            </p:txEl>
                                          </p:spTgt>
                                        </p:tgtEl>
                                      </p:cBhvr>
                                      <p:to x="100000" y="90000"/>
                                    </p:animScale>
                                    <p:animScale>
                                      <p:cBhvr>
                                        <p:cTn id="25" dur="104" decel="50000">
                                          <p:stCondLst>
                                            <p:cond delay="1042"/>
                                          </p:stCondLst>
                                        </p:cTn>
                                        <p:tgtEl>
                                          <p:spTgt spid="4">
                                            <p:txEl>
                                              <p:pRg st="0" end="0"/>
                                            </p:txEl>
                                          </p:spTgt>
                                        </p:tgtEl>
                                      </p:cBhvr>
                                      <p:to x="100000" y="100000"/>
                                    </p:animScale>
                                    <p:animScale>
                                      <p:cBhvr>
                                        <p:cTn id="26" dur="16">
                                          <p:stCondLst>
                                            <p:cond delay="1130"/>
                                          </p:stCondLst>
                                        </p:cTn>
                                        <p:tgtEl>
                                          <p:spTgt spid="4">
                                            <p:txEl>
                                              <p:pRg st="0" end="0"/>
                                            </p:txEl>
                                          </p:spTgt>
                                        </p:tgtEl>
                                      </p:cBhvr>
                                      <p:to x="100000" y="95000"/>
                                    </p:animScale>
                                    <p:animScale>
                                      <p:cBhvr>
                                        <p:cTn id="27" dur="104" decel="50000">
                                          <p:stCondLst>
                                            <p:cond delay="1146"/>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graphicEl>
                                              <a:dgm id="{98731E38-5958-458C-802B-C5E6CB50BFBE}"/>
                                            </p:graphicEl>
                                          </p:spTgt>
                                        </p:tgtEl>
                                        <p:attrNameLst>
                                          <p:attrName>style.visibility</p:attrName>
                                        </p:attrNameLst>
                                      </p:cBhvr>
                                      <p:to>
                                        <p:strVal val="visible"/>
                                      </p:to>
                                    </p:set>
                                    <p:animEffect transition="in" filter="checkerboard(across)">
                                      <p:cBhvr>
                                        <p:cTn id="32" dur="1750"/>
                                        <p:tgtEl>
                                          <p:spTgt spid="3">
                                            <p:graphicEl>
                                              <a:dgm id="{98731E38-5958-458C-802B-C5E6CB50BFBE}"/>
                                            </p:graphic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graphicEl>
                                              <a:dgm id="{947010F9-74D4-463C-9367-A0E2CE80A88A}"/>
                                            </p:graphicEl>
                                          </p:spTgt>
                                        </p:tgtEl>
                                        <p:attrNameLst>
                                          <p:attrName>style.visibility</p:attrName>
                                        </p:attrNameLst>
                                      </p:cBhvr>
                                      <p:to>
                                        <p:strVal val="visible"/>
                                      </p:to>
                                    </p:set>
                                    <p:animEffect transition="in" filter="checkerboard(across)">
                                      <p:cBhvr>
                                        <p:cTn id="35" dur="1750"/>
                                        <p:tgtEl>
                                          <p:spTgt spid="3">
                                            <p:graphicEl>
                                              <a:dgm id="{947010F9-74D4-463C-9367-A0E2CE80A88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graphicEl>
                                              <a:dgm id="{80AA711E-485B-4623-BFE4-E89EDD935D86}"/>
                                            </p:graphicEl>
                                          </p:spTgt>
                                        </p:tgtEl>
                                        <p:attrNameLst>
                                          <p:attrName>style.visibility</p:attrName>
                                        </p:attrNameLst>
                                      </p:cBhvr>
                                      <p:to>
                                        <p:strVal val="visible"/>
                                      </p:to>
                                    </p:set>
                                    <p:animEffect transition="in" filter="checkerboard(across)">
                                      <p:cBhvr>
                                        <p:cTn id="40" dur="1750"/>
                                        <p:tgtEl>
                                          <p:spTgt spid="3">
                                            <p:graphicEl>
                                              <a:dgm id="{80AA711E-485B-4623-BFE4-E89EDD935D8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
                                            <p:graphicEl>
                                              <a:dgm id="{FB6C0461-31F5-457A-A495-4B5C23C90AC5}"/>
                                            </p:graphicEl>
                                          </p:spTgt>
                                        </p:tgtEl>
                                        <p:attrNameLst>
                                          <p:attrName>style.visibility</p:attrName>
                                        </p:attrNameLst>
                                      </p:cBhvr>
                                      <p:to>
                                        <p:strVal val="visible"/>
                                      </p:to>
                                    </p:set>
                                    <p:animEffect transition="in" filter="checkerboard(across)">
                                      <p:cBhvr>
                                        <p:cTn id="45" dur="1750"/>
                                        <p:tgtEl>
                                          <p:spTgt spid="3">
                                            <p:graphicEl>
                                              <a:dgm id="{FB6C0461-31F5-457A-A495-4B5C23C90AC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
                                            <p:graphicEl>
                                              <a:dgm id="{915110B9-0F42-4711-A968-E07BF365B7B8}"/>
                                            </p:graphicEl>
                                          </p:spTgt>
                                        </p:tgtEl>
                                        <p:attrNameLst>
                                          <p:attrName>style.visibility</p:attrName>
                                        </p:attrNameLst>
                                      </p:cBhvr>
                                      <p:to>
                                        <p:strVal val="visible"/>
                                      </p:to>
                                    </p:set>
                                    <p:animEffect transition="in" filter="checkerboard(across)">
                                      <p:cBhvr>
                                        <p:cTn id="50" dur="1750"/>
                                        <p:tgtEl>
                                          <p:spTgt spid="3">
                                            <p:graphicEl>
                                              <a:dgm id="{915110B9-0F42-4711-A968-E07BF365B7B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
                                            <p:graphicEl>
                                              <a:dgm id="{5CCD6511-4873-4C40-8ED9-1C38CD263610}"/>
                                            </p:graphicEl>
                                          </p:spTgt>
                                        </p:tgtEl>
                                        <p:attrNameLst>
                                          <p:attrName>style.visibility</p:attrName>
                                        </p:attrNameLst>
                                      </p:cBhvr>
                                      <p:to>
                                        <p:strVal val="visible"/>
                                      </p:to>
                                    </p:set>
                                    <p:animEffect transition="in" filter="checkerboard(across)">
                                      <p:cBhvr>
                                        <p:cTn id="55" dur="1750"/>
                                        <p:tgtEl>
                                          <p:spTgt spid="3">
                                            <p:graphicEl>
                                              <a:dgm id="{5CCD6511-4873-4C40-8ED9-1C38CD26361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
                                            <p:graphicEl>
                                              <a:dgm id="{2BFB2267-E6E8-4E9B-8F1F-87A805B4D55C}"/>
                                            </p:graphicEl>
                                          </p:spTgt>
                                        </p:tgtEl>
                                        <p:attrNameLst>
                                          <p:attrName>style.visibility</p:attrName>
                                        </p:attrNameLst>
                                      </p:cBhvr>
                                      <p:to>
                                        <p:strVal val="visible"/>
                                      </p:to>
                                    </p:set>
                                    <p:animEffect transition="in" filter="checkerboard(across)">
                                      <p:cBhvr>
                                        <p:cTn id="60" dur="1750"/>
                                        <p:tgtEl>
                                          <p:spTgt spid="3">
                                            <p:graphicEl>
                                              <a:dgm id="{2BFB2267-E6E8-4E9B-8F1F-87A805B4D55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
                                            <p:graphicEl>
                                              <a:dgm id="{9C476A10-066C-4FFF-8635-BC2FA4E8243D}"/>
                                            </p:graphicEl>
                                          </p:spTgt>
                                        </p:tgtEl>
                                        <p:attrNameLst>
                                          <p:attrName>style.visibility</p:attrName>
                                        </p:attrNameLst>
                                      </p:cBhvr>
                                      <p:to>
                                        <p:strVal val="visible"/>
                                      </p:to>
                                    </p:set>
                                    <p:animEffect transition="in" filter="checkerboard(across)">
                                      <p:cBhvr>
                                        <p:cTn id="65" dur="1750"/>
                                        <p:tgtEl>
                                          <p:spTgt spid="3">
                                            <p:graphicEl>
                                              <a:dgm id="{9C476A10-066C-4FFF-8635-BC2FA4E824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lnSpc>
                <a:spcPct val="120000"/>
              </a:lnSpc>
              <a:spcBef>
                <a:spcPts val="0"/>
              </a:spcBef>
            </a:pPr>
            <a:r>
              <a:rPr lang="es-MX" sz="2800" b="1" dirty="0">
                <a:latin typeface="ArialMT"/>
              </a:rPr>
              <a:t>Unidad 2. Planeación, presupuestación y programación de las contrataciones públicas.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80"/>
            <a:ext cx="9788896" cy="4265632"/>
          </a:xfrm>
        </p:spPr>
        <p:txBody>
          <a:bodyPr>
            <a:normAutofit/>
          </a:bodyPr>
          <a:lstStyle/>
          <a:p>
            <a:pPr marL="0" indent="0" algn="just">
              <a:lnSpc>
                <a:spcPct val="120000"/>
              </a:lnSpc>
              <a:spcBef>
                <a:spcPts val="0"/>
              </a:spcBef>
              <a:buNone/>
            </a:pPr>
            <a:r>
              <a:rPr lang="es-MX" sz="2200" dirty="0">
                <a:solidFill>
                  <a:schemeClr val="bg1"/>
                </a:solidFill>
                <a:effectLst/>
                <a:latin typeface="ArialMT"/>
              </a:rPr>
              <a:t>El alumno será capaz de:</a:t>
            </a:r>
          </a:p>
          <a:p>
            <a:pPr marL="0" indent="0" algn="just">
              <a:lnSpc>
                <a:spcPct val="120000"/>
              </a:lnSpc>
              <a:spcBef>
                <a:spcPts val="0"/>
              </a:spcBef>
              <a:buNone/>
            </a:pPr>
            <a:r>
              <a:rPr lang="es-MX" sz="1100" dirty="0">
                <a:solidFill>
                  <a:schemeClr val="bg1"/>
                </a:solidFill>
                <a:latin typeface="ArialMT"/>
              </a:rPr>
              <a:t>.</a:t>
            </a:r>
            <a:br>
              <a:rPr lang="es-MX" dirty="0">
                <a:solidFill>
                  <a:schemeClr val="bg1"/>
                </a:solidFill>
                <a:effectLst/>
                <a:latin typeface="ArialMT"/>
              </a:rPr>
            </a:br>
            <a:r>
              <a:rPr lang="es-MX" sz="2200" dirty="0">
                <a:solidFill>
                  <a:schemeClr val="bg1"/>
                </a:solidFill>
                <a:effectLst/>
                <a:latin typeface="ArialMT"/>
              </a:rPr>
              <a:t>Identificar  los  requisitos que, previo al  inicio  de un		       procedimiento de contratación, se  deben cumplir en 		      materia de planeación, presupuestación y programa-	                       ción.  </a:t>
            </a:r>
            <a:r>
              <a:rPr lang="es-MX" sz="2200" dirty="0">
                <a:solidFill>
                  <a:schemeClr val="bg1"/>
                </a:solidFill>
                <a:latin typeface="ArialMT"/>
              </a:rPr>
              <a:t>Aspectos  indispensables sin  los  cuales no es		                 posible  juridicamente  iniciar  un  procedimiento para		                      la adquisición o arrendamiento de bienes, contrataci-		                 ón  de  servicios o para  la ejecución de  alguna obra 		            pública.</a:t>
            </a: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AA908ED3-B30D-6077-2CA2-25BF4266941D}"/>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21</a:t>
            </a:fld>
            <a:endParaRPr lang="en-US" sz="2400" dirty="0">
              <a:latin typeface="Arial" panose="020B0604020202020204" pitchFamily="34" charset="0"/>
              <a:cs typeface="Arial" panose="020B0604020202020204" pitchFamily="34" charset="0"/>
            </a:endParaRPr>
          </a:p>
        </p:txBody>
      </p:sp>
      <p:pic>
        <p:nvPicPr>
          <p:cNvPr id="3074" name="Picture 2" descr="Los presupuestos y la planificación">
            <a:extLst>
              <a:ext uri="{FF2B5EF4-FFF2-40B4-BE49-F238E27FC236}">
                <a16:creationId xmlns:a16="http://schemas.microsoft.com/office/drawing/2014/main" id="{A7B20CB4-FDBB-4DAA-4359-83A1EFE86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290" y="2673930"/>
            <a:ext cx="4469080" cy="320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5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0" end="0"/>
                                            </p:txEl>
                                          </p:spTgt>
                                        </p:tgtEl>
                                      </p:cBhvr>
                                    </p:animEffect>
                                  </p:childTnLst>
                                </p:cTn>
                              </p:par>
                            </p:childTnLst>
                          </p:cTn>
                        </p:par>
                        <p:par>
                          <p:cTn id="17" fill="hold">
                            <p:stCondLst>
                              <p:cond delay="1500"/>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32469"/>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2.1. </a:t>
            </a:r>
            <a:r>
              <a:rPr lang="es-MX" sz="2000" b="1" dirty="0">
                <a:solidFill>
                  <a:schemeClr val="accent6">
                    <a:lumMod val="50000"/>
                  </a:schemeClr>
                </a:solidFill>
                <a:latin typeface="ArialMT"/>
              </a:rPr>
              <a:t>Planeación</a:t>
            </a:r>
            <a:r>
              <a:rPr lang="es-MX" sz="2000" dirty="0">
                <a:solidFill>
                  <a:schemeClr val="bg1"/>
                </a:solidFill>
                <a:latin typeface="ArialMT"/>
              </a:rPr>
              <a:t>.</a:t>
            </a:r>
          </a:p>
          <a:p>
            <a:pPr marL="0" indent="0" algn="just">
              <a:lnSpc>
                <a:spcPct val="100000"/>
              </a:lnSpc>
              <a:spcBef>
                <a:spcPts val="0"/>
              </a:spcBef>
              <a:buNone/>
              <a:defRPr/>
            </a:pPr>
            <a:endParaRPr lang="es-MX" sz="800" dirty="0">
              <a:solidFill>
                <a:schemeClr val="accent6">
                  <a:lumMod val="50000"/>
                </a:schemeClr>
              </a:solidFill>
              <a:latin typeface="ArialMT"/>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De conformidad con el artículo 26 apartado A de la Constitución:</a:t>
            </a:r>
          </a:p>
          <a:p>
            <a:pPr marL="0" indent="0" algn="just">
              <a:lnSpc>
                <a:spcPct val="100000"/>
              </a:lnSpc>
              <a:spcBef>
                <a:spcPts val="0"/>
              </a:spcBef>
              <a:buNone/>
              <a:defRPr/>
            </a:pPr>
            <a:r>
              <a:rPr lang="es-ES_tradnl" alt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ES_tradnl" altLang="es-MX" sz="2000" i="1" dirty="0">
                <a:solidFill>
                  <a:schemeClr val="bg1"/>
                </a:solidFill>
                <a:latin typeface="Arial" panose="020B0604020202020204" pitchFamily="34" charset="0"/>
                <a:cs typeface="Arial" panose="020B0604020202020204" pitchFamily="34" charset="0"/>
              </a:rPr>
              <a:t>Habrá un plan nacional de desarrollo al que se sujetarán obligatoriamente los programas de la Administración Pública Federal</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La Ley de Planeación </a:t>
            </a:r>
            <a:r>
              <a:rPr lang="es-ES_tradnl" altLang="es-MX" sz="1600" dirty="0">
                <a:solidFill>
                  <a:schemeClr val="bg1"/>
                </a:solidFill>
                <a:latin typeface="Arial" panose="020B0604020202020204" pitchFamily="34" charset="0"/>
                <a:cs typeface="Arial" panose="020B0604020202020204" pitchFamily="34" charset="0"/>
              </a:rPr>
              <a:t>(DOF 5 de enero de 1983, última reforma 9 de enero del 2018) </a:t>
            </a:r>
            <a:r>
              <a:rPr lang="es-ES_tradnl" altLang="es-MX" sz="2000" dirty="0">
                <a:solidFill>
                  <a:schemeClr val="bg1"/>
                </a:solidFill>
                <a:latin typeface="Arial" panose="020B0604020202020204" pitchFamily="34" charset="0"/>
                <a:cs typeface="Arial" panose="020B0604020202020204" pitchFamily="34" charset="0"/>
              </a:rPr>
              <a:t>que reglamenta el mencionado precepto constitucional, establece entre otros aspectos los criterios para la formulación, instrumentación, control y evaluación del plan y los programas de desarrollo, y los órganos responsables del proceso de planeación.</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Por su parte la LFPRH </a:t>
            </a:r>
            <a:r>
              <a:rPr lang="es-ES_tradnl" altLang="es-MX" sz="1600" dirty="0">
                <a:solidFill>
                  <a:schemeClr val="bg1"/>
                </a:solidFill>
                <a:latin typeface="Arial" panose="020B0604020202020204" pitchFamily="34" charset="0"/>
                <a:cs typeface="Arial" panose="020B0604020202020204" pitchFamily="34" charset="0"/>
              </a:rPr>
              <a:t>(art. 16) </a:t>
            </a:r>
            <a:r>
              <a:rPr lang="es-ES_tradnl" altLang="es-MX" sz="2000" dirty="0">
                <a:solidFill>
                  <a:schemeClr val="bg1"/>
                </a:solidFill>
                <a:latin typeface="Arial" panose="020B0604020202020204" pitchFamily="34" charset="0"/>
                <a:cs typeface="Arial" panose="020B0604020202020204" pitchFamily="34" charset="0"/>
              </a:rPr>
              <a:t>dispone: </a:t>
            </a:r>
          </a:p>
          <a:p>
            <a:pPr marL="0" indent="0" algn="just">
              <a:lnSpc>
                <a:spcPct val="100000"/>
              </a:lnSpc>
              <a:spcBef>
                <a:spcPts val="0"/>
              </a:spcBef>
              <a:buNone/>
              <a:defRPr/>
            </a:pPr>
            <a:endParaRPr lang="es-ES_tradnl"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i="1" dirty="0">
                <a:solidFill>
                  <a:schemeClr val="bg1"/>
                </a:solidFill>
                <a:latin typeface="Arial" panose="020B0604020202020204" pitchFamily="34" charset="0"/>
                <a:cs typeface="Arial" panose="020B0604020202020204" pitchFamily="34" charset="0"/>
              </a:rPr>
              <a:t>La Ley de Ingresos y el Presupuesto de Egresos se elaborarán con base en </a:t>
            </a:r>
            <a:r>
              <a:rPr lang="es-ES_tradnl" altLang="es-MX" sz="2000" i="1" dirty="0">
                <a:solidFill>
                  <a:srgbClr val="2F6642"/>
                </a:solidFill>
                <a:latin typeface="Arial" panose="020B0604020202020204" pitchFamily="34" charset="0"/>
                <a:cs typeface="Arial" panose="020B0604020202020204" pitchFamily="34" charset="0"/>
              </a:rPr>
              <a:t>objetivos y parámetros cuantificables </a:t>
            </a:r>
            <a:r>
              <a:rPr lang="es-ES_tradnl" altLang="es-MX" sz="2000" i="1" dirty="0">
                <a:solidFill>
                  <a:schemeClr val="bg1"/>
                </a:solidFill>
                <a:latin typeface="Arial" panose="020B0604020202020204" pitchFamily="34" charset="0"/>
                <a:cs typeface="Arial" panose="020B0604020202020204" pitchFamily="34" charset="0"/>
              </a:rPr>
              <a:t>de política económica, acompañados de sus correspondientes </a:t>
            </a:r>
            <a:r>
              <a:rPr lang="es-ES_tradnl" altLang="es-MX" sz="2000" i="1" dirty="0">
                <a:solidFill>
                  <a:schemeClr val="accent5">
                    <a:lumMod val="75000"/>
                  </a:schemeClr>
                </a:solidFill>
                <a:latin typeface="Arial" panose="020B0604020202020204" pitchFamily="34" charset="0"/>
                <a:cs typeface="Arial" panose="020B0604020202020204" pitchFamily="34" charset="0"/>
              </a:rPr>
              <a:t>indicadores del desempeño</a:t>
            </a:r>
            <a:r>
              <a:rPr lang="es-ES_tradnl" altLang="es-MX" sz="2000" i="1" dirty="0">
                <a:solidFill>
                  <a:schemeClr val="bg1"/>
                </a:solidFill>
                <a:latin typeface="Arial" panose="020B0604020202020204" pitchFamily="34" charset="0"/>
                <a:cs typeface="Arial" panose="020B0604020202020204" pitchFamily="34" charset="0"/>
              </a:rPr>
              <a:t>, los cuales, junto con los criterios generales de política económica y los </a:t>
            </a:r>
            <a:r>
              <a:rPr lang="es-ES_tradnl" altLang="es-MX" sz="2000" i="1" dirty="0">
                <a:solidFill>
                  <a:schemeClr val="bg2">
                    <a:lumMod val="75000"/>
                  </a:schemeClr>
                </a:solidFill>
                <a:latin typeface="Arial" panose="020B0604020202020204" pitchFamily="34" charset="0"/>
                <a:cs typeface="Arial" panose="020B0604020202020204" pitchFamily="34" charset="0"/>
              </a:rPr>
              <a:t>objetivos, estrategias y metas anuales</a:t>
            </a:r>
            <a:r>
              <a:rPr lang="es-ES_tradnl" altLang="es-MX" sz="2000" i="1" dirty="0">
                <a:solidFill>
                  <a:schemeClr val="bg1"/>
                </a:solidFill>
                <a:latin typeface="Arial" panose="020B0604020202020204" pitchFamily="34" charset="0"/>
                <a:cs typeface="Arial" panose="020B0604020202020204" pitchFamily="34" charset="0"/>
              </a:rPr>
              <a:t>, en el caso de la Administración Pública Federal, deberán ser congruentes con el </a:t>
            </a:r>
            <a:r>
              <a:rPr lang="es-ES_tradnl" altLang="es-MX" sz="2000" i="1" dirty="0">
                <a:solidFill>
                  <a:schemeClr val="accent4">
                    <a:lumMod val="75000"/>
                  </a:schemeClr>
                </a:solidFill>
                <a:latin typeface="Arial" panose="020B0604020202020204" pitchFamily="34" charset="0"/>
                <a:cs typeface="Arial" panose="020B0604020202020204" pitchFamily="34" charset="0"/>
              </a:rPr>
              <a:t>Plan Nacional de Desarrollo </a:t>
            </a:r>
            <a:r>
              <a:rPr lang="es-ES_tradnl" altLang="es-MX" sz="2000" dirty="0">
                <a:solidFill>
                  <a:schemeClr val="accent4">
                    <a:lumMod val="75000"/>
                  </a:schemeClr>
                </a:solidFill>
                <a:latin typeface="Arial" panose="020B0604020202020204" pitchFamily="34" charset="0"/>
                <a:cs typeface="Arial" panose="020B0604020202020204" pitchFamily="34" charset="0"/>
              </a:rPr>
              <a:t>(PND) </a:t>
            </a:r>
            <a:r>
              <a:rPr lang="es-ES_tradnl" altLang="es-MX" sz="2000" i="1" dirty="0">
                <a:solidFill>
                  <a:schemeClr val="bg1"/>
                </a:solidFill>
                <a:latin typeface="Arial" panose="020B0604020202020204" pitchFamily="34" charset="0"/>
                <a:cs typeface="Arial" panose="020B0604020202020204" pitchFamily="34" charset="0"/>
              </a:rPr>
              <a:t>y los </a:t>
            </a:r>
            <a:r>
              <a:rPr lang="es-ES_tradnl" altLang="es-MX" sz="2000" i="1" dirty="0">
                <a:solidFill>
                  <a:srgbClr val="CC9C02"/>
                </a:solidFill>
                <a:latin typeface="Arial" panose="020B0604020202020204" pitchFamily="34" charset="0"/>
                <a:cs typeface="Arial" panose="020B0604020202020204" pitchFamily="34" charset="0"/>
              </a:rPr>
              <a:t>programas que derivan del mismo</a:t>
            </a:r>
            <a:r>
              <a:rPr lang="es-ES_tradnl" altLang="es-MX" sz="2000" i="1" dirty="0">
                <a:solidFill>
                  <a:schemeClr val="bg1"/>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062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11">
                                            <p:txEl>
                                              <p:pRg st="0" end="0"/>
                                            </p:txEl>
                                          </p:spTgt>
                                        </p:tgtEl>
                                      </p:cBhvr>
                                    </p:animEffect>
                                  </p:childTnLst>
                                </p:cTn>
                              </p:par>
                            </p:childTnLst>
                          </p:cTn>
                        </p:par>
                        <p:par>
                          <p:cTn id="10" fill="hold">
                            <p:stCondLst>
                              <p:cond delay="15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11">
                                            <p:txEl>
                                              <p:pRg st="2" end="2"/>
                                            </p:txEl>
                                          </p:spTgt>
                                        </p:tgtEl>
                                        <p:attrNameLst>
                                          <p:attrName>style.visibility</p:attrName>
                                        </p:attrNameLst>
                                      </p:cBhvr>
                                      <p:to>
                                        <p:strVal val="visible"/>
                                      </p:to>
                                    </p:set>
                                    <p:anim by="(-#ppt_w*2)" calcmode="lin" valueType="num">
                                      <p:cBhvr rctx="PPT">
                                        <p:cTn id="13" dur="250" autoRev="1" fill="hold">
                                          <p:stCondLst>
                                            <p:cond delay="0"/>
                                          </p:stCondLst>
                                        </p:cTn>
                                        <p:tgtEl>
                                          <p:spTgt spid="11">
                                            <p:txEl>
                                              <p:pRg st="2" end="2"/>
                                            </p:txEl>
                                          </p:spTgt>
                                        </p:tgtEl>
                                        <p:attrNameLst>
                                          <p:attrName>ppt_w</p:attrName>
                                        </p:attrNameLst>
                                      </p:cBhvr>
                                    </p:anim>
                                    <p:anim by="(#ppt_w*0.50)" calcmode="lin" valueType="num">
                                      <p:cBhvr>
                                        <p:cTn id="14" dur="250" decel="50000" autoRev="1" fill="hold">
                                          <p:stCondLst>
                                            <p:cond delay="0"/>
                                          </p:stCondLst>
                                        </p:cTn>
                                        <p:tgtEl>
                                          <p:spTgt spid="11">
                                            <p:txEl>
                                              <p:pRg st="2" end="2"/>
                                            </p:txEl>
                                          </p:spTgt>
                                        </p:tgtEl>
                                        <p:attrNameLst>
                                          <p:attrName>ppt_x</p:attrName>
                                        </p:attrNameLst>
                                      </p:cBhvr>
                                    </p:anim>
                                    <p:anim from="(-#ppt_h/2)" to="(#ppt_y)" calcmode="lin" valueType="num">
                                      <p:cBhvr>
                                        <p:cTn id="15" dur="500" fill="hold">
                                          <p:stCondLst>
                                            <p:cond delay="0"/>
                                          </p:stCondLst>
                                        </p:cTn>
                                        <p:tgtEl>
                                          <p:spTgt spid="11">
                                            <p:txEl>
                                              <p:pRg st="2" end="2"/>
                                            </p:txEl>
                                          </p:spTgt>
                                        </p:tgtEl>
                                        <p:attrNameLst>
                                          <p:attrName>ppt_y</p:attrName>
                                        </p:attrNameLst>
                                      </p:cBhvr>
                                    </p:anim>
                                    <p:animRot by="21600000">
                                      <p:cBhvr>
                                        <p:cTn id="16" dur="500" fill="hold">
                                          <p:stCondLst>
                                            <p:cond delay="0"/>
                                          </p:stCondLst>
                                        </p:cTn>
                                        <p:tgtEl>
                                          <p:spTgt spid="11">
                                            <p:txEl>
                                              <p:pRg st="2" end="2"/>
                                            </p:txEl>
                                          </p:spTgt>
                                        </p:tgtEl>
                                        <p:attrNameLst>
                                          <p:attrName>r</p:attrName>
                                        </p:attrNameLst>
                                      </p:cBhvr>
                                    </p:animRot>
                                  </p:childTnLst>
                                </p:cTn>
                              </p:par>
                            </p:childTnLst>
                          </p:cTn>
                        </p:par>
                        <p:par>
                          <p:cTn id="17" fill="hold">
                            <p:stCondLst>
                              <p:cond delay="4650"/>
                            </p:stCondLst>
                            <p:childTnLst>
                              <p:par>
                                <p:cTn id="18" presetID="52" presetClass="entr" presetSubtype="0"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Scale>
                                      <p:cBhvr>
                                        <p:cTn id="20"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1">
                                            <p:txEl>
                                              <p:pRg st="4" end="4"/>
                                            </p:txEl>
                                          </p:spTgt>
                                        </p:tgtEl>
                                        <p:attrNameLst>
                                          <p:attrName>ppt_x</p:attrName>
                                          <p:attrName>ppt_y</p:attrName>
                                        </p:attrNameLst>
                                      </p:cBhvr>
                                    </p:animMotion>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edge">
                                      <p:cBhvr>
                                        <p:cTn id="27" dur="1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11">
                                            <p:txEl>
                                              <p:pRg st="8" end="8"/>
                                            </p:txEl>
                                          </p:spTgt>
                                        </p:tgtEl>
                                        <p:attrNameLst>
                                          <p:attrName>style.visibility</p:attrName>
                                        </p:attrNameLst>
                                      </p:cBhvr>
                                      <p:to>
                                        <p:strVal val="visible"/>
                                      </p:to>
                                    </p:set>
                                    <p:anim by="(-#ppt_w*2)" calcmode="lin" valueType="num">
                                      <p:cBhvr rctx="PPT">
                                        <p:cTn id="32" dur="375" autoRev="1" fill="hold">
                                          <p:stCondLst>
                                            <p:cond delay="0"/>
                                          </p:stCondLst>
                                        </p:cTn>
                                        <p:tgtEl>
                                          <p:spTgt spid="11">
                                            <p:txEl>
                                              <p:pRg st="8" end="8"/>
                                            </p:txEl>
                                          </p:spTgt>
                                        </p:tgtEl>
                                        <p:attrNameLst>
                                          <p:attrName>ppt_w</p:attrName>
                                        </p:attrNameLst>
                                      </p:cBhvr>
                                    </p:anim>
                                    <p:anim by="(#ppt_w*0.50)" calcmode="lin" valueType="num">
                                      <p:cBhvr>
                                        <p:cTn id="33" dur="375" decel="50000" autoRev="1" fill="hold">
                                          <p:stCondLst>
                                            <p:cond delay="0"/>
                                          </p:stCondLst>
                                        </p:cTn>
                                        <p:tgtEl>
                                          <p:spTgt spid="11">
                                            <p:txEl>
                                              <p:pRg st="8" end="8"/>
                                            </p:txEl>
                                          </p:spTgt>
                                        </p:tgtEl>
                                        <p:attrNameLst>
                                          <p:attrName>ppt_x</p:attrName>
                                        </p:attrNameLst>
                                      </p:cBhvr>
                                    </p:anim>
                                    <p:anim from="(-#ppt_h/2)" to="(#ppt_y)" calcmode="lin" valueType="num">
                                      <p:cBhvr>
                                        <p:cTn id="34" dur="750" fill="hold">
                                          <p:stCondLst>
                                            <p:cond delay="0"/>
                                          </p:stCondLst>
                                        </p:cTn>
                                        <p:tgtEl>
                                          <p:spTgt spid="11">
                                            <p:txEl>
                                              <p:pRg st="8" end="8"/>
                                            </p:txEl>
                                          </p:spTgt>
                                        </p:tgtEl>
                                        <p:attrNameLst>
                                          <p:attrName>ppt_y</p:attrName>
                                        </p:attrNameLst>
                                      </p:cBhvr>
                                    </p:anim>
                                    <p:animRot by="21600000">
                                      <p:cBhvr>
                                        <p:cTn id="35" dur="750" fill="hold">
                                          <p:stCondLst>
                                            <p:cond delay="0"/>
                                          </p:stCondLst>
                                        </p:cTn>
                                        <p:tgtEl>
                                          <p:spTgt spid="11">
                                            <p:txEl>
                                              <p:pRg st="8" end="8"/>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Effect transition="in" filter="barn(inVertical)">
                                      <p:cBhvr>
                                        <p:cTn id="40" dur="125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lnSpcReduction="10000"/>
          </a:bodyPr>
          <a:lstStyle/>
          <a:p>
            <a:pPr marL="0" indent="0" algn="just">
              <a:lnSpc>
                <a:spcPct val="120000"/>
              </a:lnSpc>
              <a:spcBef>
                <a:spcPts val="0"/>
              </a:spcBef>
              <a:buNone/>
            </a:pPr>
            <a:r>
              <a:rPr lang="es-MX" sz="2000" b="1" dirty="0">
                <a:solidFill>
                  <a:schemeClr val="bg1"/>
                </a:solidFill>
                <a:latin typeface="ArialMT"/>
              </a:rPr>
              <a:t>2.1.1. Planeación de conformidad con la LAASSP</a:t>
            </a:r>
            <a:r>
              <a:rPr lang="es-MX" sz="2000" dirty="0">
                <a:solidFill>
                  <a:schemeClr val="bg1"/>
                </a:solidFill>
                <a:latin typeface="ArialMT"/>
              </a:rPr>
              <a:t>.</a:t>
            </a:r>
          </a:p>
          <a:p>
            <a:pPr marL="0" indent="0" algn="just">
              <a:lnSpc>
                <a:spcPct val="100000"/>
              </a:lnSpc>
              <a:spcBef>
                <a:spcPts val="400"/>
              </a:spcBef>
              <a:buNone/>
              <a:defRPr/>
            </a:pPr>
            <a:endParaRPr lang="es-MX" sz="800" dirty="0">
              <a:solidFill>
                <a:schemeClr val="bg1"/>
              </a:solidFill>
              <a:latin typeface="ArialMT"/>
            </a:endParaRPr>
          </a:p>
          <a:p>
            <a:pPr marL="0" indent="0" algn="just">
              <a:lnSpc>
                <a:spcPct val="100000"/>
              </a:lnSpc>
              <a:spcBef>
                <a:spcPts val="400"/>
              </a:spcBef>
              <a:buNone/>
              <a:defRPr/>
            </a:pPr>
            <a:r>
              <a:rPr lang="es-MX" sz="2000" dirty="0">
                <a:solidFill>
                  <a:schemeClr val="bg2">
                    <a:lumMod val="60000"/>
                    <a:lumOff val="40000"/>
                  </a:schemeClr>
                </a:solidFill>
                <a:latin typeface="ArialMT"/>
              </a:rPr>
              <a:t>Antes de iniciar </a:t>
            </a:r>
            <a:r>
              <a:rPr lang="es-MX" sz="2000" dirty="0">
                <a:solidFill>
                  <a:schemeClr val="bg1"/>
                </a:solidFill>
                <a:latin typeface="ArialMT"/>
              </a:rPr>
              <a:t>un procedimiento de contratación se deben considerar los siguientes </a:t>
            </a:r>
            <a:r>
              <a:rPr lang="es-MX" sz="2000" dirty="0">
                <a:solidFill>
                  <a:schemeClr val="bg2">
                    <a:lumMod val="60000"/>
                    <a:lumOff val="40000"/>
                  </a:schemeClr>
                </a:solidFill>
                <a:latin typeface="ArialMT"/>
              </a:rPr>
              <a:t>quince aspectos </a:t>
            </a:r>
            <a:r>
              <a:rPr lang="es-MX" sz="2000" dirty="0">
                <a:solidFill>
                  <a:schemeClr val="bg1"/>
                </a:solidFill>
                <a:latin typeface="ArialMT"/>
              </a:rPr>
              <a:t>en materia de planeación:</a:t>
            </a:r>
          </a:p>
          <a:p>
            <a:pPr marL="0" indent="0" algn="just">
              <a:lnSpc>
                <a:spcPct val="100000"/>
              </a:lnSpc>
              <a:spcBef>
                <a:spcPts val="400"/>
              </a:spcBef>
              <a:buNone/>
              <a:defRPr/>
            </a:pPr>
            <a:endParaRPr lang="es-MX" sz="800" dirty="0">
              <a:solidFill>
                <a:schemeClr val="bg1"/>
              </a:solidFill>
              <a:latin typeface="ArialMT"/>
            </a:endParaRP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normatividad y medidas de austeridad </a:t>
            </a:r>
            <a:r>
              <a:rPr lang="es-MX" sz="1600" dirty="0">
                <a:solidFill>
                  <a:schemeClr val="bg1"/>
                </a:solidFill>
                <a:latin typeface="ArialMT"/>
              </a:rPr>
              <a:t>(18 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existencias de bienes en almacén por el área requirente </a:t>
            </a:r>
            <a:r>
              <a:rPr lang="es-MX" sz="1600" dirty="0">
                <a:solidFill>
                  <a:schemeClr val="bg1"/>
                </a:solidFill>
                <a:latin typeface="ArialMT"/>
              </a:rPr>
              <a:t>(27 RLAASSP)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Para consultoria, asesoría, estudio o investigación, verificarque no exista un trabajo de esta naturaleza </a:t>
            </a:r>
            <a:r>
              <a:rPr lang="es-MX" sz="1600" dirty="0">
                <a:solidFill>
                  <a:schemeClr val="bg1"/>
                </a:solidFill>
                <a:latin typeface="ArialMT"/>
              </a:rPr>
              <a:t>(19 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la existencia de algún Contrato marco </a:t>
            </a:r>
            <a:r>
              <a:rPr lang="es-MX" sz="1600" dirty="0">
                <a:solidFill>
                  <a:schemeClr val="bg1"/>
                </a:solidFill>
                <a:latin typeface="ArialMT"/>
              </a:rPr>
              <a:t>(17 2º pfo. 	                                LAASSP y 14 RLAASSP)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5"/>
              <a:defRPr/>
            </a:pPr>
            <a:r>
              <a:rPr lang="es-MX" sz="2000" dirty="0">
                <a:solidFill>
                  <a:schemeClr val="bg1"/>
                </a:solidFill>
                <a:latin typeface="ArialMT"/>
              </a:rPr>
              <a:t>Realizar la investigación de mercado de acuerdo al pro-	                  cedimiento de contratación </a:t>
            </a:r>
            <a:r>
              <a:rPr lang="es-MX" sz="1600" dirty="0">
                <a:solidFill>
                  <a:schemeClr val="bg1"/>
                </a:solidFill>
                <a:latin typeface="ArialMT"/>
              </a:rPr>
              <a:t>(2 fracc. X, y 26 6º pfo. LAASSP, y 	          	                    28 al 30 RLAASSP)</a:t>
            </a:r>
            <a:r>
              <a:rPr lang="es-MX" sz="2000" dirty="0">
                <a:solidFill>
                  <a:schemeClr val="bg1"/>
                </a:solidFill>
                <a:latin typeface="ArialMT"/>
              </a:rPr>
              <a:t>; </a:t>
            </a:r>
          </a:p>
          <a:p>
            <a:pPr marL="457200" marR="0" lvl="0" indent="-457200" algn="just" defTabSz="914400" rtl="0" eaLnBrk="1" fontAlgn="auto" latinLnBrk="0" hangingPunct="1">
              <a:lnSpc>
                <a:spcPct val="100000"/>
              </a:lnSpc>
              <a:spcBef>
                <a:spcPts val="400"/>
              </a:spcBef>
              <a:spcAft>
                <a:spcPts val="0"/>
              </a:spcAft>
              <a:buClr>
                <a:schemeClr val="accent1"/>
              </a:buClr>
              <a:buSzTx/>
              <a:buFont typeface="+mj-lt"/>
              <a:buAutoNum type="arabicPeriod" startAt="7"/>
              <a:tabLst/>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Seleccionar el procedimiento a utilizar </a:t>
            </a:r>
            <a:r>
              <a:rPr kumimoji="0" lang="es-MX" sz="1600" b="0" i="0" u="none" strike="noStrike" kern="1200" cap="none" spc="0" normalizeH="0" baseline="0" noProof="0" dirty="0">
                <a:ln>
                  <a:noFill/>
                </a:ln>
                <a:solidFill>
                  <a:srgbClr val="000000"/>
                </a:solidFill>
                <a:effectLst/>
                <a:uLnTx/>
                <a:uFillTx/>
                <a:latin typeface="ArialMT"/>
                <a:ea typeface="+mn-ea"/>
                <a:cs typeface="+mn-cs"/>
              </a:rPr>
              <a:t>(26 1er y 3er pfos LAASSP y 33 RLAASSP)</a:t>
            </a:r>
            <a:r>
              <a:rPr lang="es-MX" sz="2000" dirty="0">
                <a:solidFill>
                  <a:srgbClr val="000000"/>
                </a:solidFill>
                <a:latin typeface="ArialMT"/>
              </a:rPr>
              <a:t>, esto de acuerdo al esquema que se muestra a continuación;</a:t>
            </a:r>
            <a:endPar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indent="-457200" algn="just">
              <a:lnSpc>
                <a:spcPct val="100000"/>
              </a:lnSpc>
              <a:spcBef>
                <a:spcPts val="400"/>
              </a:spcBef>
              <a:buClr>
                <a:schemeClr val="accent1"/>
              </a:buClr>
              <a:buFont typeface="+mj-lt"/>
              <a:buAutoNum type="arabicPeriod" startAt="7"/>
              <a:defRPr/>
            </a:pPr>
            <a:r>
              <a:rPr lang="es-MX" sz="2000" dirty="0">
                <a:solidFill>
                  <a:schemeClr val="bg1"/>
                </a:solidFill>
                <a:latin typeface="ArialMT"/>
              </a:rPr>
              <a:t>Determinar el carácter del procedimiento </a:t>
            </a:r>
            <a:r>
              <a:rPr lang="es-MX" sz="1600" dirty="0">
                <a:solidFill>
                  <a:schemeClr val="bg1"/>
                </a:solidFill>
                <a:latin typeface="ArialMT"/>
              </a:rPr>
              <a:t>(28 y 40 últ. pfo. LAASSP)</a:t>
            </a:r>
            <a:r>
              <a:rPr lang="es-MX" sz="2000" dirty="0">
                <a:solidFill>
                  <a:schemeClr val="bg1"/>
                </a:solidFill>
                <a:latin typeface="ArialMT"/>
              </a:rPr>
              <a:t>;</a:t>
            </a:r>
            <a:r>
              <a:rPr lang="es-MX" sz="2800" dirty="0">
                <a:solidFill>
                  <a:srgbClr val="000000"/>
                </a:solidFill>
                <a:latin typeface="ArialMT"/>
              </a:rPr>
              <a:t> </a:t>
            </a:r>
          </a:p>
          <a:p>
            <a:pPr marL="457200" indent="-457200" algn="just">
              <a:lnSpc>
                <a:spcPct val="100000"/>
              </a:lnSpc>
              <a:spcBef>
                <a:spcPts val="400"/>
              </a:spcBef>
              <a:buClr>
                <a:schemeClr val="accent1"/>
              </a:buClr>
              <a:buFont typeface="+mj-lt"/>
              <a:buAutoNum type="arabicPeriod" startAt="7"/>
              <a:defRPr/>
            </a:pPr>
            <a:r>
              <a:rPr lang="es-MX" sz="2000" dirty="0">
                <a:solidFill>
                  <a:srgbClr val="000000"/>
                </a:solidFill>
                <a:latin typeface="ArialMT"/>
              </a:rPr>
              <a:t>Verificar el contenido nacional </a:t>
            </a:r>
            <a:r>
              <a:rPr lang="es-MX" sz="1600" dirty="0">
                <a:solidFill>
                  <a:srgbClr val="000000"/>
                </a:solidFill>
                <a:latin typeface="ArialMT"/>
              </a:rPr>
              <a:t>(28 fracc. I LAASSP y Trans. Décimo Primero ref. 28 myo. 09)</a:t>
            </a:r>
            <a:r>
              <a:rPr lang="es-MX" sz="2000" dirty="0">
                <a:solidFill>
                  <a:srgbClr val="000000"/>
                </a:solidFill>
                <a:latin typeface="ArialMT"/>
              </a:rPr>
              <a:t>;</a:t>
            </a:r>
          </a:p>
          <a:p>
            <a:pPr marL="457200" indent="-457200" algn="just">
              <a:lnSpc>
                <a:spcPct val="100000"/>
              </a:lnSpc>
              <a:spcBef>
                <a:spcPts val="400"/>
              </a:spcBef>
              <a:buClr>
                <a:schemeClr val="accent1"/>
              </a:buClr>
              <a:buFont typeface="+mj-lt"/>
              <a:buAutoNum type="arabicPeriod" startAt="7"/>
              <a:defRPr/>
            </a:pPr>
            <a:endParaRPr lang="es-MX" sz="2000" dirty="0">
              <a:solidFill>
                <a:schemeClr val="bg1"/>
              </a:solidFill>
              <a:latin typeface="ArialMT"/>
            </a:endParaRPr>
          </a:p>
          <a:p>
            <a:pPr marL="385200" indent="-385200" algn="just">
              <a:lnSpc>
                <a:spcPct val="100000"/>
              </a:lnSpc>
              <a:spcBef>
                <a:spcPts val="400"/>
              </a:spcBef>
              <a:buClr>
                <a:schemeClr val="accent1"/>
              </a:buClr>
              <a:buFont typeface="+mj-lt"/>
              <a:buAutoNum type="arabicPeriod"/>
              <a:defRPr/>
            </a:pPr>
            <a:endParaRPr lang="es-MX" sz="2000" dirty="0">
              <a:solidFill>
                <a:schemeClr val="bg1"/>
              </a:solidFill>
              <a:latin typeface="ArialMT"/>
            </a:endParaRPr>
          </a:p>
        </p:txBody>
      </p:sp>
      <p:pic>
        <p:nvPicPr>
          <p:cNvPr id="3074" name="Picture 2" descr="Compranet">
            <a:extLst>
              <a:ext uri="{FF2B5EF4-FFF2-40B4-BE49-F238E27FC236}">
                <a16:creationId xmlns:a16="http://schemas.microsoft.com/office/drawing/2014/main" id="{F7320AF0-3E56-F6C0-D741-8139C1A4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04" y="3018969"/>
            <a:ext cx="2722697" cy="161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800" decel="100000"/>
                                        <p:tgtEl>
                                          <p:spTgt spid="11">
                                            <p:txEl>
                                              <p:pRg st="4" end="4"/>
                                            </p:txEl>
                                          </p:spTgt>
                                        </p:tgtEl>
                                      </p:cBhvr>
                                    </p:animEffect>
                                    <p:anim calcmode="lin" valueType="num">
                                      <p:cBhvr>
                                        <p:cTn id="2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fade">
                                      <p:cBhvr>
                                        <p:cTn id="41" dur="800" decel="100000"/>
                                        <p:tgtEl>
                                          <p:spTgt spid="11">
                                            <p:txEl>
                                              <p:pRg st="6" end="6"/>
                                            </p:txEl>
                                          </p:spTgt>
                                        </p:tgtEl>
                                      </p:cBhvr>
                                    </p:animEffect>
                                    <p:anim calcmode="lin" valueType="num">
                                      <p:cBhvr>
                                        <p:cTn id="42"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fade">
                                      <p:cBhvr>
                                        <p:cTn id="51" dur="800" decel="100000"/>
                                        <p:tgtEl>
                                          <p:spTgt spid="11">
                                            <p:txEl>
                                              <p:pRg st="7" end="7"/>
                                            </p:txEl>
                                          </p:spTgt>
                                        </p:tgtEl>
                                      </p:cBhvr>
                                    </p:animEffect>
                                    <p:anim calcmode="lin" valueType="num">
                                      <p:cBhvr>
                                        <p:cTn id="52" dur="800" decel="100000" fill="hold"/>
                                        <p:tgtEl>
                                          <p:spTgt spid="11">
                                            <p:txEl>
                                              <p:pRg st="7" end="7"/>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7" end="7"/>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7" end="7"/>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7" end="7"/>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7" end="7"/>
                                            </p:txEl>
                                          </p:spTgt>
                                        </p:tgtEl>
                                        <p:attrNameLst>
                                          <p:attrName>ppt_y</p:attrName>
                                        </p:attrNameLst>
                                      </p:cBhvr>
                                      <p:tavLst>
                                        <p:tav tm="0">
                                          <p:val>
                                            <p:strVal val="#ppt_y+0.1"/>
                                          </p:val>
                                        </p:tav>
                                        <p:tav tm="100000">
                                          <p:val>
                                            <p:strVal val="#ppt_y"/>
                                          </p:val>
                                        </p:tav>
                                      </p:tavLst>
                                    </p:anim>
                                  </p:childTnLst>
                                </p:cTn>
                              </p:par>
                              <p:par>
                                <p:cTn id="57" presetID="55" presetClass="entr" presetSubtype="0" fill="hold" nodeType="with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p:cTn id="59" dur="1000" fill="hold"/>
                                        <p:tgtEl>
                                          <p:spTgt spid="3074"/>
                                        </p:tgtEl>
                                        <p:attrNameLst>
                                          <p:attrName>ppt_w</p:attrName>
                                        </p:attrNameLst>
                                      </p:cBhvr>
                                      <p:tavLst>
                                        <p:tav tm="0">
                                          <p:val>
                                            <p:strVal val="#ppt_w*0.70"/>
                                          </p:val>
                                        </p:tav>
                                        <p:tav tm="100000">
                                          <p:val>
                                            <p:strVal val="#ppt_w"/>
                                          </p:val>
                                        </p:tav>
                                      </p:tavLst>
                                    </p:anim>
                                    <p:anim calcmode="lin" valueType="num">
                                      <p:cBhvr>
                                        <p:cTn id="60" dur="1000" fill="hold"/>
                                        <p:tgtEl>
                                          <p:spTgt spid="3074"/>
                                        </p:tgtEl>
                                        <p:attrNameLst>
                                          <p:attrName>ppt_h</p:attrName>
                                        </p:attrNameLst>
                                      </p:cBhvr>
                                      <p:tavLst>
                                        <p:tav tm="0">
                                          <p:val>
                                            <p:strVal val="#ppt_h"/>
                                          </p:val>
                                        </p:tav>
                                        <p:tav tm="100000">
                                          <p:val>
                                            <p:strVal val="#ppt_h"/>
                                          </p:val>
                                        </p:tav>
                                      </p:tavLst>
                                    </p:anim>
                                    <p:animEffect transition="in" filter="fade">
                                      <p:cBhvr>
                                        <p:cTn id="61" dur="1000"/>
                                        <p:tgtEl>
                                          <p:spTgt spid="3074"/>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11">
                                            <p:txEl>
                                              <p:pRg st="8" end="8"/>
                                            </p:txEl>
                                          </p:spTgt>
                                        </p:tgtEl>
                                        <p:attrNameLst>
                                          <p:attrName>style.visibility</p:attrName>
                                        </p:attrNameLst>
                                      </p:cBhvr>
                                      <p:to>
                                        <p:strVal val="visible"/>
                                      </p:to>
                                    </p:set>
                                    <p:animEffect transition="in" filter="fade">
                                      <p:cBhvr>
                                        <p:cTn id="66" dur="800" decel="100000"/>
                                        <p:tgtEl>
                                          <p:spTgt spid="11">
                                            <p:txEl>
                                              <p:pRg st="8" end="8"/>
                                            </p:txEl>
                                          </p:spTgt>
                                        </p:tgtEl>
                                      </p:cBhvr>
                                    </p:animEffect>
                                    <p:anim calcmode="lin" valueType="num">
                                      <p:cBhvr>
                                        <p:cTn id="67"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11">
                                            <p:txEl>
                                              <p:pRg st="9" end="9"/>
                                            </p:txEl>
                                          </p:spTgt>
                                        </p:tgtEl>
                                        <p:attrNameLst>
                                          <p:attrName>style.visibility</p:attrName>
                                        </p:attrNameLst>
                                      </p:cBhvr>
                                      <p:to>
                                        <p:strVal val="visible"/>
                                      </p:to>
                                    </p:set>
                                    <p:animEffect transition="in" filter="fade">
                                      <p:cBhvr>
                                        <p:cTn id="76" dur="800" decel="100000"/>
                                        <p:tgtEl>
                                          <p:spTgt spid="11">
                                            <p:txEl>
                                              <p:pRg st="9" end="9"/>
                                            </p:txEl>
                                          </p:spTgt>
                                        </p:tgtEl>
                                      </p:cBhvr>
                                    </p:animEffect>
                                    <p:anim calcmode="lin" valueType="num">
                                      <p:cBhvr>
                                        <p:cTn id="77" dur="800" decel="100000" fill="hold"/>
                                        <p:tgtEl>
                                          <p:spTgt spid="11">
                                            <p:txEl>
                                              <p:pRg st="9" end="9"/>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1">
                                            <p:txEl>
                                              <p:pRg st="9" end="9"/>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1">
                                            <p:txEl>
                                              <p:pRg st="9" end="9"/>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1">
                                            <p:txEl>
                                              <p:pRg st="9" end="9"/>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1">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nodeType="clickEffect">
                                  <p:stCondLst>
                                    <p:cond delay="0"/>
                                  </p:stCondLst>
                                  <p:childTnLst>
                                    <p:set>
                                      <p:cBhvr>
                                        <p:cTn id="85" dur="1" fill="hold">
                                          <p:stCondLst>
                                            <p:cond delay="0"/>
                                          </p:stCondLst>
                                        </p:cTn>
                                        <p:tgtEl>
                                          <p:spTgt spid="11">
                                            <p:txEl>
                                              <p:pRg st="10" end="10"/>
                                            </p:txEl>
                                          </p:spTgt>
                                        </p:tgtEl>
                                        <p:attrNameLst>
                                          <p:attrName>style.visibility</p:attrName>
                                        </p:attrNameLst>
                                      </p:cBhvr>
                                      <p:to>
                                        <p:strVal val="visible"/>
                                      </p:to>
                                    </p:set>
                                    <p:animEffect transition="in" filter="fade">
                                      <p:cBhvr>
                                        <p:cTn id="86" dur="800" decel="100000"/>
                                        <p:tgtEl>
                                          <p:spTgt spid="11">
                                            <p:txEl>
                                              <p:pRg st="10" end="10"/>
                                            </p:txEl>
                                          </p:spTgt>
                                        </p:tgtEl>
                                      </p:cBhvr>
                                    </p:animEffect>
                                    <p:anim calcmode="lin" valueType="num">
                                      <p:cBhvr>
                                        <p:cTn id="87"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nodeType="clickEffect">
                                  <p:stCondLst>
                                    <p:cond delay="0"/>
                                  </p:stCondLst>
                                  <p:childTnLst>
                                    <p:set>
                                      <p:cBhvr>
                                        <p:cTn id="95" dur="1" fill="hold">
                                          <p:stCondLst>
                                            <p:cond delay="0"/>
                                          </p:stCondLst>
                                        </p:cTn>
                                        <p:tgtEl>
                                          <p:spTgt spid="11">
                                            <p:txEl>
                                              <p:pRg st="11" end="11"/>
                                            </p:txEl>
                                          </p:spTgt>
                                        </p:tgtEl>
                                        <p:attrNameLst>
                                          <p:attrName>style.visibility</p:attrName>
                                        </p:attrNameLst>
                                      </p:cBhvr>
                                      <p:to>
                                        <p:strVal val="visible"/>
                                      </p:to>
                                    </p:set>
                                    <p:animEffect transition="in" filter="fade">
                                      <p:cBhvr>
                                        <p:cTn id="96" dur="800" decel="100000"/>
                                        <p:tgtEl>
                                          <p:spTgt spid="11">
                                            <p:txEl>
                                              <p:pRg st="11" end="11"/>
                                            </p:txEl>
                                          </p:spTgt>
                                        </p:tgtEl>
                                      </p:cBhvr>
                                    </p:animEffect>
                                    <p:anim calcmode="lin" valueType="num">
                                      <p:cBhvr>
                                        <p:cTn id="97" dur="800" decel="100000" fill="hold"/>
                                        <p:tgtEl>
                                          <p:spTgt spid="11">
                                            <p:txEl>
                                              <p:pRg st="11" end="11"/>
                                            </p:txEl>
                                          </p:spTgt>
                                        </p:tgtEl>
                                        <p:attrNameLst>
                                          <p:attrName>style.rotation</p:attrName>
                                        </p:attrNameLst>
                                      </p:cBhvr>
                                      <p:tavLst>
                                        <p:tav tm="0">
                                          <p:val>
                                            <p:fltVal val="-90"/>
                                          </p:val>
                                        </p:tav>
                                        <p:tav tm="100000">
                                          <p:val>
                                            <p:fltVal val="0"/>
                                          </p:val>
                                        </p:tav>
                                      </p:tavLst>
                                    </p:anim>
                                    <p:anim calcmode="lin" valueType="num">
                                      <p:cBhvr>
                                        <p:cTn id="98" dur="800" decel="100000" fill="hold"/>
                                        <p:tgtEl>
                                          <p:spTgt spid="11">
                                            <p:txEl>
                                              <p:pRg st="11" end="11"/>
                                            </p:txEl>
                                          </p:spTgt>
                                        </p:tgtEl>
                                        <p:attrNameLst>
                                          <p:attrName>ppt_x</p:attrName>
                                        </p:attrNameLst>
                                      </p:cBhvr>
                                      <p:tavLst>
                                        <p:tav tm="0">
                                          <p:val>
                                            <p:strVal val="#ppt_x+0.4"/>
                                          </p:val>
                                        </p:tav>
                                        <p:tav tm="100000">
                                          <p:val>
                                            <p:strVal val="#ppt_x-0.05"/>
                                          </p:val>
                                        </p:tav>
                                      </p:tavLst>
                                    </p:anim>
                                    <p:anim calcmode="lin" valueType="num">
                                      <p:cBhvr>
                                        <p:cTn id="99" dur="800" decel="100000" fill="hold"/>
                                        <p:tgtEl>
                                          <p:spTgt spid="11">
                                            <p:txEl>
                                              <p:pRg st="11" end="11"/>
                                            </p:txEl>
                                          </p:spTgt>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1">
                                            <p:txEl>
                                              <p:pRg st="11" end="11"/>
                                            </p:txEl>
                                          </p:spTgt>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1">
                                            <p:txEl>
                                              <p:pRg st="11" end="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Considerar  las normas que deberán o pueden exigirse en el procedimiento de contratación </a:t>
            </a:r>
            <a:r>
              <a:rPr lang="es-MX" sz="1600" dirty="0">
                <a:solidFill>
                  <a:schemeClr val="bg1"/>
                </a:solidFill>
                <a:latin typeface="ArialMT"/>
              </a:rPr>
              <a:t>(31 RLAASSP)</a:t>
            </a:r>
            <a:r>
              <a:rPr lang="es-MX" sz="2000" dirty="0">
                <a:solidFill>
                  <a:schemeClr val="bg1"/>
                </a:solidFill>
                <a:latin typeface="ArialMT"/>
              </a:rPr>
              <a:t>;</a:t>
            </a:r>
          </a:p>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Analizar la conveniencia de solicitar que el licitante tenga un  sistema de gestión de calidad </a:t>
            </a:r>
            <a:r>
              <a:rPr lang="es-MX" sz="1600" dirty="0">
                <a:solidFill>
                  <a:schemeClr val="bg1"/>
                </a:solidFill>
                <a:latin typeface="ArialMT"/>
              </a:rPr>
              <a:t>(32 RLAASSP)</a:t>
            </a:r>
            <a:r>
              <a:rPr lang="es-MX" sz="2000" dirty="0">
                <a:solidFill>
                  <a:schemeClr val="bg1"/>
                </a:solidFill>
                <a:latin typeface="ArialMT"/>
              </a:rPr>
              <a:t>;</a:t>
            </a:r>
          </a:p>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Considerar la conveniencia de consolidar </a:t>
            </a:r>
            <a:r>
              <a:rPr lang="es-MX" sz="1600" dirty="0">
                <a:solidFill>
                  <a:schemeClr val="bg1"/>
                </a:solidFill>
                <a:latin typeface="ArialMT"/>
              </a:rPr>
              <a:t>(17 1er. y 3er. pfos. LAASSP y 13 RLAASSP)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12"/>
              <a:defRPr/>
            </a:pPr>
            <a:r>
              <a:rPr lang="es-ES" sz="2000" dirty="0">
                <a:solidFill>
                  <a:schemeClr val="bg1"/>
                </a:solidFill>
                <a:latin typeface="Arial" panose="020B0604020202020204" pitchFamily="34" charset="0"/>
                <a:cs typeface="Arial" panose="020B0604020202020204" pitchFamily="34" charset="0"/>
              </a:rPr>
              <a:t>Analizar el posible uso de la modalidad de ofertas subsecuentes de descuento </a:t>
            </a:r>
            <a:r>
              <a:rPr lang="es-ES" sz="1600" dirty="0">
                <a:solidFill>
                  <a:schemeClr val="bg1"/>
                </a:solidFill>
                <a:latin typeface="Arial" panose="020B0604020202020204" pitchFamily="34" charset="0"/>
                <a:cs typeface="Arial" panose="020B0604020202020204" pitchFamily="34" charset="0"/>
              </a:rPr>
              <a:t>(28 últ. pfo. LAASSP, 38 RLAASSP y Lineamientos)</a:t>
            </a:r>
            <a:r>
              <a:rPr lang="es-MX" sz="2000" dirty="0">
                <a:solidFill>
                  <a:schemeClr val="bg1"/>
                </a:solidFill>
                <a:latin typeface="Arial" panose="020B0604020202020204" pitchFamily="34" charset="0"/>
                <a:cs typeface="Arial" panose="020B0604020202020204" pitchFamily="34" charset="0"/>
              </a:rPr>
              <a:t>; </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 Destinar hasta el 30% del presupuesto a contrataciones por monto y el 50% de estas a MIPYMES </a:t>
            </a:r>
            <a:r>
              <a:rPr lang="es-MX" sz="1600" dirty="0">
                <a:solidFill>
                  <a:schemeClr val="bg1"/>
                </a:solidFill>
                <a:latin typeface="ArialMT"/>
              </a:rPr>
              <a:t>(42 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 Dar anticipo a las MIPYME´s cuando es obligatorio de acuerdo a la LAASSP; </a:t>
            </a:r>
            <a:r>
              <a:rPr lang="es-MX" sz="1600" dirty="0">
                <a:solidFill>
                  <a:schemeClr val="bg1"/>
                </a:solidFill>
                <a:latin typeface="ArialMT"/>
              </a:rPr>
              <a:t>(13 2º pfo. LAASSP)</a:t>
            </a:r>
            <a:r>
              <a:rPr lang="es-MX" sz="2000" dirty="0">
                <a:solidFill>
                  <a:schemeClr val="bg1"/>
                </a:solidFill>
                <a:latin typeface="ArialMT"/>
              </a:rPr>
              <a:t>, y </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Considerar la designación del testigo social </a:t>
            </a:r>
            <a:r>
              <a:rPr lang="es-MX" sz="1600" dirty="0">
                <a:solidFill>
                  <a:schemeClr val="bg1"/>
                </a:solidFill>
                <a:latin typeface="ArialMT"/>
              </a:rPr>
              <a:t>(26 Ter. LAASSP y		                         60 a 70 RLAASSP)</a:t>
            </a:r>
            <a:r>
              <a:rPr lang="es-MX" sz="2000" dirty="0">
                <a:solidFill>
                  <a:schemeClr val="bg1"/>
                </a:solidFill>
                <a:latin typeface="ArialMT"/>
              </a:rPr>
              <a:t>.</a:t>
            </a:r>
          </a:p>
          <a:p>
            <a:pPr marL="457200" indent="-457200" algn="just">
              <a:lnSpc>
                <a:spcPct val="100000"/>
              </a:lnSpc>
              <a:spcBef>
                <a:spcPts val="400"/>
              </a:spcBef>
              <a:buFont typeface="+mj-lt"/>
              <a:buAutoNum type="arabicPeriod" startAt="12"/>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1026" name="Picture 2" descr="tics: FAMILIA DE LAS NORMAS ISO 9000">
            <a:extLst>
              <a:ext uri="{FF2B5EF4-FFF2-40B4-BE49-F238E27FC236}">
                <a16:creationId xmlns:a16="http://schemas.microsoft.com/office/drawing/2014/main" id="{7B3D775D-A985-9255-92EA-625A7EBE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709688"/>
            <a:ext cx="2972986" cy="1829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cademia de Contratación Pública de México, A.C. — ¿Los testigos sociales  son “figuras decorativas” o...">
            <a:extLst>
              <a:ext uri="{FF2B5EF4-FFF2-40B4-BE49-F238E27FC236}">
                <a16:creationId xmlns:a16="http://schemas.microsoft.com/office/drawing/2014/main" id="{805A73BF-54FF-78E1-EC0B-E255F511E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278" y="4475082"/>
            <a:ext cx="2804609" cy="18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75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800" decel="100000"/>
                                        <p:tgtEl>
                                          <p:spTgt spid="11">
                                            <p:txEl>
                                              <p:pRg st="0" end="0"/>
                                            </p:txEl>
                                          </p:spTgt>
                                        </p:tgtEl>
                                      </p:cBhvr>
                                    </p:animEffect>
                                    <p:anim calcmode="lin" valueType="num">
                                      <p:cBhvr>
                                        <p:cTn id="13"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800" decel="100000"/>
                                        <p:tgtEl>
                                          <p:spTgt spid="11">
                                            <p:txEl>
                                              <p:pRg st="1" end="1"/>
                                            </p:txEl>
                                          </p:spTgt>
                                        </p:tgtEl>
                                      </p:cBhvr>
                                    </p:animEffect>
                                    <p:anim calcmode="lin" valueType="num">
                                      <p:cBhvr>
                                        <p:cTn id="23"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800" decel="100000"/>
                                        <p:tgtEl>
                                          <p:spTgt spid="11">
                                            <p:txEl>
                                              <p:pRg st="2" end="2"/>
                                            </p:txEl>
                                          </p:spTgt>
                                        </p:tgtEl>
                                      </p:cBhvr>
                                    </p:animEffect>
                                    <p:anim calcmode="lin" valueType="num">
                                      <p:cBhvr>
                                        <p:cTn id="33"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800" decel="100000"/>
                                        <p:tgtEl>
                                          <p:spTgt spid="11">
                                            <p:txEl>
                                              <p:pRg st="3" end="3"/>
                                            </p:txEl>
                                          </p:spTgt>
                                        </p:tgtEl>
                                      </p:cBhvr>
                                    </p:animEffect>
                                    <p:anim calcmode="lin" valueType="num">
                                      <p:cBhvr>
                                        <p:cTn id="43"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800" decel="100000"/>
                                        <p:tgtEl>
                                          <p:spTgt spid="11">
                                            <p:txEl>
                                              <p:pRg st="4" end="4"/>
                                            </p:txEl>
                                          </p:spTgt>
                                        </p:tgtEl>
                                      </p:cBhvr>
                                    </p:animEffect>
                                    <p:anim calcmode="lin" valueType="num">
                                      <p:cBhvr>
                                        <p:cTn id="53"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nodeType="clickEffect">
                                  <p:stCondLst>
                                    <p:cond delay="0"/>
                                  </p:stCondLst>
                                  <p:childTnLst>
                                    <p:set>
                                      <p:cBhvr>
                                        <p:cTn id="61" dur="1" fill="hold">
                                          <p:stCondLst>
                                            <p:cond delay="0"/>
                                          </p:stCondLst>
                                        </p:cTn>
                                        <p:tgtEl>
                                          <p:spTgt spid="11">
                                            <p:txEl>
                                              <p:pRg st="5" end="5"/>
                                            </p:txEl>
                                          </p:spTgt>
                                        </p:tgtEl>
                                        <p:attrNameLst>
                                          <p:attrName>style.visibility</p:attrName>
                                        </p:attrNameLst>
                                      </p:cBhvr>
                                      <p:to>
                                        <p:strVal val="visible"/>
                                      </p:to>
                                    </p:set>
                                    <p:animEffect transition="in" filter="fade">
                                      <p:cBhvr>
                                        <p:cTn id="62" dur="800" decel="100000"/>
                                        <p:tgtEl>
                                          <p:spTgt spid="11">
                                            <p:txEl>
                                              <p:pRg st="5" end="5"/>
                                            </p:txEl>
                                          </p:spTgt>
                                        </p:tgtEl>
                                      </p:cBhvr>
                                    </p:animEffect>
                                    <p:anim calcmode="lin" valueType="num">
                                      <p:cBhvr>
                                        <p:cTn id="63"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11">
                                            <p:txEl>
                                              <p:pRg st="6" end="6"/>
                                            </p:txEl>
                                          </p:spTgt>
                                        </p:tgtEl>
                                        <p:attrNameLst>
                                          <p:attrName>style.visibility</p:attrName>
                                        </p:attrNameLst>
                                      </p:cBhvr>
                                      <p:to>
                                        <p:strVal val="visible"/>
                                      </p:to>
                                    </p:set>
                                    <p:animEffect transition="in" filter="fade">
                                      <p:cBhvr>
                                        <p:cTn id="72" dur="800" decel="100000"/>
                                        <p:tgtEl>
                                          <p:spTgt spid="11">
                                            <p:txEl>
                                              <p:pRg st="6" end="6"/>
                                            </p:txEl>
                                          </p:spTgt>
                                        </p:tgtEl>
                                      </p:cBhvr>
                                    </p:animEffect>
                                    <p:anim calcmode="lin" valueType="num">
                                      <p:cBhvr>
                                        <p:cTn id="73"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74"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75"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
            <a:extLst>
              <a:ext uri="{FF2B5EF4-FFF2-40B4-BE49-F238E27FC236}">
                <a16:creationId xmlns:a16="http://schemas.microsoft.com/office/drawing/2014/main" id="{93E24D77-4DEF-42C1-87E3-BE06B61CD86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5C8F57-316B-4CEE-B5A5-73E21CC7493C}" type="slidenum">
              <a:rPr lang="es-ES" altLang="es-MX" sz="2400" smtClean="0">
                <a:solidFill>
                  <a:srgbClr val="FFFFFF"/>
                </a:solidFill>
              </a:rPr>
              <a:pPr/>
              <a:t>25</a:t>
            </a:fld>
            <a:endParaRPr lang="es-ES" altLang="es-MX" sz="2400" dirty="0">
              <a:solidFill>
                <a:srgbClr val="FFFFFF"/>
              </a:solidFill>
            </a:endParaRPr>
          </a:p>
        </p:txBody>
      </p:sp>
      <p:sp>
        <p:nvSpPr>
          <p:cNvPr id="23556" name="Marcador de contenido 2"/>
          <p:cNvSpPr>
            <a:spLocks noGrp="1"/>
          </p:cNvSpPr>
          <p:nvPr>
            <p:ph idx="4294967295"/>
          </p:nvPr>
        </p:nvSpPr>
        <p:spPr>
          <a:xfrm>
            <a:off x="1063725" y="777875"/>
            <a:ext cx="8389557" cy="5964238"/>
          </a:xfrm>
          <a:noFill/>
        </p:spPr>
        <p:txBody>
          <a:bodyPr>
            <a:normAutofit/>
          </a:bodyPr>
          <a:lstStyle/>
          <a:p>
            <a:pPr algn="just">
              <a:spcBef>
                <a:spcPts val="600"/>
              </a:spcBef>
              <a:buNone/>
            </a:pPr>
            <a:endParaRPr lang="es-ES_tradnl" sz="500" dirty="0">
              <a:solidFill>
                <a:srgbClr val="595959"/>
              </a:solidFill>
              <a:latin typeface="Candara"/>
              <a:cs typeface="Candara"/>
            </a:endParaRPr>
          </a:p>
          <a:p>
            <a:pPr algn="just">
              <a:spcBef>
                <a:spcPts val="600"/>
              </a:spcBef>
              <a:buClr>
                <a:srgbClr val="9E8E5C">
                  <a:lumMod val="60000"/>
                  <a:lumOff val="40000"/>
                </a:srgbClr>
              </a:buClr>
              <a:buNone/>
            </a:pPr>
            <a:endParaRPr lang="es-ES" sz="2200" dirty="0">
              <a:solidFill>
                <a:prstClr val="black">
                  <a:lumMod val="65000"/>
                  <a:lumOff val="35000"/>
                </a:prstClr>
              </a:solidFill>
              <a:ea typeface="MS PGothic" charset="0"/>
            </a:endParaRPr>
          </a:p>
          <a:p>
            <a:pPr lvl="0" algn="just">
              <a:spcBef>
                <a:spcPct val="0"/>
              </a:spcBef>
              <a:buClr>
                <a:srgbClr val="9E8E5C">
                  <a:lumMod val="60000"/>
                  <a:lumOff val="40000"/>
                </a:srgbClr>
              </a:buClr>
              <a:buNone/>
            </a:pPr>
            <a:r>
              <a:rPr lang="es-ES" sz="2200" dirty="0">
                <a:solidFill>
                  <a:srgbClr val="000000"/>
                </a:solidFill>
                <a:ea typeface="MS PGothic" charset="0"/>
              </a:rPr>
              <a:t>	</a:t>
            </a:r>
            <a:r>
              <a:rPr lang="es-ES" sz="2200" dirty="0">
                <a:solidFill>
                  <a:schemeClr val="accent3">
                    <a:lumMod val="75000"/>
                  </a:schemeClr>
                </a:solidFill>
                <a:latin typeface="Arial" panose="020B0604020202020204" pitchFamily="34" charset="0"/>
                <a:ea typeface="MS PGothic" charset="0"/>
                <a:cs typeface="Arial" panose="020B0604020202020204" pitchFamily="34" charset="0"/>
              </a:rPr>
              <a:t>             </a:t>
            </a:r>
            <a:r>
              <a:rPr lang="es-ES" sz="2000" dirty="0">
                <a:solidFill>
                  <a:schemeClr val="accent3">
                    <a:lumMod val="75000"/>
                  </a:schemeClr>
                </a:solidFill>
                <a:latin typeface="Arial" panose="020B0604020202020204" pitchFamily="34" charset="0"/>
                <a:ea typeface="MS PGothic" charset="0"/>
                <a:cs typeface="Arial" panose="020B0604020202020204" pitchFamily="34" charset="0"/>
              </a:rPr>
              <a:t>Licitación pública </a:t>
            </a:r>
            <a:r>
              <a:rPr lang="es-ES" sz="2000" dirty="0">
                <a:solidFill>
                  <a:srgbClr val="000000"/>
                </a:solidFill>
                <a:latin typeface="Arial" panose="020B0604020202020204" pitchFamily="34" charset="0"/>
                <a:ea typeface="MS PGothic" charset="0"/>
                <a:cs typeface="Arial" panose="020B0604020202020204" pitchFamily="34" charset="0"/>
              </a:rPr>
              <a:t>nacional,     Adjudicación directa               	     internacional bajo tratados                  o Invitación cuando</a:t>
            </a:r>
          </a:p>
          <a:p>
            <a:pPr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o abierta.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menos 3 </a:t>
            </a:r>
            <a:r>
              <a:rPr lang="es-ES" sz="2000" dirty="0" err="1">
                <a:solidFill>
                  <a:srgbClr val="000000"/>
                </a:solidFill>
                <a:latin typeface="Arial" panose="020B0604020202020204" pitchFamily="34" charset="0"/>
                <a:ea typeface="MS PGothic" charset="0"/>
                <a:cs typeface="Arial" panose="020B0604020202020204" pitchFamily="34" charset="0"/>
              </a:rPr>
              <a:t>pers</a:t>
            </a:r>
            <a:r>
              <a:rPr lang="es-ES" sz="2000" dirty="0">
                <a:solidFill>
                  <a:srgbClr val="000000"/>
                </a:solidFill>
                <a:latin typeface="Arial" panose="020B0604020202020204" pitchFamily="34" charset="0"/>
                <a:ea typeface="MS PGothic" charset="0"/>
                <a:cs typeface="Arial" panose="020B0604020202020204" pitchFamily="34" charset="0"/>
              </a:rPr>
              <a:t>. por </a:t>
            </a:r>
            <a:r>
              <a:rPr lang="es-ES" sz="2000" b="1" dirty="0">
                <a:solidFill>
                  <a:srgbClr val="0000FF"/>
                </a:solidFill>
                <a:latin typeface="Arial" panose="020B0604020202020204" pitchFamily="34" charset="0"/>
                <a:ea typeface="MS PGothic" charset="0"/>
                <a:cs typeface="Arial" panose="020B0604020202020204" pitchFamily="34" charset="0"/>
              </a:rPr>
              <a:t>causa</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FFFFFF"/>
                </a:solidFill>
                <a:latin typeface="Arial" panose="020B0604020202020204" pitchFamily="34" charset="0"/>
                <a:ea typeface="MS PGothic" charset="0"/>
                <a:cs typeface="Arial" panose="020B0604020202020204" pitchFamily="34" charset="0"/>
              </a:rPr>
              <a:t>.</a:t>
            </a:r>
            <a:r>
              <a:rPr lang="es-ES" sz="1200" dirty="0">
                <a:solidFill>
                  <a:srgbClr val="000000"/>
                </a:solidFill>
                <a:latin typeface="Arial" panose="020B0604020202020204" pitchFamily="34" charset="0"/>
                <a:ea typeface="MS PGothic" charset="0"/>
                <a:cs typeface="Arial" panose="020B0604020202020204" pitchFamily="34" charset="0"/>
              </a:rPr>
              <a:t>                                    (Excepción: </a:t>
            </a:r>
            <a:r>
              <a:rPr lang="es-ES" sz="1200" dirty="0">
                <a:solidFill>
                  <a:srgbClr val="FF0000"/>
                </a:solidFill>
                <a:latin typeface="Arial" panose="020B0604020202020204" pitchFamily="34" charset="0"/>
                <a:ea typeface="MS PGothic" charset="0"/>
                <a:cs typeface="Arial" panose="020B0604020202020204" pitchFamily="34" charset="0"/>
              </a:rPr>
              <a:t>fracc. XX </a:t>
            </a:r>
            <a:r>
              <a:rPr lang="es-ES" sz="1200" dirty="0">
                <a:solidFill>
                  <a:srgbClr val="000000"/>
                </a:solidFill>
                <a:latin typeface="Arial" panose="020B0604020202020204" pitchFamily="34" charset="0"/>
                <a:ea typeface="MS PGothic" charset="0"/>
                <a:cs typeface="Arial" panose="020B0604020202020204" pitchFamily="34" charset="0"/>
              </a:rPr>
              <a:t>del art. 41 LAASSP)</a:t>
            </a:r>
          </a:p>
          <a:p>
            <a:pPr algn="just">
              <a:spcBef>
                <a:spcPts val="600"/>
              </a:spcBef>
              <a:buClr>
                <a:srgbClr val="9E8E5C">
                  <a:lumMod val="60000"/>
                  <a:lumOff val="40000"/>
                </a:srgbClr>
              </a:buClr>
              <a:buNone/>
            </a:pPr>
            <a:r>
              <a:rPr lang="es-ES" sz="5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Hasta </a:t>
            </a:r>
            <a:r>
              <a:rPr lang="es-ES" sz="3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Invitación a cuando menos tres personas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endParaRPr lang="es-ES" sz="12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Hasta</a:t>
            </a:r>
          </a:p>
          <a:p>
            <a:pPr algn="just">
              <a:spcBef>
                <a:spcPts val="600"/>
              </a:spcBef>
              <a:buClr>
                <a:srgbClr val="9E8E5C">
                  <a:lumMod val="60000"/>
                  <a:lumOff val="40000"/>
                </a:srgbClr>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Electrónica.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Adjudicación directa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i="1" dirty="0">
                <a:solidFill>
                  <a:srgbClr val="000000"/>
                </a:solidFill>
                <a:latin typeface="Arial" panose="020B0604020202020204" pitchFamily="34" charset="0"/>
                <a:ea typeface="MS PGothic" charset="0"/>
                <a:cs typeface="Arial" panose="020B0604020202020204" pitchFamily="34" charset="0"/>
              </a:rPr>
              <a:t>Presencial</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Monto inferior al valor diario de  300  UMA´s</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AD por </a:t>
            </a:r>
            <a:r>
              <a:rPr lang="es-ES" sz="1800" b="1" dirty="0">
                <a:solidFill>
                  <a:schemeClr val="bg2">
                    <a:lumMod val="40000"/>
                    <a:lumOff val="60000"/>
                  </a:schemeClr>
                </a:solidFill>
                <a:latin typeface="Arial" panose="020B0604020202020204" pitchFamily="34" charset="0"/>
                <a:ea typeface="MS PGothic" charset="0"/>
                <a:cs typeface="Arial" panose="020B0604020202020204" pitchFamily="34" charset="0"/>
              </a:rPr>
              <a:t>monto inferior</a:t>
            </a:r>
            <a:r>
              <a:rPr lang="es-ES" sz="1800" dirty="0">
                <a:solidFill>
                  <a:srgbClr val="000000"/>
                </a:solidFill>
                <a:latin typeface="Arial" panose="020B0604020202020204" pitchFamily="34" charset="0"/>
                <a:ea typeface="MS PGothic" charset="0"/>
                <a:cs typeface="Arial" panose="020B0604020202020204" pitchFamily="34" charset="0"/>
              </a:rPr>
              <a:t>.</a:t>
            </a:r>
            <a:endParaRPr lang="es-ES_tradnl" sz="1800" dirty="0">
              <a:latin typeface="Arial" panose="020B0604020202020204" pitchFamily="34" charset="0"/>
              <a:cs typeface="Arial" panose="020B0604020202020204" pitchFamily="34" charset="0"/>
            </a:endParaRPr>
          </a:p>
          <a:p>
            <a:pPr eaLnBrk="1" hangingPunct="1">
              <a:lnSpc>
                <a:spcPct val="90000"/>
              </a:lnSpc>
            </a:pPr>
            <a:endParaRPr lang="es-ES" sz="2000" dirty="0">
              <a:latin typeface="Arial" panose="020B0604020202020204" pitchFamily="34" charset="0"/>
              <a:cs typeface="Arial" panose="020B0604020202020204" pitchFamily="34" charset="0"/>
            </a:endParaRPr>
          </a:p>
          <a:p>
            <a:pPr eaLnBrk="1" hangingPunct="1">
              <a:lnSpc>
                <a:spcPct val="90000"/>
              </a:lnSpc>
            </a:pPr>
            <a:endParaRPr lang="es-ES" sz="1000" dirty="0">
              <a:latin typeface="Arial" charset="0"/>
            </a:endParaRPr>
          </a:p>
        </p:txBody>
      </p:sp>
      <p:sp>
        <p:nvSpPr>
          <p:cNvPr id="2" name="Marcador de número de diapositiva 3"/>
          <p:cNvSpPr txBox="1">
            <a:spLocks noGrp="1"/>
          </p:cNvSpPr>
          <p:nvPr/>
        </p:nvSpPr>
        <p:spPr bwMode="auto">
          <a:xfrm>
            <a:off x="9877703" y="6137457"/>
            <a:ext cx="609600" cy="520700"/>
          </a:xfrm>
          <a:prstGeom prst="rect">
            <a:avLst/>
          </a:prstGeom>
          <a:noFill/>
          <a:ln>
            <a:miter lim="800000"/>
            <a:headEnd/>
            <a:tailEnd/>
          </a:ln>
        </p:spPr>
        <p:txBody>
          <a:bodyPr anchor="ctr"/>
          <a:lstStyle/>
          <a:p>
            <a:pPr algn="ctr">
              <a:defRPr/>
            </a:pPr>
            <a:fld id="{4852A6BB-F75D-4A6E-8ED5-841832250209}" type="slidenum">
              <a:rPr lang="es-ES_tradnl" sz="1400" b="1">
                <a:solidFill>
                  <a:srgbClr val="FFFFFF"/>
                </a:solidFill>
              </a:rPr>
              <a:pPr algn="ctr">
                <a:defRPr/>
              </a:pPr>
              <a:t>25</a:t>
            </a:fld>
            <a:endParaRPr lang="es-ES_tradnl" sz="1400" b="1" dirty="0">
              <a:solidFill>
                <a:srgbClr val="FFFFFF"/>
              </a:solidFill>
            </a:endParaRPr>
          </a:p>
        </p:txBody>
      </p:sp>
      <p:pic>
        <p:nvPicPr>
          <p:cNvPr id="3" name="Imagen 2"/>
          <p:cNvPicPr>
            <a:picLocks noChangeAspect="1"/>
          </p:cNvPicPr>
          <p:nvPr/>
        </p:nvPicPr>
        <p:blipFill>
          <a:blip r:embed="rId2"/>
          <a:stretch>
            <a:fillRect/>
          </a:stretch>
        </p:blipFill>
        <p:spPr>
          <a:xfrm>
            <a:off x="5855499" y="1327284"/>
            <a:ext cx="471206" cy="875016"/>
          </a:xfrm>
          <a:prstGeom prst="rect">
            <a:avLst/>
          </a:prstGeom>
          <a:ln w="28575">
            <a:noFill/>
          </a:ln>
        </p:spPr>
      </p:pic>
      <p:pic>
        <p:nvPicPr>
          <p:cNvPr id="4" name="Imagen 3"/>
          <p:cNvPicPr>
            <a:picLocks noChangeAspect="1"/>
          </p:cNvPicPr>
          <p:nvPr/>
        </p:nvPicPr>
        <p:blipFill>
          <a:blip r:embed="rId3"/>
          <a:stretch>
            <a:fillRect/>
          </a:stretch>
        </p:blipFill>
        <p:spPr>
          <a:xfrm flipV="1">
            <a:off x="2417450" y="3736644"/>
            <a:ext cx="5829199" cy="45719"/>
          </a:xfrm>
          <a:prstGeom prst="rect">
            <a:avLst/>
          </a:prstGeom>
          <a:ln>
            <a:solidFill>
              <a:schemeClr val="tx1"/>
            </a:solidFill>
          </a:ln>
        </p:spPr>
      </p:pic>
      <p:pic>
        <p:nvPicPr>
          <p:cNvPr id="5" name="Imagen 4"/>
          <p:cNvPicPr>
            <a:picLocks noChangeAspect="1"/>
          </p:cNvPicPr>
          <p:nvPr/>
        </p:nvPicPr>
        <p:blipFill>
          <a:blip r:embed="rId3"/>
          <a:stretch>
            <a:fillRect/>
          </a:stretch>
        </p:blipFill>
        <p:spPr>
          <a:xfrm>
            <a:off x="4727849" y="5204814"/>
            <a:ext cx="3109229" cy="24386"/>
          </a:xfrm>
          <a:prstGeom prst="rect">
            <a:avLst/>
          </a:prstGeom>
          <a:ln w="9525">
            <a:solidFill>
              <a:schemeClr val="tx1"/>
            </a:solidFill>
          </a:ln>
        </p:spPr>
      </p:pic>
      <p:pic>
        <p:nvPicPr>
          <p:cNvPr id="6" name="Imagen 5"/>
          <p:cNvPicPr>
            <a:picLocks noChangeAspect="1"/>
          </p:cNvPicPr>
          <p:nvPr/>
        </p:nvPicPr>
        <p:blipFill>
          <a:blip r:embed="rId4"/>
          <a:stretch>
            <a:fillRect/>
          </a:stretch>
        </p:blipFill>
        <p:spPr>
          <a:xfrm>
            <a:off x="1270530" y="1206030"/>
            <a:ext cx="54127" cy="2294979"/>
          </a:xfrm>
          <a:prstGeom prst="rect">
            <a:avLst/>
          </a:prstGeom>
          <a:solidFill>
            <a:schemeClr val="bg1"/>
          </a:solidFill>
          <a:ln w="28575">
            <a:noFill/>
          </a:ln>
        </p:spPr>
      </p:pic>
      <p:pic>
        <p:nvPicPr>
          <p:cNvPr id="8" name="Imagen 7"/>
          <p:cNvPicPr>
            <a:picLocks noChangeAspect="1"/>
          </p:cNvPicPr>
          <p:nvPr/>
        </p:nvPicPr>
        <p:blipFill>
          <a:blip r:embed="rId5"/>
          <a:stretch>
            <a:fillRect/>
          </a:stretch>
        </p:blipFill>
        <p:spPr>
          <a:xfrm>
            <a:off x="1239859" y="5358990"/>
            <a:ext cx="45719" cy="806315"/>
          </a:xfrm>
          <a:prstGeom prst="rect">
            <a:avLst/>
          </a:prstGeom>
          <a:solidFill>
            <a:schemeClr val="bg1"/>
          </a:solidFill>
          <a:ln w="28575">
            <a:noFill/>
          </a:ln>
        </p:spPr>
      </p:pic>
      <p:pic>
        <p:nvPicPr>
          <p:cNvPr id="9" name="Imagen 8"/>
          <p:cNvPicPr>
            <a:picLocks noChangeAspect="1"/>
          </p:cNvPicPr>
          <p:nvPr/>
        </p:nvPicPr>
        <p:blipFill>
          <a:blip r:embed="rId5"/>
          <a:stretch>
            <a:fillRect/>
          </a:stretch>
        </p:blipFill>
        <p:spPr>
          <a:xfrm>
            <a:off x="1236659" y="3758522"/>
            <a:ext cx="63528" cy="1443785"/>
          </a:xfrm>
          <a:prstGeom prst="rect">
            <a:avLst/>
          </a:prstGeom>
          <a:solidFill>
            <a:schemeClr val="bg1"/>
          </a:solidFill>
          <a:ln w="28575">
            <a:noFill/>
          </a:ln>
        </p:spPr>
      </p:pic>
      <p:sp>
        <p:nvSpPr>
          <p:cNvPr id="12" name="CuadroTexto 11"/>
          <p:cNvSpPr txBox="1"/>
          <p:nvPr/>
        </p:nvSpPr>
        <p:spPr>
          <a:xfrm>
            <a:off x="736789" y="1424921"/>
            <a:ext cx="461665" cy="1708244"/>
          </a:xfrm>
          <a:prstGeom prst="rect">
            <a:avLst/>
          </a:prstGeom>
          <a:noFill/>
        </p:spPr>
        <p:txBody>
          <a:bodyPr vert="vert270" wrap="square">
            <a:spAutoFit/>
          </a:bodyPr>
          <a:lstStyle/>
          <a:p>
            <a:pP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I.M. GENERAL</a:t>
            </a:r>
          </a:p>
        </p:txBody>
      </p:sp>
      <p:sp>
        <p:nvSpPr>
          <p:cNvPr id="13" name="CuadroTexto 12"/>
          <p:cNvSpPr txBox="1"/>
          <p:nvPr/>
        </p:nvSpPr>
        <p:spPr>
          <a:xfrm>
            <a:off x="401113" y="3710450"/>
            <a:ext cx="738664" cy="1374735"/>
          </a:xfrm>
          <a:prstGeom prst="rect">
            <a:avLst/>
          </a:prstGeom>
          <a:noFill/>
        </p:spPr>
        <p:txBody>
          <a:bodyPr vert="vert270" wrap="none">
            <a:spAutoFit/>
          </a:bodyPr>
          <a:lstStyle/>
          <a:p>
            <a:pP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I.M. SIMPLI-</a:t>
            </a:r>
          </a:p>
          <a:p>
            <a:pPr algn="ct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FICADAS</a:t>
            </a:r>
          </a:p>
        </p:txBody>
      </p:sp>
      <p:sp>
        <p:nvSpPr>
          <p:cNvPr id="14" name="CuadroTexto 20"/>
          <p:cNvSpPr txBox="1">
            <a:spLocks noChangeArrowheads="1"/>
          </p:cNvSpPr>
          <p:nvPr/>
        </p:nvSpPr>
        <p:spPr bwMode="auto">
          <a:xfrm>
            <a:off x="473819" y="5447184"/>
            <a:ext cx="5699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ES" sz="1800" dirty="0">
                <a:solidFill>
                  <a:srgbClr val="FF0000"/>
                </a:solidFill>
                <a:latin typeface="Arial" panose="020B0604020202020204" pitchFamily="34" charset="0"/>
                <a:cs typeface="Arial" panose="020B0604020202020204" pitchFamily="34" charset="0"/>
              </a:rPr>
              <a:t>NO</a:t>
            </a:r>
          </a:p>
          <a:p>
            <a:pPr eaLnBrk="1" hangingPunct="1"/>
            <a:r>
              <a:rPr lang="es-ES" sz="1800" dirty="0">
                <a:solidFill>
                  <a:schemeClr val="bg1"/>
                </a:solidFill>
                <a:latin typeface="Arial" panose="020B0604020202020204" pitchFamily="34" charset="0"/>
                <a:cs typeface="Arial" panose="020B0604020202020204" pitchFamily="34" charset="0"/>
              </a:rPr>
              <a:t>I.M.</a:t>
            </a:r>
          </a:p>
        </p:txBody>
      </p:sp>
      <p:pic>
        <p:nvPicPr>
          <p:cNvPr id="15" name="Imagen 14"/>
          <p:cNvPicPr>
            <a:picLocks noChangeAspect="1"/>
          </p:cNvPicPr>
          <p:nvPr/>
        </p:nvPicPr>
        <p:blipFill>
          <a:blip r:embed="rId3"/>
          <a:stretch>
            <a:fillRect/>
          </a:stretch>
        </p:blipFill>
        <p:spPr>
          <a:xfrm>
            <a:off x="2388296" y="2674140"/>
            <a:ext cx="5829199" cy="45719"/>
          </a:xfrm>
          <a:prstGeom prst="rect">
            <a:avLst/>
          </a:prstGeom>
          <a:ln w="9525">
            <a:solidFill>
              <a:schemeClr val="tx1"/>
            </a:solidFill>
          </a:ln>
        </p:spPr>
      </p:pic>
    </p:spTree>
    <p:extLst>
      <p:ext uri="{BB962C8B-B14F-4D97-AF65-F5344CB8AC3E}">
        <p14:creationId xmlns:p14="http://schemas.microsoft.com/office/powerpoint/2010/main" val="4500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 calcmode="lin" valueType="num">
                                      <p:cBhvr>
                                        <p:cTn id="7" dur="175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8" dur="1750" fill="hold"/>
                                        <p:tgtEl>
                                          <p:spTgt spid="23556">
                                            <p:txEl>
                                              <p:pRg st="2" end="2"/>
                                            </p:txEl>
                                          </p:spTgt>
                                        </p:tgtEl>
                                        <p:attrNameLst>
                                          <p:attrName>ppt_h</p:attrName>
                                        </p:attrNameLst>
                                      </p:cBhvr>
                                      <p:tavLst>
                                        <p:tav tm="0">
                                          <p:val>
                                            <p:fltVal val="0"/>
                                          </p:val>
                                        </p:tav>
                                        <p:tav tm="100000">
                                          <p:val>
                                            <p:strVal val="#ppt_h"/>
                                          </p:val>
                                        </p:tav>
                                      </p:tavLst>
                                    </p:anim>
                                    <p:animEffect transition="in" filter="fade">
                                      <p:cBhvr>
                                        <p:cTn id="9" dur="1750"/>
                                        <p:tgtEl>
                                          <p:spTgt spid="2355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3556">
                                            <p:txEl>
                                              <p:pRg st="3" end="3"/>
                                            </p:txEl>
                                          </p:spTgt>
                                        </p:tgtEl>
                                        <p:attrNameLst>
                                          <p:attrName>style.visibility</p:attrName>
                                        </p:attrNameLst>
                                      </p:cBhvr>
                                      <p:to>
                                        <p:strVal val="visible"/>
                                      </p:to>
                                    </p:set>
                                    <p:anim calcmode="lin" valueType="num">
                                      <p:cBhvr>
                                        <p:cTn id="12" dur="175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13" dur="1750" fill="hold"/>
                                        <p:tgtEl>
                                          <p:spTgt spid="23556">
                                            <p:txEl>
                                              <p:pRg st="3" end="3"/>
                                            </p:txEl>
                                          </p:spTgt>
                                        </p:tgtEl>
                                        <p:attrNameLst>
                                          <p:attrName>ppt_h</p:attrName>
                                        </p:attrNameLst>
                                      </p:cBhvr>
                                      <p:tavLst>
                                        <p:tav tm="0">
                                          <p:val>
                                            <p:fltVal val="0"/>
                                          </p:val>
                                        </p:tav>
                                        <p:tav tm="100000">
                                          <p:val>
                                            <p:strVal val="#ppt_h"/>
                                          </p:val>
                                        </p:tav>
                                      </p:tavLst>
                                    </p:anim>
                                    <p:animEffect transition="in" filter="fade">
                                      <p:cBhvr>
                                        <p:cTn id="14" dur="1750"/>
                                        <p:tgtEl>
                                          <p:spTgt spid="23556">
                                            <p:txEl>
                                              <p:pRg st="3" end="3"/>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500" fill="hold"/>
                                        <p:tgtEl>
                                          <p:spTgt spid="3"/>
                                        </p:tgtEl>
                                        <p:attrNameLst>
                                          <p:attrName>ppt_w</p:attrName>
                                        </p:attrNameLst>
                                      </p:cBhvr>
                                      <p:tavLst>
                                        <p:tav tm="0">
                                          <p:val>
                                            <p:fltVal val="0"/>
                                          </p:val>
                                        </p:tav>
                                        <p:tav tm="100000">
                                          <p:val>
                                            <p:strVal val="#ppt_w"/>
                                          </p:val>
                                        </p:tav>
                                      </p:tavLst>
                                    </p:anim>
                                    <p:anim calcmode="lin" valueType="num">
                                      <p:cBhvr>
                                        <p:cTn id="18" dur="1500" fill="hold"/>
                                        <p:tgtEl>
                                          <p:spTgt spid="3"/>
                                        </p:tgtEl>
                                        <p:attrNameLst>
                                          <p:attrName>ppt_h</p:attrName>
                                        </p:attrNameLst>
                                      </p:cBhvr>
                                      <p:tavLst>
                                        <p:tav tm="0">
                                          <p:val>
                                            <p:fltVal val="0"/>
                                          </p:val>
                                        </p:tav>
                                        <p:tav tm="100000">
                                          <p:val>
                                            <p:strVal val="#ppt_h"/>
                                          </p:val>
                                        </p:tav>
                                      </p:tavLst>
                                    </p:anim>
                                    <p:anim calcmode="lin" valueType="num">
                                      <p:cBhvr>
                                        <p:cTn id="19" dur="1500" fill="hold"/>
                                        <p:tgtEl>
                                          <p:spTgt spid="3"/>
                                        </p:tgtEl>
                                        <p:attrNameLst>
                                          <p:attrName>style.rotation</p:attrName>
                                        </p:attrNameLst>
                                      </p:cBhvr>
                                      <p:tavLst>
                                        <p:tav tm="0">
                                          <p:val>
                                            <p:fltVal val="90"/>
                                          </p:val>
                                        </p:tav>
                                        <p:tav tm="100000">
                                          <p:val>
                                            <p:fltVal val="0"/>
                                          </p:val>
                                        </p:tav>
                                      </p:tavLst>
                                    </p:anim>
                                    <p:animEffect transition="in" filter="fade">
                                      <p:cBhvr>
                                        <p:cTn id="20" dur="1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fmla="#ppt_w*sin(2.5*pi*$)">
                                          <p:val>
                                            <p:fltVal val="0"/>
                                          </p:val>
                                        </p:tav>
                                        <p:tav tm="100000">
                                          <p:val>
                                            <p:fltVal val="1"/>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childTnLst>
                                </p:cTn>
                              </p:par>
                              <p:par>
                                <p:cTn id="27" presetID="18" presetClass="entr" presetSubtype="12" fill="hold" nodeType="withEffect">
                                  <p:stCondLst>
                                    <p:cond delay="0"/>
                                  </p:stCondLst>
                                  <p:childTnLst>
                                    <p:set>
                                      <p:cBhvr>
                                        <p:cTn id="28" dur="1" fill="hold">
                                          <p:stCondLst>
                                            <p:cond delay="0"/>
                                          </p:stCondLst>
                                        </p:cTn>
                                        <p:tgtEl>
                                          <p:spTgt spid="23556">
                                            <p:txEl>
                                              <p:pRg st="4" end="4"/>
                                            </p:txEl>
                                          </p:spTgt>
                                        </p:tgtEl>
                                        <p:attrNameLst>
                                          <p:attrName>style.visibility</p:attrName>
                                        </p:attrNameLst>
                                      </p:cBhvr>
                                      <p:to>
                                        <p:strVal val="visible"/>
                                      </p:to>
                                    </p:set>
                                    <p:animEffect transition="in" filter="strips(downLeft)">
                                      <p:cBhvr>
                                        <p:cTn id="29" dur="500"/>
                                        <p:tgtEl>
                                          <p:spTgt spid="23556">
                                            <p:txEl>
                                              <p:pRg st="4" end="4"/>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Left)">
                                      <p:cBhvr>
                                        <p:cTn id="32" dur="500"/>
                                        <p:tgtEl>
                                          <p:spTgt spid="2355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 calcmode="lin" valueType="num">
                                      <p:cBhvr>
                                        <p:cTn id="37" dur="1500" fill="hold"/>
                                        <p:tgtEl>
                                          <p:spTgt spid="23556">
                                            <p:txEl>
                                              <p:pRg st="6" end="6"/>
                                            </p:txEl>
                                          </p:spTgt>
                                        </p:tgtEl>
                                        <p:attrNameLst>
                                          <p:attrName>ppt_w</p:attrName>
                                        </p:attrNameLst>
                                      </p:cBhvr>
                                      <p:tavLst>
                                        <p:tav tm="0">
                                          <p:val>
                                            <p:fltVal val="0"/>
                                          </p:val>
                                        </p:tav>
                                        <p:tav tm="100000">
                                          <p:val>
                                            <p:strVal val="#ppt_w"/>
                                          </p:val>
                                        </p:tav>
                                      </p:tavLst>
                                    </p:anim>
                                    <p:anim calcmode="lin" valueType="num">
                                      <p:cBhvr>
                                        <p:cTn id="38" dur="1500" fill="hold"/>
                                        <p:tgtEl>
                                          <p:spTgt spid="23556">
                                            <p:txEl>
                                              <p:pRg st="6" end="6"/>
                                            </p:txEl>
                                          </p:spTgt>
                                        </p:tgtEl>
                                        <p:attrNameLst>
                                          <p:attrName>ppt_h</p:attrName>
                                        </p:attrNameLst>
                                      </p:cBhvr>
                                      <p:tavLst>
                                        <p:tav tm="0">
                                          <p:val>
                                            <p:fltVal val="0"/>
                                          </p:val>
                                        </p:tav>
                                        <p:tav tm="100000">
                                          <p:val>
                                            <p:strVal val="#ppt_h"/>
                                          </p:val>
                                        </p:tav>
                                      </p:tavLst>
                                    </p:anim>
                                    <p:anim calcmode="lin" valueType="num">
                                      <p:cBhvr>
                                        <p:cTn id="39" dur="1500" fill="hold"/>
                                        <p:tgtEl>
                                          <p:spTgt spid="23556">
                                            <p:txEl>
                                              <p:pRg st="6" end="6"/>
                                            </p:txEl>
                                          </p:spTgt>
                                        </p:tgtEl>
                                        <p:attrNameLst>
                                          <p:attrName>style.rotation</p:attrName>
                                        </p:attrNameLst>
                                      </p:cBhvr>
                                      <p:tavLst>
                                        <p:tav tm="0">
                                          <p:val>
                                            <p:fltVal val="90"/>
                                          </p:val>
                                        </p:tav>
                                        <p:tav tm="100000">
                                          <p:val>
                                            <p:fltVal val="0"/>
                                          </p:val>
                                        </p:tav>
                                      </p:tavLst>
                                    </p:anim>
                                    <p:animEffect transition="in" filter="fade">
                                      <p:cBhvr>
                                        <p:cTn id="40" dur="1500"/>
                                        <p:tgtEl>
                                          <p:spTgt spid="2355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3556">
                                            <p:txEl>
                                              <p:pRg st="7" end="7"/>
                                            </p:txEl>
                                          </p:spTgt>
                                        </p:tgtEl>
                                        <p:attrNameLst>
                                          <p:attrName>style.visibility</p:attrName>
                                        </p:attrNameLst>
                                      </p:cBhvr>
                                      <p:to>
                                        <p:strVal val="visible"/>
                                      </p:to>
                                    </p:set>
                                    <p:anim calcmode="lin" valueType="num">
                                      <p:cBhvr>
                                        <p:cTn id="45" dur="1500" fill="hold"/>
                                        <p:tgtEl>
                                          <p:spTgt spid="23556">
                                            <p:txEl>
                                              <p:pRg st="7" end="7"/>
                                            </p:txEl>
                                          </p:spTgt>
                                        </p:tgtEl>
                                        <p:attrNameLst>
                                          <p:attrName>ppt_w</p:attrName>
                                        </p:attrNameLst>
                                      </p:cBhvr>
                                      <p:tavLst>
                                        <p:tav tm="0">
                                          <p:val>
                                            <p:fltVal val="0"/>
                                          </p:val>
                                        </p:tav>
                                        <p:tav tm="100000">
                                          <p:val>
                                            <p:strVal val="#ppt_w"/>
                                          </p:val>
                                        </p:tav>
                                      </p:tavLst>
                                    </p:anim>
                                    <p:anim calcmode="lin" valueType="num">
                                      <p:cBhvr>
                                        <p:cTn id="46" dur="1500" fill="hold"/>
                                        <p:tgtEl>
                                          <p:spTgt spid="23556">
                                            <p:txEl>
                                              <p:pRg st="7" end="7"/>
                                            </p:txEl>
                                          </p:spTgt>
                                        </p:tgtEl>
                                        <p:attrNameLst>
                                          <p:attrName>ppt_h</p:attrName>
                                        </p:attrNameLst>
                                      </p:cBhvr>
                                      <p:tavLst>
                                        <p:tav tm="0">
                                          <p:val>
                                            <p:fltVal val="0"/>
                                          </p:val>
                                        </p:tav>
                                        <p:tav tm="100000">
                                          <p:val>
                                            <p:strVal val="#ppt_h"/>
                                          </p:val>
                                        </p:tav>
                                      </p:tavLst>
                                    </p:anim>
                                    <p:anim calcmode="lin" valueType="num">
                                      <p:cBhvr>
                                        <p:cTn id="47" dur="1500" fill="hold"/>
                                        <p:tgtEl>
                                          <p:spTgt spid="23556">
                                            <p:txEl>
                                              <p:pRg st="7" end="7"/>
                                            </p:txEl>
                                          </p:spTgt>
                                        </p:tgtEl>
                                        <p:attrNameLst>
                                          <p:attrName>style.rotation</p:attrName>
                                        </p:attrNameLst>
                                      </p:cBhvr>
                                      <p:tavLst>
                                        <p:tav tm="0">
                                          <p:val>
                                            <p:fltVal val="90"/>
                                          </p:val>
                                        </p:tav>
                                        <p:tav tm="100000">
                                          <p:val>
                                            <p:fltVal val="0"/>
                                          </p:val>
                                        </p:tav>
                                      </p:tavLst>
                                    </p:anim>
                                    <p:animEffect transition="in" filter="fade">
                                      <p:cBhvr>
                                        <p:cTn id="48" dur="1500"/>
                                        <p:tgtEl>
                                          <p:spTgt spid="23556">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1500"/>
                                        <p:tgtEl>
                                          <p:spTgt spid="6"/>
                                        </p:tgtEl>
                                      </p:cBhvr>
                                    </p:animEffect>
                                  </p:childTnLst>
                                </p:cTn>
                              </p:par>
                            </p:childTnLst>
                          </p:cTn>
                        </p:par>
                        <p:par>
                          <p:cTn id="54" fill="hold">
                            <p:stCondLst>
                              <p:cond delay="1500"/>
                            </p:stCondLst>
                            <p:childTnLst>
                              <p:par>
                                <p:cTn id="55" presetID="5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ppt_w</p:attrName>
                                        </p:attrNameLst>
                                      </p:cBhvr>
                                      <p:tavLst>
                                        <p:tav tm="0">
                                          <p:val>
                                            <p:strVal val="#ppt_w*0.70"/>
                                          </p:val>
                                        </p:tav>
                                        <p:tav tm="100000">
                                          <p:val>
                                            <p:strVal val="#ppt_w"/>
                                          </p:val>
                                        </p:tav>
                                      </p:tavLst>
                                    </p:anim>
                                    <p:anim calcmode="lin" valueType="num">
                                      <p:cBhvr>
                                        <p:cTn id="58" dur="2000" fill="hold"/>
                                        <p:tgtEl>
                                          <p:spTgt spid="12"/>
                                        </p:tgtEl>
                                        <p:attrNameLst>
                                          <p:attrName>ppt_h</p:attrName>
                                        </p:attrNameLst>
                                      </p:cBhvr>
                                      <p:tavLst>
                                        <p:tav tm="0">
                                          <p:val>
                                            <p:strVal val="#ppt_h"/>
                                          </p:val>
                                        </p:tav>
                                        <p:tav tm="100000">
                                          <p:val>
                                            <p:strVal val="#ppt_h"/>
                                          </p:val>
                                        </p:tav>
                                      </p:tavLst>
                                    </p:anim>
                                    <p:animEffect transition="in" filter="fade">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9" presetClass="entr" presetSubtype="1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fmla="#ppt_w*sin(2.5*pi*$)">
                                          <p:val>
                                            <p:fltVal val="0"/>
                                          </p:val>
                                        </p:tav>
                                        <p:tav tm="100000">
                                          <p:val>
                                            <p:fltVal val="1"/>
                                          </p:val>
                                        </p:tav>
                                      </p:tavLst>
                                    </p:anim>
                                    <p:anim calcmode="lin" valueType="num">
                                      <p:cBhvr>
                                        <p:cTn id="65" dur="1000" fill="hold"/>
                                        <p:tgtEl>
                                          <p:spTgt spid="4"/>
                                        </p:tgtEl>
                                        <p:attrNameLst>
                                          <p:attrName>ppt_h</p:attrName>
                                        </p:attrNameLst>
                                      </p:cBhvr>
                                      <p:tavLst>
                                        <p:tav tm="0">
                                          <p:val>
                                            <p:strVal val="#ppt_h"/>
                                          </p:val>
                                        </p:tav>
                                        <p:tav tm="100000">
                                          <p:val>
                                            <p:strVal val="#ppt_h"/>
                                          </p:val>
                                        </p:tav>
                                      </p:tavLst>
                                    </p:anim>
                                  </p:childTnLst>
                                </p:cTn>
                              </p:par>
                            </p:childTnLst>
                          </p:cTn>
                        </p:par>
                        <p:par>
                          <p:cTn id="66" fill="hold">
                            <p:stCondLst>
                              <p:cond delay="1000"/>
                            </p:stCondLst>
                            <p:childTnLst>
                              <p:par>
                                <p:cTn id="67" presetID="55" presetClass="entr" presetSubtype="0" fill="hold" nodeType="afterEffect">
                                  <p:stCondLst>
                                    <p:cond delay="0"/>
                                  </p:stCondLst>
                                  <p:childTnLst>
                                    <p:set>
                                      <p:cBhvr>
                                        <p:cTn id="68" dur="1" fill="hold">
                                          <p:stCondLst>
                                            <p:cond delay="0"/>
                                          </p:stCondLst>
                                        </p:cTn>
                                        <p:tgtEl>
                                          <p:spTgt spid="23556">
                                            <p:txEl>
                                              <p:pRg st="9" end="9"/>
                                            </p:txEl>
                                          </p:spTgt>
                                        </p:tgtEl>
                                        <p:attrNameLst>
                                          <p:attrName>style.visibility</p:attrName>
                                        </p:attrNameLst>
                                      </p:cBhvr>
                                      <p:to>
                                        <p:strVal val="visible"/>
                                      </p:to>
                                    </p:set>
                                    <p:anim calcmode="lin" valueType="num">
                                      <p:cBhvr>
                                        <p:cTn id="69"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2355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23556">
                                            <p:txEl>
                                              <p:pRg st="11" end="11"/>
                                            </p:txEl>
                                          </p:spTgt>
                                        </p:tgtEl>
                                        <p:attrNameLst>
                                          <p:attrName>style.visibility</p:attrName>
                                        </p:attrNameLst>
                                      </p:cBhvr>
                                      <p:to>
                                        <p:strVal val="visible"/>
                                      </p:to>
                                    </p:set>
                                    <p:animEffect transition="in" filter="checkerboard(across)">
                                      <p:cBhvr>
                                        <p:cTn id="76" dur="1500"/>
                                        <p:tgtEl>
                                          <p:spTgt spid="23556">
                                            <p:txEl>
                                              <p:pRg st="11" end="11"/>
                                            </p:txEl>
                                          </p:spTgt>
                                        </p:tgtEl>
                                      </p:cBhvr>
                                    </p:animEffect>
                                  </p:childTnLst>
                                </p:cTn>
                              </p:par>
                              <p:par>
                                <p:cTn id="77" presetID="5" presetClass="entr" presetSubtype="10" fill="hold" nodeType="withEffect">
                                  <p:stCondLst>
                                    <p:cond delay="0"/>
                                  </p:stCondLst>
                                  <p:childTnLst>
                                    <p:set>
                                      <p:cBhvr>
                                        <p:cTn id="78" dur="1" fill="hold">
                                          <p:stCondLst>
                                            <p:cond delay="0"/>
                                          </p:stCondLst>
                                        </p:cTn>
                                        <p:tgtEl>
                                          <p:spTgt spid="23556">
                                            <p:txEl>
                                              <p:pRg st="12" end="12"/>
                                            </p:txEl>
                                          </p:spTgt>
                                        </p:tgtEl>
                                        <p:attrNameLst>
                                          <p:attrName>style.visibility</p:attrName>
                                        </p:attrNameLst>
                                      </p:cBhvr>
                                      <p:to>
                                        <p:strVal val="visible"/>
                                      </p:to>
                                    </p:set>
                                    <p:animEffect transition="in" filter="checkerboard(across)">
                                      <p:cBhvr>
                                        <p:cTn id="79" dur="1500"/>
                                        <p:tgtEl>
                                          <p:spTgt spid="23556">
                                            <p:txEl>
                                              <p:pRg st="12" end="12"/>
                                            </p:txEl>
                                          </p:spTgt>
                                        </p:tgtEl>
                                      </p:cBhvr>
                                    </p:animEffect>
                                  </p:childTnLst>
                                </p:cTn>
                              </p:par>
                              <p:par>
                                <p:cTn id="80" presetID="5" presetClass="entr" presetSubtype="10" fill="hold" nodeType="withEffect">
                                  <p:stCondLst>
                                    <p:cond delay="0"/>
                                  </p:stCondLst>
                                  <p:childTnLst>
                                    <p:set>
                                      <p:cBhvr>
                                        <p:cTn id="81" dur="1" fill="hold">
                                          <p:stCondLst>
                                            <p:cond delay="0"/>
                                          </p:stCondLst>
                                        </p:cTn>
                                        <p:tgtEl>
                                          <p:spTgt spid="23556">
                                            <p:txEl>
                                              <p:pRg st="13" end="13"/>
                                            </p:txEl>
                                          </p:spTgt>
                                        </p:tgtEl>
                                        <p:attrNameLst>
                                          <p:attrName>style.visibility</p:attrName>
                                        </p:attrNameLst>
                                      </p:cBhvr>
                                      <p:to>
                                        <p:strVal val="visible"/>
                                      </p:to>
                                    </p:set>
                                    <p:animEffect transition="in" filter="checkerboard(across)">
                                      <p:cBhvr>
                                        <p:cTn id="82" dur="1500"/>
                                        <p:tgtEl>
                                          <p:spTgt spid="23556">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1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strips(down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9" presetClass="entr" presetSubtype="1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1000" fill="hold"/>
                                        <p:tgtEl>
                                          <p:spTgt spid="5"/>
                                        </p:tgtEl>
                                        <p:attrNameLst>
                                          <p:attrName>ppt_w</p:attrName>
                                        </p:attrNameLst>
                                      </p:cBhvr>
                                      <p:tavLst>
                                        <p:tav tm="0" fmla="#ppt_w*sin(2.5*pi*$)">
                                          <p:val>
                                            <p:fltVal val="0"/>
                                          </p:val>
                                        </p:tav>
                                        <p:tav tm="100000">
                                          <p:val>
                                            <p:fltVal val="1"/>
                                          </p:val>
                                        </p:tav>
                                      </p:tavLst>
                                    </p:anim>
                                    <p:anim calcmode="lin" valueType="num">
                                      <p:cBhvr>
                                        <p:cTn id="98" dur="1000" fill="hold"/>
                                        <p:tgtEl>
                                          <p:spTgt spid="5"/>
                                        </p:tgtEl>
                                        <p:attrNameLst>
                                          <p:attrName>ppt_h</p:attrName>
                                        </p:attrNameLst>
                                      </p:cBhvr>
                                      <p:tavLst>
                                        <p:tav tm="0">
                                          <p:val>
                                            <p:strVal val="#ppt_h"/>
                                          </p:val>
                                        </p:tav>
                                        <p:tav tm="100000">
                                          <p:val>
                                            <p:strVal val="#ppt_h"/>
                                          </p:val>
                                        </p:tav>
                                      </p:tavLst>
                                    </p:anim>
                                  </p:childTnLst>
                                </p:cTn>
                              </p:par>
                            </p:childTnLst>
                          </p:cTn>
                        </p:par>
                        <p:par>
                          <p:cTn id="99" fill="hold">
                            <p:stCondLst>
                              <p:cond delay="1000"/>
                            </p:stCondLst>
                            <p:childTnLst>
                              <p:par>
                                <p:cTn id="100" presetID="53" presetClass="entr" presetSubtype="16" fill="hold" nodeType="afterEffect">
                                  <p:stCondLst>
                                    <p:cond delay="0"/>
                                  </p:stCondLst>
                                  <p:childTnLst>
                                    <p:set>
                                      <p:cBhvr>
                                        <p:cTn id="101" dur="1" fill="hold">
                                          <p:stCondLst>
                                            <p:cond delay="0"/>
                                          </p:stCondLst>
                                        </p:cTn>
                                        <p:tgtEl>
                                          <p:spTgt spid="23556">
                                            <p:txEl>
                                              <p:pRg st="15" end="15"/>
                                            </p:txEl>
                                          </p:spTgt>
                                        </p:tgtEl>
                                        <p:attrNameLst>
                                          <p:attrName>style.visibility</p:attrName>
                                        </p:attrNameLst>
                                      </p:cBhvr>
                                      <p:to>
                                        <p:strVal val="visible"/>
                                      </p:to>
                                    </p:set>
                                    <p:anim calcmode="lin" valueType="num">
                                      <p:cBhvr>
                                        <p:cTn id="102" dur="1500" fill="hold"/>
                                        <p:tgtEl>
                                          <p:spTgt spid="23556">
                                            <p:txEl>
                                              <p:pRg st="15" end="15"/>
                                            </p:txEl>
                                          </p:spTgt>
                                        </p:tgtEl>
                                        <p:attrNameLst>
                                          <p:attrName>ppt_w</p:attrName>
                                        </p:attrNameLst>
                                      </p:cBhvr>
                                      <p:tavLst>
                                        <p:tav tm="0">
                                          <p:val>
                                            <p:fltVal val="0"/>
                                          </p:val>
                                        </p:tav>
                                        <p:tav tm="100000">
                                          <p:val>
                                            <p:strVal val="#ppt_w"/>
                                          </p:val>
                                        </p:tav>
                                      </p:tavLst>
                                    </p:anim>
                                    <p:anim calcmode="lin" valueType="num">
                                      <p:cBhvr>
                                        <p:cTn id="103" dur="1500" fill="hold"/>
                                        <p:tgtEl>
                                          <p:spTgt spid="23556">
                                            <p:txEl>
                                              <p:pRg st="15" end="15"/>
                                            </p:txEl>
                                          </p:spTgt>
                                        </p:tgtEl>
                                        <p:attrNameLst>
                                          <p:attrName>ppt_h</p:attrName>
                                        </p:attrNameLst>
                                      </p:cBhvr>
                                      <p:tavLst>
                                        <p:tav tm="0">
                                          <p:val>
                                            <p:fltVal val="0"/>
                                          </p:val>
                                        </p:tav>
                                        <p:tav tm="100000">
                                          <p:val>
                                            <p:strVal val="#ppt_h"/>
                                          </p:val>
                                        </p:tav>
                                      </p:tavLst>
                                    </p:anim>
                                    <p:animEffect transition="in" filter="fade">
                                      <p:cBhvr>
                                        <p:cTn id="104" dur="1500"/>
                                        <p:tgtEl>
                                          <p:spTgt spid="23556">
                                            <p:txEl>
                                              <p:pRg st="15" end="15"/>
                                            </p:txEl>
                                          </p:spTgt>
                                        </p:tgtEl>
                                      </p:cBhvr>
                                    </p:animEffect>
                                  </p:childTnLst>
                                </p:cTn>
                              </p:par>
                            </p:childTnLst>
                          </p:cTn>
                        </p:par>
                        <p:par>
                          <p:cTn id="105" fill="hold">
                            <p:stCondLst>
                              <p:cond delay="2500"/>
                            </p:stCondLst>
                            <p:childTnLst>
                              <p:par>
                                <p:cTn id="106" presetID="31" presetClass="entr" presetSubtype="0" fill="hold" nodeType="afterEffect">
                                  <p:stCondLst>
                                    <p:cond delay="0"/>
                                  </p:stCondLst>
                                  <p:childTnLst>
                                    <p:set>
                                      <p:cBhvr>
                                        <p:cTn id="107" dur="1" fill="hold">
                                          <p:stCondLst>
                                            <p:cond delay="0"/>
                                          </p:stCondLst>
                                        </p:cTn>
                                        <p:tgtEl>
                                          <p:spTgt spid="23556">
                                            <p:txEl>
                                              <p:pRg st="16" end="16"/>
                                            </p:txEl>
                                          </p:spTgt>
                                        </p:tgtEl>
                                        <p:attrNameLst>
                                          <p:attrName>style.visibility</p:attrName>
                                        </p:attrNameLst>
                                      </p:cBhvr>
                                      <p:to>
                                        <p:strVal val="visible"/>
                                      </p:to>
                                    </p:set>
                                    <p:anim calcmode="lin" valueType="num">
                                      <p:cBhvr>
                                        <p:cTn id="108" dur="1000" fill="hold"/>
                                        <p:tgtEl>
                                          <p:spTgt spid="23556">
                                            <p:txEl>
                                              <p:pRg st="16" end="16"/>
                                            </p:txEl>
                                          </p:spTgt>
                                        </p:tgtEl>
                                        <p:attrNameLst>
                                          <p:attrName>ppt_w</p:attrName>
                                        </p:attrNameLst>
                                      </p:cBhvr>
                                      <p:tavLst>
                                        <p:tav tm="0">
                                          <p:val>
                                            <p:fltVal val="0"/>
                                          </p:val>
                                        </p:tav>
                                        <p:tav tm="100000">
                                          <p:val>
                                            <p:strVal val="#ppt_w"/>
                                          </p:val>
                                        </p:tav>
                                      </p:tavLst>
                                    </p:anim>
                                    <p:anim calcmode="lin" valueType="num">
                                      <p:cBhvr>
                                        <p:cTn id="109" dur="1000" fill="hold"/>
                                        <p:tgtEl>
                                          <p:spTgt spid="23556">
                                            <p:txEl>
                                              <p:pRg st="16" end="16"/>
                                            </p:txEl>
                                          </p:spTgt>
                                        </p:tgtEl>
                                        <p:attrNameLst>
                                          <p:attrName>ppt_h</p:attrName>
                                        </p:attrNameLst>
                                      </p:cBhvr>
                                      <p:tavLst>
                                        <p:tav tm="0">
                                          <p:val>
                                            <p:fltVal val="0"/>
                                          </p:val>
                                        </p:tav>
                                        <p:tav tm="100000">
                                          <p:val>
                                            <p:strVal val="#ppt_h"/>
                                          </p:val>
                                        </p:tav>
                                      </p:tavLst>
                                    </p:anim>
                                    <p:anim calcmode="lin" valueType="num">
                                      <p:cBhvr>
                                        <p:cTn id="110" dur="1000" fill="hold"/>
                                        <p:tgtEl>
                                          <p:spTgt spid="23556">
                                            <p:txEl>
                                              <p:pRg st="16" end="16"/>
                                            </p:txEl>
                                          </p:spTgt>
                                        </p:tgtEl>
                                        <p:attrNameLst>
                                          <p:attrName>style.rotation</p:attrName>
                                        </p:attrNameLst>
                                      </p:cBhvr>
                                      <p:tavLst>
                                        <p:tav tm="0">
                                          <p:val>
                                            <p:fltVal val="90"/>
                                          </p:val>
                                        </p:tav>
                                        <p:tav tm="100000">
                                          <p:val>
                                            <p:fltVal val="0"/>
                                          </p:val>
                                        </p:tav>
                                      </p:tavLst>
                                    </p:anim>
                                    <p:animEffect transition="in" filter="fade">
                                      <p:cBhvr>
                                        <p:cTn id="111" dur="1000"/>
                                        <p:tgtEl>
                                          <p:spTgt spid="23556">
                                            <p:txEl>
                                              <p:pRg st="16" end="16"/>
                                            </p:txEl>
                                          </p:spTgt>
                                        </p:tgtEl>
                                      </p:cBhvr>
                                    </p:animEffect>
                                  </p:childTnLst>
                                </p:cTn>
                              </p:par>
                            </p:childTnLst>
                          </p:cTn>
                        </p:par>
                        <p:par>
                          <p:cTn id="112" fill="hold">
                            <p:stCondLst>
                              <p:cond delay="3500"/>
                            </p:stCondLst>
                            <p:childTnLst>
                              <p:par>
                                <p:cTn id="113" presetID="9" presetClass="entr" presetSubtype="0" fill="hold"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dissolve">
                                      <p:cBhvr>
                                        <p:cTn id="115" dur="1500"/>
                                        <p:tgtEl>
                                          <p:spTgt spid="8"/>
                                        </p:tgtEl>
                                      </p:cBhvr>
                                    </p:animEffect>
                                  </p:childTnLst>
                                </p:cTn>
                              </p:par>
                            </p:childTnLst>
                          </p:cTn>
                        </p:par>
                        <p:par>
                          <p:cTn id="116" fill="hold">
                            <p:stCondLst>
                              <p:cond delay="5000"/>
                            </p:stCondLst>
                            <p:childTnLst>
                              <p:par>
                                <p:cTn id="117" presetID="21" presetClass="entr" presetSubtype="1"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heel(1)">
                                      <p:cBhvr>
                                        <p:cTn id="1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79701"/>
          </a:xfrm>
        </p:spPr>
        <p:txBody>
          <a:bodyPr>
            <a:normAutofit/>
          </a:bodyPr>
          <a:lstStyle/>
          <a:p>
            <a:pPr marL="0" indent="0" algn="just">
              <a:lnSpc>
                <a:spcPct val="100000"/>
              </a:lnSpc>
              <a:spcBef>
                <a:spcPts val="400"/>
              </a:spcBef>
              <a:buNone/>
              <a:defRPr/>
            </a:pPr>
            <a:r>
              <a:rPr lang="es-MX" sz="2000" b="1" dirty="0">
                <a:solidFill>
                  <a:schemeClr val="bg1"/>
                </a:solidFill>
                <a:latin typeface="ArialMT"/>
              </a:rPr>
              <a:t>2.1.2. Planeación de acuerdo a lo dispuesto en la LOPSRM</a:t>
            </a:r>
            <a:r>
              <a:rPr lang="es-MX" sz="2000" dirty="0">
                <a:solidFill>
                  <a:schemeClr val="bg1"/>
                </a:solidFill>
                <a:latin typeface="ArialMT"/>
              </a:rPr>
              <a:t>.</a:t>
            </a:r>
          </a:p>
          <a:p>
            <a:pPr marL="0" indent="0" algn="just">
              <a:lnSpc>
                <a:spcPct val="100000"/>
              </a:lnSpc>
              <a:spcBef>
                <a:spcPts val="400"/>
              </a:spcBef>
              <a:buNone/>
              <a:defRPr/>
            </a:pPr>
            <a:endParaRPr lang="es-MX" sz="1000" dirty="0">
              <a:solidFill>
                <a:schemeClr val="bg1"/>
              </a:solidFill>
              <a:latin typeface="ArialMT"/>
            </a:endParaRPr>
          </a:p>
          <a:p>
            <a:pPr marL="0" indent="0" algn="just">
              <a:lnSpc>
                <a:spcPct val="110000"/>
              </a:lnSpc>
              <a:spcBef>
                <a:spcPts val="0"/>
              </a:spcBef>
              <a:buNone/>
              <a:defRPr/>
            </a:pPr>
            <a:r>
              <a:rPr lang="es-MX" sz="2000" dirty="0">
                <a:solidFill>
                  <a:srgbClr val="FF0000"/>
                </a:solidFill>
                <a:latin typeface="ArialMT"/>
              </a:rPr>
              <a:t>Antes de iniciar </a:t>
            </a:r>
            <a:r>
              <a:rPr lang="es-MX" sz="2000" dirty="0">
                <a:solidFill>
                  <a:schemeClr val="bg1"/>
                </a:solidFill>
                <a:latin typeface="ArialMT"/>
              </a:rPr>
              <a:t>un procedimiento de contratación se deben considerar los siguientes </a:t>
            </a:r>
            <a:r>
              <a:rPr lang="es-MX" sz="2000" dirty="0">
                <a:solidFill>
                  <a:schemeClr val="bg2">
                    <a:lumMod val="60000"/>
                    <a:lumOff val="40000"/>
                  </a:schemeClr>
                </a:solidFill>
                <a:latin typeface="ArialMT"/>
              </a:rPr>
              <a:t>seis aspectos </a:t>
            </a:r>
            <a:r>
              <a:rPr lang="es-MX" sz="2000" dirty="0">
                <a:solidFill>
                  <a:schemeClr val="bg1"/>
                </a:solidFill>
                <a:latin typeface="ArialMT"/>
              </a:rPr>
              <a:t>relativos a la planeación:</a:t>
            </a:r>
          </a:p>
          <a:p>
            <a:pPr marL="0" indent="0" algn="just">
              <a:lnSpc>
                <a:spcPct val="110000"/>
              </a:lnSpc>
              <a:spcBef>
                <a:spcPts val="0"/>
              </a:spcBef>
              <a:buNone/>
              <a:defRPr/>
            </a:pPr>
            <a:endParaRPr lang="es-MX" sz="500" dirty="0">
              <a:solidFill>
                <a:schemeClr val="bg1"/>
              </a:solidFill>
              <a:latin typeface="ArialMT"/>
            </a:endParaRPr>
          </a:p>
          <a:p>
            <a:pPr marL="457200" indent="-457200">
              <a:lnSpc>
                <a:spcPct val="110000"/>
              </a:lnSpc>
              <a:spcBef>
                <a:spcPts val="0"/>
              </a:spcBef>
              <a:buClr>
                <a:schemeClr val="accent1"/>
              </a:buClr>
              <a:buSzPct val="100000"/>
              <a:buFont typeface="+mj-lt"/>
              <a:buAutoNum type="arabicPeriod"/>
            </a:pPr>
            <a:r>
              <a:rPr lang="es-MX" sz="2000" dirty="0">
                <a:solidFill>
                  <a:schemeClr val="bg1"/>
                </a:solidFill>
                <a:latin typeface="ArialMT"/>
              </a:rPr>
              <a:t>Realizar la correspondiente investigación de mercado; </a:t>
            </a:r>
            <a:r>
              <a:rPr lang="es-MX" sz="1600" dirty="0">
                <a:solidFill>
                  <a:schemeClr val="bg1"/>
                </a:solidFill>
                <a:latin typeface="ArialMT"/>
              </a:rPr>
              <a:t>(2 fracc. XVI, 13, 15 Bis., 15 Ter y 15 Quater RLPPSRM)</a:t>
            </a:r>
            <a:endParaRPr lang="es-MX" sz="1000" dirty="0">
              <a:solidFill>
                <a:schemeClr val="bg1"/>
              </a:solidFill>
              <a:latin typeface="Arial" panose="020B0604020202020204" pitchFamily="34" charset="0"/>
              <a:cs typeface="Arial" panose="020B0604020202020204" pitchFamily="34" charset="0"/>
            </a:endParaRPr>
          </a:p>
          <a:p>
            <a:pPr marL="457200" indent="-457200" algn="just">
              <a:lnSpc>
                <a:spcPct val="110000"/>
              </a:lnSpc>
              <a:spcBef>
                <a:spcPts val="0"/>
              </a:spcBef>
              <a:buClr>
                <a:schemeClr val="accent1"/>
              </a:buClr>
              <a:buSzPct val="100000"/>
              <a:buFont typeface="+mj-lt"/>
              <a:buAutoNum type="arabicPeriod"/>
            </a:pPr>
            <a:r>
              <a:rPr lang="es-MX" altLang="es-MX" sz="2000" dirty="0">
                <a:solidFill>
                  <a:schemeClr val="bg1"/>
                </a:solidFill>
                <a:latin typeface="Arial" panose="020B0604020202020204" pitchFamily="34" charset="0"/>
                <a:cs typeface="Arial" panose="020B0604020202020204" pitchFamily="34" charset="0"/>
              </a:rPr>
              <a:t>Cumplir con la planeación general  de las contratacio-		             nes a realizar, que consiste en: </a:t>
            </a:r>
            <a:r>
              <a:rPr lang="es-MX" altLang="es-MX" sz="1600" dirty="0">
                <a:solidFill>
                  <a:schemeClr val="bg1"/>
                </a:solidFill>
                <a:latin typeface="Arial" panose="020B0604020202020204" pitchFamily="34" charset="0"/>
                <a:cs typeface="Arial" panose="020B0604020202020204" pitchFamily="34" charset="0"/>
              </a:rPr>
              <a:t>(art. 17 LOPSRM)</a:t>
            </a:r>
          </a:p>
          <a:p>
            <a:pPr marL="468000" indent="0" algn="just">
              <a:lnSpc>
                <a:spcPct val="11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2.1. Cumplir con lo dispuesto en la Ley  General de			     Asentamientos Humanos, Ordenamiento Territorial y 	       	    Desarrollo Urbano </a:t>
            </a:r>
            <a:r>
              <a:rPr lang="es-MX" altLang="es-MX" sz="1600" dirty="0">
                <a:solidFill>
                  <a:schemeClr val="bg1"/>
                </a:solidFill>
                <a:latin typeface="Arial" panose="020B0604020202020204" pitchFamily="34" charset="0"/>
                <a:cs typeface="Arial" panose="020B0604020202020204" pitchFamily="34" charset="0"/>
              </a:rPr>
              <a:t>(fracc. I)</a:t>
            </a:r>
            <a:r>
              <a:rPr lang="es-MX" altLang="es-MX" sz="2000" dirty="0">
                <a:solidFill>
                  <a:schemeClr val="bg1"/>
                </a:solidFill>
                <a:latin typeface="Arial" panose="020B0604020202020204" pitchFamily="34" charset="0"/>
                <a:cs typeface="Arial" panose="020B0604020202020204" pitchFamily="34" charset="0"/>
              </a:rPr>
              <a:t>, y</a:t>
            </a:r>
            <a:endParaRPr lang="es-MX" altLang="es-MX" sz="1600" dirty="0">
              <a:solidFill>
                <a:schemeClr val="bg1"/>
              </a:solidFill>
              <a:latin typeface="Arial" panose="020B0604020202020204" pitchFamily="34" charset="0"/>
              <a:cs typeface="Arial" panose="020B0604020202020204" pitchFamily="34" charset="0"/>
            </a:endParaRPr>
          </a:p>
          <a:p>
            <a:pPr marL="468000" indent="0" algn="just">
              <a:lnSpc>
                <a:spcPct val="11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2.2. Ajustarse a los objetivos y prioridades del Plan Nacional de Desarrollo (PND); a los programas sectoriales, institucionales, regionales y especiales, así como a las previsiones de los programas anuales de obras públicas </a:t>
            </a:r>
            <a:r>
              <a:rPr lang="es-MX" altLang="es-MX" sz="1600" dirty="0">
                <a:solidFill>
                  <a:schemeClr val="bg1"/>
                </a:solidFill>
                <a:latin typeface="Arial" panose="020B0604020202020204" pitchFamily="34" charset="0"/>
                <a:cs typeface="Arial" panose="020B0604020202020204" pitchFamily="34" charset="0"/>
              </a:rPr>
              <a:t>(fracc. II)</a:t>
            </a:r>
            <a:r>
              <a:rPr lang="es-MX" altLang="es-MX" sz="2000" dirty="0">
                <a:solidFill>
                  <a:schemeClr val="bg1"/>
                </a:solidFill>
                <a:latin typeface="Arial" panose="020B0604020202020204" pitchFamily="34" charset="0"/>
                <a:cs typeface="Arial" panose="020B0604020202020204" pitchFamily="34" charset="0"/>
              </a:rPr>
              <a:t>.</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s-MX" altLang="es-MX"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457200" algn="just">
              <a:lnSpc>
                <a:spcPct val="110000"/>
              </a:lnSpc>
              <a:spcBef>
                <a:spcPts val="0"/>
              </a:spcBef>
              <a:buClr>
                <a:schemeClr val="accent1"/>
              </a:buClr>
              <a:buSzPct val="100000"/>
              <a:buFont typeface="+mj-lt"/>
              <a:buAutoNum type="arabicPeriod" startAt="3"/>
            </a:pP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Determinar la necesidad específica a satisfacer con la obra o servicio.</a:t>
            </a:r>
          </a:p>
          <a:p>
            <a:pPr marL="0" indent="0" algn="just">
              <a:lnSpc>
                <a:spcPct val="110000"/>
              </a:lnSpc>
              <a:spcBef>
                <a:spcPts val="0"/>
              </a:spcBef>
              <a:buClr>
                <a:schemeClr val="accent1"/>
              </a:buClr>
              <a:buSzPct val="100000"/>
              <a:buNone/>
            </a:pPr>
            <a:endParaRPr lang="es-MX" altLang="es-MX" sz="500" dirty="0">
              <a:solidFill>
                <a:srgbClr val="000000"/>
              </a:solidFill>
              <a:latin typeface="Arial" panose="020B0604020202020204" pitchFamily="34" charset="0"/>
              <a:cs typeface="Arial" panose="020B0604020202020204" pitchFamily="34" charset="0"/>
            </a:endParaRPr>
          </a:p>
          <a:p>
            <a:pPr marL="0" indent="0" algn="just">
              <a:lnSpc>
                <a:spcPct val="110000"/>
              </a:lnSpc>
              <a:spcBef>
                <a:spcPts val="0"/>
              </a:spcBef>
              <a:buClr>
                <a:schemeClr val="accent1"/>
              </a:buClr>
              <a:buSzPct val="100000"/>
              <a:buNone/>
            </a:pPr>
            <a:r>
              <a:rPr lang="es-ES_tradnl" sz="2000" dirty="0">
                <a:solidFill>
                  <a:schemeClr val="bg1"/>
                </a:solidFill>
                <a:latin typeface="Arial" panose="020B0604020202020204" pitchFamily="34" charset="0"/>
                <a:cs typeface="Arial" panose="020B0604020202020204" pitchFamily="34" charset="0"/>
              </a:rPr>
              <a:t>Si bien el ente público debe tener definidas las obras y servicios a contratar, la</a:t>
            </a:r>
            <a:endPar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68000" indent="0" algn="just">
              <a:lnSpc>
                <a:spcPct val="100000"/>
              </a:lnSpc>
              <a:spcBef>
                <a:spcPts val="0"/>
              </a:spcBef>
              <a:spcAft>
                <a:spcPts val="400"/>
              </a:spcAft>
              <a:buClr>
                <a:schemeClr val="bg1"/>
              </a:buClr>
              <a:buSzPct val="100000"/>
              <a:buNone/>
            </a:pPr>
            <a:endParaRPr lang="es-MX" altLang="es-MX" sz="20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spcAft>
                <a:spcPts val="400"/>
              </a:spcAft>
              <a:buClr>
                <a:schemeClr val="bg1"/>
              </a:buClr>
              <a:buSzPct val="100000"/>
              <a:buNone/>
            </a:pPr>
            <a:endParaRPr lang="es-MX" altLang="es-MX" sz="2000" dirty="0">
              <a:solidFill>
                <a:schemeClr val="bg1"/>
              </a:solidFill>
              <a:latin typeface="Arial" panose="020B0604020202020204" pitchFamily="34" charset="0"/>
              <a:cs typeface="Arial" panose="020B0604020202020204" pitchFamily="34" charset="0"/>
            </a:endParaRPr>
          </a:p>
        </p:txBody>
      </p:sp>
      <p:pic>
        <p:nvPicPr>
          <p:cNvPr id="2050" name="Picture 2" descr="10 principios que deben conducir la actuación de los tres órdenes de  gobierno en la gestión del territorio y los asentamientos humanos |  Instituto Nacional para el Federalismo y el Desarrollo Municipal |">
            <a:extLst>
              <a:ext uri="{FF2B5EF4-FFF2-40B4-BE49-F238E27FC236}">
                <a16:creationId xmlns:a16="http://schemas.microsoft.com/office/drawing/2014/main" id="{221A7E1C-4B7A-4E13-9083-8E8E49BF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772" y="2502438"/>
            <a:ext cx="2925413" cy="153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800" decel="100000"/>
                                        <p:tgtEl>
                                          <p:spTgt spid="11">
                                            <p:txEl>
                                              <p:pRg st="4" end="4"/>
                                            </p:txEl>
                                          </p:spTgt>
                                        </p:tgtEl>
                                      </p:cBhvr>
                                    </p:animEffect>
                                    <p:anim calcmode="lin" valueType="num">
                                      <p:cBhvr>
                                        <p:cTn id="2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41" presetClass="entr" presetSubtype="0" fill="hold" nodeType="afterEffect">
                                  <p:stCondLst>
                                    <p:cond delay="0"/>
                                  </p:stCondLst>
                                  <p:iterate type="lt">
                                    <p:tmPct val="10000"/>
                                  </p:iterate>
                                  <p:childTnLst>
                                    <p:set>
                                      <p:cBhvr>
                                        <p:cTn id="39" dur="1" fill="hold">
                                          <p:stCondLst>
                                            <p:cond delay="0"/>
                                          </p:stCondLst>
                                        </p:cTn>
                                        <p:tgtEl>
                                          <p:spTgt spid="11">
                                            <p:txEl>
                                              <p:pRg st="6" end="6"/>
                                            </p:txEl>
                                          </p:spTgt>
                                        </p:tgtEl>
                                        <p:attrNameLst>
                                          <p:attrName>style.visibility</p:attrName>
                                        </p:attrNameLst>
                                      </p:cBhvr>
                                      <p:to>
                                        <p:strVal val="visible"/>
                                      </p:to>
                                    </p:set>
                                    <p:anim calcmode="lin" valueType="num">
                                      <p:cBhvr>
                                        <p:cTn id="40"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42"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xEl>
                                              <p:pRg st="6" end="6"/>
                                            </p:txEl>
                                          </p:spTgt>
                                        </p:tgtEl>
                                      </p:cBhvr>
                                    </p:animEffect>
                                  </p:childTnLst>
                                </p:cTn>
                              </p:par>
                            </p:childTnLst>
                          </p:cTn>
                        </p:par>
                        <p:par>
                          <p:cTn id="45" fill="hold">
                            <p:stCondLst>
                              <p:cond delay="710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11">
                                            <p:txEl>
                                              <p:pRg st="7" end="7"/>
                                            </p:txEl>
                                          </p:spTgt>
                                        </p:tgtEl>
                                        <p:attrNameLst>
                                          <p:attrName>style.visibility</p:attrName>
                                        </p:attrNameLst>
                                      </p:cBhvr>
                                      <p:to>
                                        <p:strVal val="visible"/>
                                      </p:to>
                                    </p:set>
                                    <p:anim calcmode="lin" valueType="num">
                                      <p:cBhvr>
                                        <p:cTn id="48"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50"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1">
                                            <p:txEl>
                                              <p:pRg st="8" end="8"/>
                                            </p:txEl>
                                          </p:spTgt>
                                        </p:tgtEl>
                                        <p:attrNameLst>
                                          <p:attrName>style.visibility</p:attrName>
                                        </p:attrNameLst>
                                      </p:cBhvr>
                                      <p:to>
                                        <p:strVal val="visible"/>
                                      </p:to>
                                    </p:set>
                                    <p:animEffect transition="in" filter="fade">
                                      <p:cBhvr>
                                        <p:cTn id="57" dur="800" decel="100000"/>
                                        <p:tgtEl>
                                          <p:spTgt spid="11">
                                            <p:txEl>
                                              <p:pRg st="8" end="8"/>
                                            </p:txEl>
                                          </p:spTgt>
                                        </p:tgtEl>
                                      </p:cBhvr>
                                    </p:animEffect>
                                    <p:anim calcmode="lin" valueType="num">
                                      <p:cBhvr>
                                        <p:cTn id="58"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par>
                          <p:cTn id="63" fill="hold">
                            <p:stCondLst>
                              <p:cond delay="1000"/>
                            </p:stCondLst>
                            <p:childTnLst>
                              <p:par>
                                <p:cTn id="64" presetID="52" presetClass="entr" presetSubtype="0" fill="hold" nodeType="afterEffect">
                                  <p:stCondLst>
                                    <p:cond delay="0"/>
                                  </p:stCondLst>
                                  <p:childTnLst>
                                    <p:set>
                                      <p:cBhvr>
                                        <p:cTn id="65" dur="1" fill="hold">
                                          <p:stCondLst>
                                            <p:cond delay="0"/>
                                          </p:stCondLst>
                                        </p:cTn>
                                        <p:tgtEl>
                                          <p:spTgt spid="11">
                                            <p:txEl>
                                              <p:pRg st="10" end="10"/>
                                            </p:txEl>
                                          </p:spTgt>
                                        </p:tgtEl>
                                        <p:attrNameLst>
                                          <p:attrName>style.visibility</p:attrName>
                                        </p:attrNameLst>
                                      </p:cBhvr>
                                      <p:to>
                                        <p:strVal val="visible"/>
                                      </p:to>
                                    </p:set>
                                    <p:animScale>
                                      <p:cBhvr>
                                        <p:cTn id="66"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1">
                                            <p:txEl>
                                              <p:pRg st="10" end="10"/>
                                            </p:txEl>
                                          </p:spTgt>
                                        </p:tgtEl>
                                        <p:attrNameLst>
                                          <p:attrName>ppt_x</p:attrName>
                                          <p:attrName>ppt_y</p:attrName>
                                        </p:attrNameLst>
                                      </p:cBhvr>
                                    </p:animMotion>
                                    <p:animEffect transition="in" filter="fade">
                                      <p:cBhvr>
                                        <p:cTn id="68"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468000" marR="0" lvl="0" indent="0" algn="just" defTabSz="914400" rtl="0" eaLnBrk="1" fontAlgn="auto" latinLnBrk="0" hangingPunct="1">
              <a:lnSpc>
                <a:spcPct val="100000"/>
              </a:lnSpc>
              <a:spcBef>
                <a:spcPts val="0"/>
              </a:spcBef>
              <a:buClr>
                <a:srgbClr val="F09415"/>
              </a:buClr>
              <a:buSzPct val="100000"/>
              <a:buNone/>
              <a:tabLst/>
              <a:defRPr/>
            </a:pPr>
            <a:r>
              <a:rPr lang="es-MX" altLang="es-MX" sz="2000" dirty="0">
                <a:solidFill>
                  <a:schemeClr val="bg1"/>
                </a:solidFill>
                <a:latin typeface="Arial" panose="020B0604020202020204" pitchFamily="34" charset="0"/>
                <a:cs typeface="Arial" panose="020B0604020202020204" pitchFamily="34" charset="0"/>
              </a:rPr>
              <a:t>el artículo 18 de la LOPSRM permite que cualquier persona (incluidas entidades federativas y municipios) orienten al Estado sobre las necesidades de obras públicas; así como, en su caso, del objeto del contrato a celebrar, al facultarlas para </a:t>
            </a:r>
            <a:r>
              <a:rPr lang="es-MX" altLang="es-MX" sz="2000" dirty="0">
                <a:solidFill>
                  <a:srgbClr val="0070C0"/>
                </a:solidFill>
                <a:latin typeface="Arial" panose="020B0604020202020204" pitchFamily="34" charset="0"/>
                <a:cs typeface="Arial" panose="020B0604020202020204" pitchFamily="34" charset="0"/>
              </a:rPr>
              <a:t>presentar estudios, planes y programas </a:t>
            </a:r>
            <a:r>
              <a:rPr lang="es-MX" altLang="es-MX" sz="2000" dirty="0">
                <a:solidFill>
                  <a:schemeClr val="bg1"/>
                </a:solidFill>
                <a:latin typeface="Arial" panose="020B0604020202020204" pitchFamily="34" charset="0"/>
                <a:cs typeface="Arial" panose="020B0604020202020204" pitchFamily="34" charset="0"/>
              </a:rPr>
              <a:t>(propuesta conceptual) para el desarrollo de proyectos. </a:t>
            </a:r>
          </a:p>
          <a:p>
            <a:pPr marL="468000" indent="0" algn="just">
              <a:lnSpc>
                <a:spcPct val="100000"/>
              </a:lnSpc>
              <a:spcBef>
                <a:spcPts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El artículo 21 del RLOPSRM señala los requisitos para presentar estas propuestas.</a:t>
            </a:r>
          </a:p>
          <a:p>
            <a:pPr marL="468000" indent="0" algn="just">
              <a:lnSpc>
                <a:spcPct val="100000"/>
              </a:lnSpc>
              <a:spcBef>
                <a:spcPts val="0"/>
              </a:spcBef>
              <a:buClr>
                <a:schemeClr val="bg1"/>
              </a:buClr>
              <a:buSzPct val="100000"/>
              <a:buNone/>
            </a:pPr>
            <a:endParaRPr lang="es-MX" altLang="es-MX" sz="5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Las obligaciones del ente público que recibe la propuesta, en terminos generales, son </a:t>
            </a:r>
            <a:r>
              <a:rPr lang="es-MX" altLang="es-MX" sz="1600" dirty="0">
                <a:solidFill>
                  <a:schemeClr val="bg1"/>
                </a:solidFill>
                <a:latin typeface="Arial" panose="020B0604020202020204" pitchFamily="34" charset="0"/>
                <a:cs typeface="Arial" panose="020B0604020202020204" pitchFamily="34" charset="0"/>
              </a:rPr>
              <a:t>(art. 18 septimo, octavo y noveno párrafos)</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a:lnSpc>
                <a:spcPct val="100000"/>
              </a:lnSpc>
              <a:spcBef>
                <a:spcPts val="0"/>
              </a:spcBef>
              <a:buClr>
                <a:schemeClr val="bg1"/>
              </a:buClr>
              <a:buSzPct val="100000"/>
              <a:buNone/>
            </a:pPr>
            <a:endParaRPr lang="es-MX" altLang="es-MX" sz="5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Analizar la viabilidad del proyecto;</a:t>
            </a: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Dentro de los 6 meses notificar al proponente la autorización o negativa del proyecto, y</a:t>
            </a: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De considerarlo viable, efectuara acciones para su incorporación al PAOS.</a:t>
            </a:r>
          </a:p>
          <a:p>
            <a:pPr algn="just">
              <a:lnSpc>
                <a:spcPct val="100000"/>
              </a:lnSpc>
              <a:spcBef>
                <a:spcPts val="0"/>
              </a:spcBef>
              <a:buClr>
                <a:schemeClr val="bg1"/>
              </a:buClr>
              <a:buSzPct val="100000"/>
              <a:buFont typeface="+mj-lt"/>
              <a:buAutoNum type="arabicPeriod"/>
            </a:pPr>
            <a:endParaRPr lang="es-MX" altLang="es-MX" sz="1000" dirty="0">
              <a:solidFill>
                <a:schemeClr val="bg1"/>
              </a:solidFill>
              <a:latin typeface="Arial" panose="020B0604020202020204" pitchFamily="34" charset="0"/>
              <a:cs typeface="Arial" panose="020B0604020202020204" pitchFamily="34" charset="0"/>
            </a:endParaRPr>
          </a:p>
          <a:p>
            <a:pPr marL="457200" indent="-457200" algn="just">
              <a:lnSpc>
                <a:spcPct val="100000"/>
              </a:lnSpc>
              <a:spcBef>
                <a:spcPts val="0"/>
              </a:spcBef>
              <a:buClr>
                <a:schemeClr val="accent1"/>
              </a:buClr>
              <a:buSzPct val="100000"/>
              <a:buFont typeface="+mj-lt"/>
              <a:buAutoNum type="arabicPeriod" startAt="4"/>
            </a:pPr>
            <a:r>
              <a:rPr lang="es-MX" altLang="es-MX" sz="2000" dirty="0">
                <a:solidFill>
                  <a:schemeClr val="bg1"/>
                </a:solidFill>
                <a:latin typeface="Arial" panose="020B0604020202020204" pitchFamily="34" charset="0"/>
                <a:cs typeface="Arial" panose="020B0604020202020204" pitchFamily="34" charset="0"/>
              </a:rPr>
              <a:t>L</a:t>
            </a:r>
            <a:r>
              <a:rPr lang="es-ES" altLang="es-MX" sz="2000" dirty="0">
                <a:solidFill>
                  <a:schemeClr val="bg1"/>
                </a:solidFill>
                <a:latin typeface="Arial" panose="020B0604020202020204" pitchFamily="34" charset="0"/>
                <a:cs typeface="Arial" panose="020B0604020202020204" pitchFamily="34" charset="0"/>
              </a:rPr>
              <a:t>l</a:t>
            </a:r>
            <a:r>
              <a:rPr lang="es-MX" altLang="es-MX" sz="2000" dirty="0">
                <a:solidFill>
                  <a:schemeClr val="bg1"/>
                </a:solidFill>
                <a:latin typeface="Arial" panose="020B0604020202020204" pitchFamily="34" charset="0"/>
                <a:cs typeface="Arial" panose="020B0604020202020204" pitchFamily="34" charset="0"/>
              </a:rPr>
              <a:t>evar a cabo la planeación específica de la contratación a efectuar, es decir, se debe </a:t>
            </a:r>
            <a:r>
              <a:rPr lang="es-MX" altLang="es-MX" sz="2000" dirty="0">
                <a:solidFill>
                  <a:srgbClr val="FF0000"/>
                </a:solidFill>
                <a:latin typeface="Arial" panose="020B0604020202020204" pitchFamily="34" charset="0"/>
                <a:cs typeface="Arial" panose="020B0604020202020204" pitchFamily="34" charset="0"/>
              </a:rPr>
              <a:t>contar con </a:t>
            </a:r>
            <a:r>
              <a:rPr lang="es-MX" altLang="es-MX" sz="2000" dirty="0">
                <a:solidFill>
                  <a:schemeClr val="bg1"/>
                </a:solidFill>
                <a:latin typeface="Arial" panose="020B0604020202020204" pitchFamily="34" charset="0"/>
                <a:cs typeface="Arial" panose="020B0604020202020204" pitchFamily="34" charset="0"/>
              </a:rPr>
              <a:t>los estudios y proyectos, especificaciones de construcción, normas de calidad y el programa de ejecución totalmente terminados, o bien, en el  caso de obras  públicas de  gran  complejidad, con un avance  que permita a</a:t>
            </a:r>
          </a:p>
        </p:txBody>
      </p:sp>
    </p:spTree>
    <p:extLst>
      <p:ext uri="{BB962C8B-B14F-4D97-AF65-F5344CB8AC3E}">
        <p14:creationId xmlns:p14="http://schemas.microsoft.com/office/powerpoint/2010/main" val="4033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p:cTn id="4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800" decel="100000"/>
                                        <p:tgtEl>
                                          <p:spTgt spid="11">
                                            <p:txEl>
                                              <p:pRg st="10" end="10"/>
                                            </p:txEl>
                                          </p:spTgt>
                                        </p:tgtEl>
                                      </p:cBhvr>
                                    </p:animEffect>
                                    <p:anim calcmode="lin" valueType="num">
                                      <p:cBhvr>
                                        <p:cTn id="52"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468000" indent="0" algn="just">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los licitantes preparar una proposición solvente y ejecutar los trabajos </a:t>
            </a:r>
            <a:r>
              <a:rPr lang="es-MX" altLang="es-MX" sz="1600" dirty="0">
                <a:solidFill>
                  <a:schemeClr val="bg1"/>
                </a:solidFill>
                <a:latin typeface="Arial" panose="020B0604020202020204" pitchFamily="34" charset="0"/>
                <a:cs typeface="Arial" panose="020B0604020202020204" pitchFamily="34" charset="0"/>
              </a:rPr>
              <a:t>(art. 24 4º pfo. 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a:lnSpc>
                <a:spcPct val="100000"/>
              </a:lnSpc>
              <a:spcBef>
                <a:spcPct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chemeClr val="bg1"/>
              </a:buClr>
              <a:buSzPct val="100000"/>
              <a:buNone/>
            </a:pPr>
            <a:r>
              <a:rPr lang="es-MX" altLang="es-MX" sz="2000" dirty="0">
                <a:solidFill>
                  <a:schemeClr val="accent5">
                    <a:lumMod val="75000"/>
                  </a:schemeClr>
                </a:solidFill>
                <a:latin typeface="Arial" panose="020B0604020202020204" pitchFamily="34" charset="0"/>
                <a:cs typeface="Arial" panose="020B0604020202020204" pitchFamily="34" charset="0"/>
              </a:rPr>
              <a:t>Se exceptúa de dicha obligación </a:t>
            </a:r>
            <a:r>
              <a:rPr lang="es-MX" altLang="es-MX" sz="2000" dirty="0">
                <a:solidFill>
                  <a:schemeClr val="bg1"/>
                </a:solidFill>
                <a:latin typeface="Arial" panose="020B0604020202020204" pitchFamily="34" charset="0"/>
                <a:cs typeface="Arial" panose="020B0604020202020204" pitchFamily="34" charset="0"/>
              </a:rPr>
              <a:t>los trabajos adjudicados mediante excepción a la licitación pública cuando:</a:t>
            </a:r>
          </a:p>
          <a:p>
            <a:pPr marL="468000" indent="0" algn="just" eaLnBrk="1" hangingPunct="1">
              <a:lnSpc>
                <a:spcPct val="100000"/>
              </a:lnSpc>
              <a:spcBef>
                <a:spcPct val="0"/>
              </a:spcBef>
              <a:buClr>
                <a:schemeClr val="bg1"/>
              </a:buClr>
              <a:buSzPct val="100000"/>
              <a:buNone/>
            </a:pPr>
            <a:r>
              <a:rPr lang="es-MX" altLang="es-MX" sz="500" dirty="0">
                <a:solidFill>
                  <a:schemeClr val="bg1"/>
                </a:solidFill>
                <a:latin typeface="Arial" panose="020B0604020202020204" pitchFamily="34" charset="0"/>
                <a:cs typeface="Arial" panose="020B0604020202020204" pitchFamily="34" charset="0"/>
              </a:rPr>
              <a:t> </a:t>
            </a:r>
          </a:p>
          <a:p>
            <a:pPr marL="46800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a) Peligre o se altere el orden social, la economía, los servicios públicos, la salubridad, la seguridad o el ambiente de alguna zona o región del país, como consecuencia de caso fortuito o fuerza mayor; </a:t>
            </a:r>
          </a:p>
          <a:p>
            <a:pPr marL="46800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b) Derivado de caso fortuito o fuerza mayor, no sea posible eje-		      cutar trabajos mediante licitación pública en el tiempo requerido		             para atender la eventualidad de que se trate, y</a:t>
            </a:r>
          </a:p>
          <a:p>
            <a:pPr marL="46800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c) Se trate de trabajos de mantenimiento, restauración, reparación, demolición de inmuebles en los que no sea posible precisar sus alcances, establecer catálogo de conceptos, cantidades de trabajo, determinar las especificaciones correspondientes o elaborar el programa de ejecución </a:t>
            </a:r>
            <a:r>
              <a:rPr lang="es-MX" altLang="es-MX" sz="1700" dirty="0">
                <a:solidFill>
                  <a:schemeClr val="bg1"/>
                </a:solidFill>
                <a:latin typeface="Arial" panose="020B0604020202020204" pitchFamily="34" charset="0"/>
                <a:cs typeface="Arial" panose="020B0604020202020204" pitchFamily="34" charset="0"/>
              </a:rPr>
              <a:t>(art. 23 RLOPSRM)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MX" altLang="es-MX" sz="2000" dirty="0">
                <a:solidFill>
                  <a:schemeClr val="bg1"/>
                </a:solidFill>
                <a:latin typeface="Arial" panose="020B0604020202020204" pitchFamily="34" charset="0"/>
                <a:cs typeface="Arial" panose="020B0604020202020204" pitchFamily="34" charset="0"/>
              </a:rPr>
              <a:t>En el caso de requerir contratar o realizar estudios o proyectos, se deberá verificar la existencia de trabajos previos sobre la materia de que se trate </a:t>
            </a:r>
            <a:r>
              <a:rPr lang="es-MX" altLang="es-MX" sz="1600" dirty="0">
                <a:solidFill>
                  <a:schemeClr val="bg1"/>
                </a:solidFill>
                <a:latin typeface="Arial" panose="020B0604020202020204" pitchFamily="34" charset="0"/>
                <a:cs typeface="Arial" panose="020B0604020202020204" pitchFamily="34" charset="0"/>
              </a:rPr>
              <a:t>(art. 18 1er. pfo. LOPSRM)</a:t>
            </a:r>
            <a:r>
              <a:rPr lang="es-MX" altLang="es-MX" sz="2000" dirty="0">
                <a:solidFill>
                  <a:schemeClr val="bg1"/>
                </a:solidFill>
                <a:latin typeface="Arial" panose="020B0604020202020204" pitchFamily="34" charset="0"/>
                <a:cs typeface="Arial" panose="020B0604020202020204" pitchFamily="34" charset="0"/>
              </a:rPr>
              <a:t>.</a:t>
            </a:r>
          </a:p>
        </p:txBody>
      </p:sp>
      <p:pic>
        <p:nvPicPr>
          <p:cNvPr id="3" name="Imagen 3">
            <a:extLst>
              <a:ext uri="{FF2B5EF4-FFF2-40B4-BE49-F238E27FC236}">
                <a16:creationId xmlns:a16="http://schemas.microsoft.com/office/drawing/2014/main" id="{AE58703E-7154-029B-C4F3-431D441C9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639" y="2749089"/>
            <a:ext cx="1800786" cy="11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7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p:cTn id="17" dur="75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8" dur="75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9" dur="750" accel="50000" fill="hold">
                                          <p:stCondLst>
                                            <p:cond delay="75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0" dur="15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1" dur="75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2" dur="75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3" dur="750" accel="50000" fill="hold">
                                          <p:stCondLst>
                                            <p:cond delay="75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4" dur="1500" decel="50000">
                                          <p:stCondLst>
                                            <p:cond delay="0"/>
                                          </p:stCondLst>
                                        </p:cTn>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p:cTn id="29" dur="1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0" dur="1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wipe(down)">
                                      <p:cBhvr>
                                        <p:cTn id="35" dur="435">
                                          <p:stCondLst>
                                            <p:cond delay="0"/>
                                          </p:stCondLst>
                                        </p:cTn>
                                        <p:tgtEl>
                                          <p:spTgt spid="11">
                                            <p:txEl>
                                              <p:pRg st="5" end="5"/>
                                            </p:txEl>
                                          </p:spTgt>
                                        </p:tgtEl>
                                      </p:cBhvr>
                                    </p:animEffect>
                                    <p:anim calcmode="lin" valueType="num">
                                      <p:cBhvr>
                                        <p:cTn id="36" dur="1367" tmFilter="0,0; 0.14,0.36; 0.43,0.73; 0.71,0.91; 1.0,1.0">
                                          <p:stCondLst>
                                            <p:cond delay="0"/>
                                          </p:stCondLst>
                                        </p:cTn>
                                        <p:tgtEl>
                                          <p:spTgt spid="11">
                                            <p:txEl>
                                              <p:pRg st="5" end="5"/>
                                            </p:txEl>
                                          </p:spTgt>
                                        </p:tgtEl>
                                        <p:attrNameLst>
                                          <p:attrName>ppt_x</p:attrName>
                                        </p:attrNameLst>
                                      </p:cBhvr>
                                      <p:tavLst>
                                        <p:tav tm="0">
                                          <p:val>
                                            <p:strVal val="#ppt_x-0.25"/>
                                          </p:val>
                                        </p:tav>
                                        <p:tav tm="100000">
                                          <p:val>
                                            <p:strVal val="#ppt_x"/>
                                          </p:val>
                                        </p:tav>
                                      </p:tavLst>
                                    </p:anim>
                                    <p:anim calcmode="lin" valueType="num">
                                      <p:cBhvr>
                                        <p:cTn id="37" dur="498" tmFilter="0.0,0.0; 0.25,0.07; 0.50,0.2; 0.75,0.467; 1.0,1.0">
                                          <p:stCondLst>
                                            <p:cond delay="0"/>
                                          </p:stCondLst>
                                        </p:cTn>
                                        <p:tgtEl>
                                          <p:spTgt spid="11">
                                            <p:txEl>
                                              <p:pRg st="5" end="5"/>
                                            </p:txEl>
                                          </p:spTgt>
                                        </p:tgtEl>
                                        <p:attrNameLst>
                                          <p:attrName>ppt_y</p:attrName>
                                        </p:attrNameLst>
                                      </p:cBhvr>
                                      <p:tavLst>
                                        <p:tav tm="0" fmla="#ppt_y-sin(pi*$)/3">
                                          <p:val>
                                            <p:fltVal val="0.5"/>
                                          </p:val>
                                        </p:tav>
                                        <p:tav tm="100000">
                                          <p:val>
                                            <p:fltVal val="1"/>
                                          </p:val>
                                        </p:tav>
                                      </p:tavLst>
                                    </p:anim>
                                    <p:anim calcmode="lin" valueType="num">
                                      <p:cBhvr>
                                        <p:cTn id="38" dur="498" tmFilter="0, 0; 0.125,0.2665; 0.25,0.4; 0.375,0.465; 0.5,0.5;  0.625,0.535; 0.75,0.6; 0.875,0.7335; 1,1">
                                          <p:stCondLst>
                                            <p:cond delay="498"/>
                                          </p:stCondLst>
                                        </p:cTn>
                                        <p:tgtEl>
                                          <p:spTgt spid="11">
                                            <p:txEl>
                                              <p:pRg st="5" end="5"/>
                                            </p:txEl>
                                          </p:spTgt>
                                        </p:tgtEl>
                                        <p:attrNameLst>
                                          <p:attrName>ppt_y</p:attrName>
                                        </p:attrNameLst>
                                      </p:cBhvr>
                                      <p:tavLst>
                                        <p:tav tm="0" fmla="#ppt_y-sin(pi*$)/9">
                                          <p:val>
                                            <p:fltVal val="0"/>
                                          </p:val>
                                        </p:tav>
                                        <p:tav tm="100000">
                                          <p:val>
                                            <p:fltVal val="1"/>
                                          </p:val>
                                        </p:tav>
                                      </p:tavLst>
                                    </p:anim>
                                    <p:anim calcmode="lin" valueType="num">
                                      <p:cBhvr>
                                        <p:cTn id="39" dur="249" tmFilter="0, 0; 0.125,0.2665; 0.25,0.4; 0.375,0.465; 0.5,0.5;  0.625,0.535; 0.75,0.6; 0.875,0.7335; 1,1">
                                          <p:stCondLst>
                                            <p:cond delay="993"/>
                                          </p:stCondLst>
                                        </p:cTn>
                                        <p:tgtEl>
                                          <p:spTgt spid="11">
                                            <p:txEl>
                                              <p:pRg st="5" end="5"/>
                                            </p:txEl>
                                          </p:spTgt>
                                        </p:tgtEl>
                                        <p:attrNameLst>
                                          <p:attrName>ppt_y</p:attrName>
                                        </p:attrNameLst>
                                      </p:cBhvr>
                                      <p:tavLst>
                                        <p:tav tm="0" fmla="#ppt_y-sin(pi*$)/27">
                                          <p:val>
                                            <p:fltVal val="0"/>
                                          </p:val>
                                        </p:tav>
                                        <p:tav tm="100000">
                                          <p:val>
                                            <p:fltVal val="1"/>
                                          </p:val>
                                        </p:tav>
                                      </p:tavLst>
                                    </p:anim>
                                    <p:anim calcmode="lin" valueType="num">
                                      <p:cBhvr>
                                        <p:cTn id="40" dur="123" tmFilter="0, 0; 0.125,0.2665; 0.25,0.4; 0.375,0.465; 0.5,0.5;  0.625,0.535; 0.75,0.6; 0.875,0.7335; 1,1">
                                          <p:stCondLst>
                                            <p:cond delay="1242"/>
                                          </p:stCondLst>
                                        </p:cTn>
                                        <p:tgtEl>
                                          <p:spTgt spid="11">
                                            <p:txEl>
                                              <p:pRg st="5" end="5"/>
                                            </p:txEl>
                                          </p:spTgt>
                                        </p:tgtEl>
                                        <p:attrNameLst>
                                          <p:attrName>ppt_y</p:attrName>
                                        </p:attrNameLst>
                                      </p:cBhvr>
                                      <p:tavLst>
                                        <p:tav tm="0" fmla="#ppt_y-sin(pi*$)/81">
                                          <p:val>
                                            <p:fltVal val="0"/>
                                          </p:val>
                                        </p:tav>
                                        <p:tav tm="100000">
                                          <p:val>
                                            <p:fltVal val="1"/>
                                          </p:val>
                                        </p:tav>
                                      </p:tavLst>
                                    </p:anim>
                                    <p:animScale>
                                      <p:cBhvr>
                                        <p:cTn id="41" dur="20">
                                          <p:stCondLst>
                                            <p:cond delay="487"/>
                                          </p:stCondLst>
                                        </p:cTn>
                                        <p:tgtEl>
                                          <p:spTgt spid="11">
                                            <p:txEl>
                                              <p:pRg st="5" end="5"/>
                                            </p:txEl>
                                          </p:spTgt>
                                        </p:tgtEl>
                                      </p:cBhvr>
                                      <p:to x="100000" y="60000"/>
                                    </p:animScale>
                                    <p:animScale>
                                      <p:cBhvr>
                                        <p:cTn id="42" dur="124" decel="50000">
                                          <p:stCondLst>
                                            <p:cond delay="507"/>
                                          </p:stCondLst>
                                        </p:cTn>
                                        <p:tgtEl>
                                          <p:spTgt spid="11">
                                            <p:txEl>
                                              <p:pRg st="5" end="5"/>
                                            </p:txEl>
                                          </p:spTgt>
                                        </p:tgtEl>
                                      </p:cBhvr>
                                      <p:to x="100000" y="100000"/>
                                    </p:animScale>
                                    <p:animScale>
                                      <p:cBhvr>
                                        <p:cTn id="43" dur="20">
                                          <p:stCondLst>
                                            <p:cond delay="984"/>
                                          </p:stCondLst>
                                        </p:cTn>
                                        <p:tgtEl>
                                          <p:spTgt spid="11">
                                            <p:txEl>
                                              <p:pRg st="5" end="5"/>
                                            </p:txEl>
                                          </p:spTgt>
                                        </p:tgtEl>
                                      </p:cBhvr>
                                      <p:to x="100000" y="80000"/>
                                    </p:animScale>
                                    <p:animScale>
                                      <p:cBhvr>
                                        <p:cTn id="44" dur="124" decel="50000">
                                          <p:stCondLst>
                                            <p:cond delay="1004"/>
                                          </p:stCondLst>
                                        </p:cTn>
                                        <p:tgtEl>
                                          <p:spTgt spid="11">
                                            <p:txEl>
                                              <p:pRg st="5" end="5"/>
                                            </p:txEl>
                                          </p:spTgt>
                                        </p:tgtEl>
                                      </p:cBhvr>
                                      <p:to x="100000" y="100000"/>
                                    </p:animScale>
                                    <p:animScale>
                                      <p:cBhvr>
                                        <p:cTn id="45" dur="20">
                                          <p:stCondLst>
                                            <p:cond delay="1231"/>
                                          </p:stCondLst>
                                        </p:cTn>
                                        <p:tgtEl>
                                          <p:spTgt spid="11">
                                            <p:txEl>
                                              <p:pRg st="5" end="5"/>
                                            </p:txEl>
                                          </p:spTgt>
                                        </p:tgtEl>
                                      </p:cBhvr>
                                      <p:to x="100000" y="90000"/>
                                    </p:animScale>
                                    <p:animScale>
                                      <p:cBhvr>
                                        <p:cTn id="46" dur="124" decel="50000">
                                          <p:stCondLst>
                                            <p:cond delay="1251"/>
                                          </p:stCondLst>
                                        </p:cTn>
                                        <p:tgtEl>
                                          <p:spTgt spid="11">
                                            <p:txEl>
                                              <p:pRg st="5" end="5"/>
                                            </p:txEl>
                                          </p:spTgt>
                                        </p:tgtEl>
                                      </p:cBhvr>
                                      <p:to x="100000" y="100000"/>
                                    </p:animScale>
                                    <p:animScale>
                                      <p:cBhvr>
                                        <p:cTn id="47" dur="20">
                                          <p:stCondLst>
                                            <p:cond delay="1356"/>
                                          </p:stCondLst>
                                        </p:cTn>
                                        <p:tgtEl>
                                          <p:spTgt spid="11">
                                            <p:txEl>
                                              <p:pRg st="5" end="5"/>
                                            </p:txEl>
                                          </p:spTgt>
                                        </p:tgtEl>
                                      </p:cBhvr>
                                      <p:to x="100000" y="95000"/>
                                    </p:animScale>
                                    <p:animScale>
                                      <p:cBhvr>
                                        <p:cTn id="48" dur="124" decel="50000">
                                          <p:stCondLst>
                                            <p:cond delay="1376"/>
                                          </p:stCondLst>
                                        </p:cTn>
                                        <p:tgtEl>
                                          <p:spTgt spid="11">
                                            <p:txEl>
                                              <p:pRg st="5" end="5"/>
                                            </p:txEl>
                                          </p:spTgt>
                                        </p:tgtEl>
                                      </p:cBhvr>
                                      <p:to x="100000" y="100000"/>
                                    </p:animScale>
                                  </p:childTnLst>
                                </p:cTn>
                              </p:par>
                              <p:par>
                                <p:cTn id="49" presetID="53" presetClass="entr" presetSubtype="16"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500" fill="hold"/>
                                        <p:tgtEl>
                                          <p:spTgt spid="3"/>
                                        </p:tgtEl>
                                        <p:attrNameLst>
                                          <p:attrName>ppt_w</p:attrName>
                                        </p:attrNameLst>
                                      </p:cBhvr>
                                      <p:tavLst>
                                        <p:tav tm="0">
                                          <p:val>
                                            <p:fltVal val="0"/>
                                          </p:val>
                                        </p:tav>
                                        <p:tav tm="100000">
                                          <p:val>
                                            <p:strVal val="#ppt_w"/>
                                          </p:val>
                                        </p:tav>
                                      </p:tavLst>
                                    </p:anim>
                                    <p:anim calcmode="lin" valueType="num">
                                      <p:cBhvr>
                                        <p:cTn id="52" dur="1500" fill="hold"/>
                                        <p:tgtEl>
                                          <p:spTgt spid="3"/>
                                        </p:tgtEl>
                                        <p:attrNameLst>
                                          <p:attrName>ppt_h</p:attrName>
                                        </p:attrNameLst>
                                      </p:cBhvr>
                                      <p:tavLst>
                                        <p:tav tm="0">
                                          <p:val>
                                            <p:fltVal val="0"/>
                                          </p:val>
                                        </p:tav>
                                        <p:tav tm="100000">
                                          <p:val>
                                            <p:strVal val="#ppt_h"/>
                                          </p:val>
                                        </p:tav>
                                      </p:tavLst>
                                    </p:anim>
                                    <p:animEffect transition="in" filter="fade">
                                      <p:cBhvr>
                                        <p:cTn id="53" dur="1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1">
                                            <p:txEl>
                                              <p:pRg st="6" end="6"/>
                                            </p:txEl>
                                          </p:spTgt>
                                        </p:tgtEl>
                                        <p:attrNameLst>
                                          <p:attrName>style.visibility</p:attrName>
                                        </p:attrNameLst>
                                      </p:cBhvr>
                                      <p:to>
                                        <p:strVal val="visible"/>
                                      </p:to>
                                    </p:set>
                                    <p:animEffect transition="in" filter="blinds(horizontal)">
                                      <p:cBhvr>
                                        <p:cTn id="58" dur="1500"/>
                                        <p:tgtEl>
                                          <p:spTgt spid="11">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 calcmode="lin" valueType="num">
                                      <p:cBhvr additive="base">
                                        <p:cTn id="63" dur="125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64" dur="125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OBJETIVOS ESPECÍFICOS DE LA MATERIA.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763174"/>
          </a:xfrm>
        </p:spPr>
        <p:txBody>
          <a:bodyPr>
            <a:normAutofit fontScale="77500" lnSpcReduction="20000"/>
          </a:bodyPr>
          <a:lstStyle/>
          <a:p>
            <a:pPr marL="0" indent="0" algn="just">
              <a:lnSpc>
                <a:spcPct val="120000"/>
              </a:lnSpc>
              <a:spcBef>
                <a:spcPts val="0"/>
              </a:spcBef>
              <a:buNone/>
            </a:pPr>
            <a:r>
              <a:rPr lang="es-MX" sz="2800" dirty="0">
                <a:solidFill>
                  <a:schemeClr val="bg1"/>
                </a:solidFill>
                <a:effectLst/>
                <a:latin typeface="ArialMT"/>
              </a:rPr>
              <a:t>El alumno será capaz de:</a:t>
            </a:r>
          </a:p>
          <a:p>
            <a:pPr marL="0" indent="0" algn="just">
              <a:lnSpc>
                <a:spcPct val="120000"/>
              </a:lnSpc>
              <a:spcBef>
                <a:spcPts val="0"/>
              </a:spcBef>
              <a:buNone/>
            </a:pPr>
            <a:r>
              <a:rPr lang="es-MX" sz="1200" dirty="0">
                <a:solidFill>
                  <a:schemeClr val="bg1"/>
                </a:solidFill>
                <a:latin typeface="ArialMT"/>
              </a:rPr>
              <a:t>.</a:t>
            </a:r>
            <a:br>
              <a:rPr lang="es-MX" dirty="0">
                <a:solidFill>
                  <a:schemeClr val="bg1"/>
                </a:solidFill>
                <a:effectLst/>
                <a:latin typeface="ArialMT"/>
              </a:rPr>
            </a:br>
            <a:r>
              <a:rPr lang="es-MX" sz="2800" dirty="0">
                <a:solidFill>
                  <a:schemeClr val="bg1"/>
                </a:solidFill>
                <a:effectLst/>
                <a:latin typeface="ArialMT"/>
              </a:rPr>
              <a:t>A) Identificar y analizar el marco jurídico aplicable a las adquisiciones, arrendamientos, servicios y obra pública en el sector público y sus implicaciones con proyectos de inversión en infraestructura.</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800" dirty="0">
                <a:solidFill>
                  <a:schemeClr val="bg1"/>
                </a:solidFill>
                <a:effectLst/>
                <a:latin typeface="ArialMT"/>
              </a:rPr>
              <a:t>B) Analizar los aspectos fundamentales que involucran la planeación, contratación, </a:t>
            </a:r>
            <a:r>
              <a:rPr lang="es-MX" sz="2800" dirty="0">
                <a:solidFill>
                  <a:schemeClr val="bg1"/>
                </a:solidFill>
                <a:latin typeface="ArialMT"/>
              </a:rPr>
              <a:t>formalización, ejecución y entrega </a:t>
            </a:r>
            <a:r>
              <a:rPr lang="es-MX" sz="2800" dirty="0">
                <a:solidFill>
                  <a:schemeClr val="bg1"/>
                </a:solidFill>
                <a:effectLst/>
                <a:latin typeface="ArialMT"/>
              </a:rPr>
              <a:t>de </a:t>
            </a:r>
            <a:r>
              <a:rPr lang="es-MX" sz="2800" dirty="0">
                <a:solidFill>
                  <a:schemeClr val="bg1"/>
                </a:solidFill>
                <a:latin typeface="ArialMT"/>
              </a:rPr>
              <a:t>bienes, servicios y</a:t>
            </a:r>
            <a:r>
              <a:rPr lang="es-MX" sz="2800" dirty="0">
                <a:solidFill>
                  <a:schemeClr val="bg1"/>
                </a:solidFill>
                <a:effectLst/>
                <a:latin typeface="ArialMT"/>
              </a:rPr>
              <a:t> obras públicas, y</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2800" dirty="0">
                <a:solidFill>
                  <a:schemeClr val="bg1"/>
                </a:solidFill>
                <a:effectLst/>
                <a:latin typeface="ArialMT"/>
              </a:rPr>
              <a:t>C) Conocer los principales aspectos normativos a tener en cuenta en una auditoría, con la finalidad de estar en posibilidades de auditar los elementos básicos en una contratación </a:t>
            </a:r>
            <a:r>
              <a:rPr lang="es-MX" sz="2800" dirty="0">
                <a:solidFill>
                  <a:schemeClr val="bg1"/>
                </a:solidFill>
                <a:latin typeface="ArialMT"/>
              </a:rPr>
              <a:t>pública desde el procedimiento de contratación, pasando por los aspectos a cumplir de un contrato y de ejecución de una obra o la entrega de bienes o prestación de servicios, hasta la conclusión de las obligaciones contractuales, y de los  derechos involucardos.</a:t>
            </a:r>
            <a:endParaRPr lang="es-MX" sz="2800"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A6CBA193-A5C5-20B9-1F72-33A56694334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par>
                          <p:cTn id="16" fill="hold">
                            <p:stCondLst>
                              <p:cond delay="30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xEl>
                                              <p:pRg st="1" end="1"/>
                                            </p:txEl>
                                          </p:spTgt>
                                        </p:tgtEl>
                                      </p:cBhvr>
                                    </p:animEffect>
                                  </p:childTnLst>
                                </p:cTn>
                              </p:par>
                            </p:childTnLst>
                          </p:cTn>
                        </p:par>
                        <p:par>
                          <p:cTn id="24" fill="hold">
                            <p:stCondLst>
                              <p:cond delay="124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p:cTn id="27"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xEl>
                                              <p:pRg st="2" end="2"/>
                                            </p:txEl>
                                          </p:spTgt>
                                        </p:tgtEl>
                                      </p:cBhvr>
                                    </p:animEffect>
                                  </p:childTnLst>
                                </p:cTn>
                              </p:par>
                            </p:childTnLst>
                          </p:cTn>
                        </p:par>
                        <p:par>
                          <p:cTn id="32" fill="hold">
                            <p:stCondLst>
                              <p:cond delay="1995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57940"/>
            <a:ext cx="9690132" cy="5889356"/>
          </a:xfrm>
        </p:spPr>
        <p:txBody>
          <a:bodyPr>
            <a:normAutofit/>
          </a:bodyPr>
          <a:lstStyle/>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                       		    También e deben considerar los </a:t>
            </a:r>
            <a:r>
              <a:rPr lang="es-ES" altLang="es-MX" sz="2000" dirty="0">
                <a:solidFill>
                  <a:schemeClr val="accent3">
                    <a:lumMod val="75000"/>
                  </a:schemeClr>
                </a:solidFill>
                <a:latin typeface="Arial" panose="020B0604020202020204" pitchFamily="34" charset="0"/>
                <a:cs typeface="Arial" panose="020B0604020202020204" pitchFamily="34" charset="0"/>
              </a:rPr>
              <a:t>efectos sobre el 				    medio ambiente</a:t>
            </a:r>
            <a:r>
              <a:rPr lang="es-ES" altLang="es-MX" sz="2000" dirty="0">
                <a:solidFill>
                  <a:schemeClr val="bg1"/>
                </a:solidFill>
                <a:latin typeface="Arial" panose="020B0604020202020204" pitchFamily="34" charset="0"/>
                <a:cs typeface="Arial" panose="020B0604020202020204" pitchFamily="34" charset="0"/>
              </a:rPr>
              <a:t> que  pueda causar la ejecución 				    de la obra </a:t>
            </a:r>
            <a:r>
              <a:rPr lang="es-ES" altLang="es-MX" sz="1600" dirty="0">
                <a:solidFill>
                  <a:schemeClr val="bg1"/>
                </a:solidFill>
                <a:latin typeface="Arial" panose="020B0604020202020204" pitchFamily="34" charset="0"/>
                <a:cs typeface="Arial" panose="020B0604020202020204" pitchFamily="34" charset="0"/>
              </a:rPr>
              <a:t>(art. 20 LOPSRM)</a:t>
            </a:r>
            <a:r>
              <a:rPr lang="es-ES"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Los entes públicos, cuando sea el caso, antes de iniciar los trabajos, deberán </a:t>
            </a:r>
            <a:r>
              <a:rPr lang="es-ES" altLang="es-MX" sz="2000" dirty="0">
                <a:solidFill>
                  <a:schemeClr val="accent6">
                    <a:lumMod val="50000"/>
                  </a:schemeClr>
                </a:solidFill>
                <a:latin typeface="Arial" panose="020B0604020202020204" pitchFamily="34" charset="0"/>
                <a:cs typeface="Arial" panose="020B0604020202020204" pitchFamily="34" charset="0"/>
              </a:rPr>
              <a:t>tramitar y obtener de las autoridades competentes</a:t>
            </a:r>
            <a:r>
              <a:rPr lang="es-ES" altLang="es-MX" sz="2000" dirty="0">
                <a:solidFill>
                  <a:schemeClr val="bg1"/>
                </a:solidFill>
                <a:latin typeface="Arial" panose="020B0604020202020204" pitchFamily="34" charset="0"/>
                <a:cs typeface="Arial" panose="020B0604020202020204" pitchFamily="34" charset="0"/>
              </a:rPr>
              <a:t>, los dictámenes, permisos, licencias, derechos de bancos  de materiales, así como la propiedad	                 o los derechos sobre la misma, o la expropiación  del inmueble en el	            cual  se ejecutará la obra, o en su caso  los  derechos otorgados por 	          quien pueda disponer legalmente de los mismos </a:t>
            </a:r>
            <a:r>
              <a:rPr lang="es-ES" altLang="es-MX" sz="1600" dirty="0">
                <a:solidFill>
                  <a:schemeClr val="bg1"/>
                </a:solidFill>
                <a:latin typeface="Arial" panose="020B0604020202020204" pitchFamily="34" charset="0"/>
                <a:cs typeface="Arial" panose="020B0604020202020204" pitchFamily="34" charset="0"/>
              </a:rPr>
              <a:t>(art. 19 2</a:t>
            </a:r>
            <a:r>
              <a:rPr lang="es-ES_tradnl" altLang="es-MX" sz="1600" dirty="0">
                <a:solidFill>
                  <a:schemeClr val="bg1"/>
                </a:solidFill>
                <a:latin typeface="Arial" panose="020B0604020202020204" pitchFamily="34" charset="0"/>
                <a:cs typeface="Arial" panose="020B0604020202020204" pitchFamily="34" charset="0"/>
              </a:rPr>
              <a:t>º</a:t>
            </a:r>
            <a:r>
              <a:rPr lang="es-ES" altLang="es-MX" sz="1600" dirty="0">
                <a:solidFill>
                  <a:schemeClr val="bg1"/>
                </a:solidFill>
                <a:latin typeface="Arial" panose="020B0604020202020204" pitchFamily="34" charset="0"/>
                <a:cs typeface="Arial" panose="020B0604020202020204" pitchFamily="34" charset="0"/>
              </a:rPr>
              <a:t> pfo. LOPSRM)</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Se puede establecer que los </a:t>
            </a:r>
            <a:r>
              <a:rPr lang="es-ES" altLang="es-MX" sz="2000" dirty="0">
                <a:solidFill>
                  <a:schemeClr val="bg2">
                    <a:lumMod val="60000"/>
                    <a:lumOff val="40000"/>
                  </a:schemeClr>
                </a:solidFill>
                <a:latin typeface="Arial" panose="020B0604020202020204" pitchFamily="34" charset="0"/>
                <a:cs typeface="Arial" panose="020B0604020202020204" pitchFamily="34" charset="0"/>
              </a:rPr>
              <a:t>licitantes tengan a su cargo gestionar </a:t>
            </a:r>
            <a:r>
              <a:rPr lang="es-ES" altLang="es-MX" sz="2000" dirty="0">
                <a:solidFill>
                  <a:schemeClr val="bg1"/>
                </a:solidFill>
                <a:latin typeface="Arial" panose="020B0604020202020204" pitchFamily="34" charset="0"/>
                <a:cs typeface="Arial" panose="020B0604020202020204" pitchFamily="34" charset="0"/>
              </a:rPr>
              <a:t>la adquisición de  los inmuebles o constitución de los derechos reales que correspondan, que sean necesarios para ejecutar la obra. </a:t>
            </a:r>
            <a:r>
              <a:rPr lang="es-ES" altLang="es-MX" sz="1600" dirty="0">
                <a:solidFill>
                  <a:schemeClr val="bg1"/>
                </a:solidFill>
                <a:latin typeface="Arial" panose="020B0604020202020204" pitchFamily="34" charset="0"/>
                <a:cs typeface="Arial" panose="020B0604020202020204" pitchFamily="34" charset="0"/>
              </a:rPr>
              <a:t>(art. 19 Bis LOPSRM) </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La planeación además deberá considerar los demás aspectos previstos en el art. 15 RLOPSRM.</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90000"/>
              </a:lnSpc>
              <a:spcBef>
                <a:spcPct val="0"/>
              </a:spcBef>
              <a:spcAft>
                <a:spcPct val="40000"/>
              </a:spcAft>
              <a:buClr>
                <a:srgbClr val="F09415"/>
              </a:buClr>
              <a:buSzPct val="100000"/>
              <a:buFont typeface="+mj-lt"/>
              <a:buAutoNum type="arabicPeriod" startAt="5"/>
              <a:tabLst/>
              <a:defRPr/>
            </a:pP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Delimitar el posible contenido de la convocatoria y del modelo de contrato.</a:t>
            </a:r>
          </a:p>
          <a:p>
            <a:pPr marL="468000" marR="0" lvl="0" indent="0" algn="just" defTabSz="914400" rtl="0" eaLnBrk="1" fontAlgn="auto" latinLnBrk="0" hangingPunct="1">
              <a:lnSpc>
                <a:spcPct val="90000"/>
              </a:lnSpc>
              <a:spcBef>
                <a:spcPct val="0"/>
              </a:spcBef>
              <a:spcAft>
                <a:spcPct val="40000"/>
              </a:spcAft>
              <a:buClr>
                <a:srgbClr val="F09415"/>
              </a:buClr>
              <a:buSzPct val="100000"/>
              <a:buNone/>
              <a:tabLst/>
              <a:defRPr/>
            </a:pPr>
            <a:r>
              <a:rPr lang="es-ES_tradnl" altLang="es-MX" sz="2000" dirty="0">
                <a:solidFill>
                  <a:schemeClr val="bg1"/>
                </a:solidFill>
                <a:latin typeface="Arial" panose="020B0604020202020204" pitchFamily="34" charset="0"/>
                <a:cs typeface="Arial" panose="020B0604020202020204" pitchFamily="34" charset="0"/>
              </a:rPr>
              <a:t>Una vez atendidos los cuatro anteriores aspectos, es procedente </a:t>
            </a:r>
            <a:r>
              <a:rPr lang="es-ES_tradnl" altLang="es-MX" sz="2000" dirty="0">
                <a:solidFill>
                  <a:srgbClr val="0070C0"/>
                </a:solidFill>
                <a:latin typeface="Arial" panose="020B0604020202020204" pitchFamily="34" charset="0"/>
                <a:cs typeface="Arial" panose="020B0604020202020204" pitchFamily="34" charset="0"/>
              </a:rPr>
              <a:t>establecer los</a:t>
            </a:r>
            <a:endParaRPr lang="es-ES" altLang="es-MX" sz="2000" dirty="0">
              <a:solidFill>
                <a:srgbClr val="0070C0"/>
              </a:solidFill>
              <a:latin typeface="Arial" panose="020B0604020202020204" pitchFamily="34" charset="0"/>
              <a:cs typeface="Arial" panose="020B0604020202020204" pitchFamily="34" charset="0"/>
            </a:endParaRPr>
          </a:p>
        </p:txBody>
      </p:sp>
      <p:pic>
        <p:nvPicPr>
          <p:cNvPr id="3" name="Imagen 5">
            <a:extLst>
              <a:ext uri="{FF2B5EF4-FFF2-40B4-BE49-F238E27FC236}">
                <a16:creationId xmlns:a16="http://schemas.microsoft.com/office/drawing/2014/main" id="{EC2C4DA9-6C21-209E-75C3-589AA22CA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15" y="557939"/>
            <a:ext cx="1429971" cy="10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CC68578C-41F5-6FFE-55F4-5B4BD3A0F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789" y="2295527"/>
            <a:ext cx="1791074" cy="127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256499E-D54B-6AAA-704E-D15304E15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56" y="557940"/>
            <a:ext cx="1568340" cy="10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8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ppt_w</p:attrName>
                                        </p:attrNameLst>
                                      </p:cBhvr>
                                      <p:tavLst>
                                        <p:tav tm="0">
                                          <p:val>
                                            <p:fltVal val="0"/>
                                          </p:val>
                                        </p:tav>
                                        <p:tav tm="100000">
                                          <p:val>
                                            <p:strVal val="#ppt_w"/>
                                          </p:val>
                                        </p:tav>
                                      </p:tavLst>
                                    </p:anim>
                                    <p:anim calcmode="lin" valueType="num">
                                      <p:cBhvr>
                                        <p:cTn id="12" dur="1500" fill="hold"/>
                                        <p:tgtEl>
                                          <p:spTgt spid="5"/>
                                        </p:tgtEl>
                                        <p:attrNameLst>
                                          <p:attrName>ppt_h</p:attrName>
                                        </p:attrNameLst>
                                      </p:cBhvr>
                                      <p:tavLst>
                                        <p:tav tm="0">
                                          <p:val>
                                            <p:fltVal val="0"/>
                                          </p:val>
                                        </p:tav>
                                        <p:tav tm="100000">
                                          <p:val>
                                            <p:strVal val="#ppt_h"/>
                                          </p:val>
                                        </p:tav>
                                      </p:tavLst>
                                    </p:anim>
                                  </p:childTnLst>
                                </p:cTn>
                              </p:par>
                              <p:par>
                                <p:cTn id="13" presetID="26"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435">
                                          <p:stCondLst>
                                            <p:cond delay="0"/>
                                          </p:stCondLst>
                                        </p:cTn>
                                        <p:tgtEl>
                                          <p:spTgt spid="11">
                                            <p:txEl>
                                              <p:pRg st="0" end="0"/>
                                            </p:txEl>
                                          </p:spTgt>
                                        </p:tgtEl>
                                      </p:cBhvr>
                                    </p:animEffect>
                                    <p:anim calcmode="lin" valueType="num">
                                      <p:cBhvr>
                                        <p:cTn id="16" dur="1367"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1">
                                            <p:txEl>
                                              <p:pRg st="0" end="0"/>
                                            </p:txEl>
                                          </p:spTgt>
                                        </p:tgtEl>
                                        <p:attrNameLst>
                                          <p:attrName>ppt_y</p:attrName>
                                        </p:attrNameLst>
                                      </p:cBhvr>
                                      <p:tavLst>
                                        <p:tav tm="0" fmla="#ppt_y-sin(pi*$)/81">
                                          <p:val>
                                            <p:fltVal val="0"/>
                                          </p:val>
                                        </p:tav>
                                        <p:tav tm="100000">
                                          <p:val>
                                            <p:fltVal val="1"/>
                                          </p:val>
                                        </p:tav>
                                      </p:tavLst>
                                    </p:anim>
                                    <p:animScale>
                                      <p:cBhvr>
                                        <p:cTn id="21" dur="20">
                                          <p:stCondLst>
                                            <p:cond delay="487"/>
                                          </p:stCondLst>
                                        </p:cTn>
                                        <p:tgtEl>
                                          <p:spTgt spid="11">
                                            <p:txEl>
                                              <p:pRg st="0" end="0"/>
                                            </p:txEl>
                                          </p:spTgt>
                                        </p:tgtEl>
                                      </p:cBhvr>
                                      <p:to x="100000" y="60000"/>
                                    </p:animScale>
                                    <p:animScale>
                                      <p:cBhvr>
                                        <p:cTn id="22" dur="124" decel="50000">
                                          <p:stCondLst>
                                            <p:cond delay="507"/>
                                          </p:stCondLst>
                                        </p:cTn>
                                        <p:tgtEl>
                                          <p:spTgt spid="11">
                                            <p:txEl>
                                              <p:pRg st="0" end="0"/>
                                            </p:txEl>
                                          </p:spTgt>
                                        </p:tgtEl>
                                      </p:cBhvr>
                                      <p:to x="100000" y="100000"/>
                                    </p:animScale>
                                    <p:animScale>
                                      <p:cBhvr>
                                        <p:cTn id="23" dur="20">
                                          <p:stCondLst>
                                            <p:cond delay="984"/>
                                          </p:stCondLst>
                                        </p:cTn>
                                        <p:tgtEl>
                                          <p:spTgt spid="11">
                                            <p:txEl>
                                              <p:pRg st="0" end="0"/>
                                            </p:txEl>
                                          </p:spTgt>
                                        </p:tgtEl>
                                      </p:cBhvr>
                                      <p:to x="100000" y="80000"/>
                                    </p:animScale>
                                    <p:animScale>
                                      <p:cBhvr>
                                        <p:cTn id="24" dur="124" decel="50000">
                                          <p:stCondLst>
                                            <p:cond delay="1004"/>
                                          </p:stCondLst>
                                        </p:cTn>
                                        <p:tgtEl>
                                          <p:spTgt spid="11">
                                            <p:txEl>
                                              <p:pRg st="0" end="0"/>
                                            </p:txEl>
                                          </p:spTgt>
                                        </p:tgtEl>
                                      </p:cBhvr>
                                      <p:to x="100000" y="100000"/>
                                    </p:animScale>
                                    <p:animScale>
                                      <p:cBhvr>
                                        <p:cTn id="25" dur="20">
                                          <p:stCondLst>
                                            <p:cond delay="1231"/>
                                          </p:stCondLst>
                                        </p:cTn>
                                        <p:tgtEl>
                                          <p:spTgt spid="11">
                                            <p:txEl>
                                              <p:pRg st="0" end="0"/>
                                            </p:txEl>
                                          </p:spTgt>
                                        </p:tgtEl>
                                      </p:cBhvr>
                                      <p:to x="100000" y="90000"/>
                                    </p:animScale>
                                    <p:animScale>
                                      <p:cBhvr>
                                        <p:cTn id="26" dur="124" decel="50000">
                                          <p:stCondLst>
                                            <p:cond delay="1251"/>
                                          </p:stCondLst>
                                        </p:cTn>
                                        <p:tgtEl>
                                          <p:spTgt spid="11">
                                            <p:txEl>
                                              <p:pRg st="0" end="0"/>
                                            </p:txEl>
                                          </p:spTgt>
                                        </p:tgtEl>
                                      </p:cBhvr>
                                      <p:to x="100000" y="100000"/>
                                    </p:animScale>
                                    <p:animScale>
                                      <p:cBhvr>
                                        <p:cTn id="27" dur="20">
                                          <p:stCondLst>
                                            <p:cond delay="1356"/>
                                          </p:stCondLst>
                                        </p:cTn>
                                        <p:tgtEl>
                                          <p:spTgt spid="11">
                                            <p:txEl>
                                              <p:pRg st="0" end="0"/>
                                            </p:txEl>
                                          </p:spTgt>
                                        </p:tgtEl>
                                      </p:cBhvr>
                                      <p:to x="100000" y="95000"/>
                                    </p:animScale>
                                    <p:animScale>
                                      <p:cBhvr>
                                        <p:cTn id="28" dur="124" decel="50000">
                                          <p:stCondLst>
                                            <p:cond delay="1376"/>
                                          </p:stCondLst>
                                        </p:cTn>
                                        <p:tgtEl>
                                          <p:spTgt spid="11">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circle(in)">
                                      <p:cBhvr>
                                        <p:cTn id="33" dur="1500"/>
                                        <p:tgtEl>
                                          <p:spTgt spid="11">
                                            <p:txEl>
                                              <p:pRg st="2" end="2"/>
                                            </p:txEl>
                                          </p:spTgt>
                                        </p:tgtEl>
                                      </p:cBhvr>
                                    </p:animEffect>
                                  </p:childTnLst>
                                </p:cTn>
                              </p:par>
                              <p:par>
                                <p:cTn id="34" presetID="37"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anim calcmode="lin" valueType="num">
                                      <p:cBhvr>
                                        <p:cTn id="37" dur="1500" fill="hold"/>
                                        <p:tgtEl>
                                          <p:spTgt spid="4"/>
                                        </p:tgtEl>
                                        <p:attrNameLst>
                                          <p:attrName>ppt_x</p:attrName>
                                        </p:attrNameLst>
                                      </p:cBhvr>
                                      <p:tavLst>
                                        <p:tav tm="0">
                                          <p:val>
                                            <p:strVal val="#ppt_x"/>
                                          </p:val>
                                        </p:tav>
                                        <p:tav tm="100000">
                                          <p:val>
                                            <p:strVal val="#ppt_x"/>
                                          </p:val>
                                        </p:tav>
                                      </p:tavLst>
                                    </p:anim>
                                    <p:anim calcmode="lin" valueType="num">
                                      <p:cBhvr>
                                        <p:cTn id="38" dur="1350" decel="100000" fill="hold"/>
                                        <p:tgtEl>
                                          <p:spTgt spid="4"/>
                                        </p:tgtEl>
                                        <p:attrNameLst>
                                          <p:attrName>ppt_y</p:attrName>
                                        </p:attrNameLst>
                                      </p:cBhvr>
                                      <p:tavLst>
                                        <p:tav tm="0">
                                          <p:val>
                                            <p:strVal val="#ppt_y+1"/>
                                          </p:val>
                                        </p:tav>
                                        <p:tav tm="100000">
                                          <p:val>
                                            <p:strVal val="#ppt_y-.03"/>
                                          </p:val>
                                        </p:tav>
                                      </p:tavLst>
                                    </p:anim>
                                    <p:anim calcmode="lin" valueType="num">
                                      <p:cBhvr>
                                        <p:cTn id="39" dur="150" accel="100000" fill="hold">
                                          <p:stCondLst>
                                            <p:cond delay="13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p:cTn id="44"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p:cTn id="5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800" decel="100000"/>
                                        <p:tgtEl>
                                          <p:spTgt spid="11">
                                            <p:txEl>
                                              <p:pRg st="8" end="8"/>
                                            </p:txEl>
                                          </p:spTgt>
                                        </p:tgtEl>
                                      </p:cBhvr>
                                    </p:animEffect>
                                    <p:anim calcmode="lin" valueType="num">
                                      <p:cBhvr>
                                        <p:cTn id="60"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Effect transition="in" filter="strips(downLeft)">
                                      <p:cBhvr>
                                        <p:cTn id="69" dur="1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a:lnSpc>
                <a:spcPct val="100000"/>
              </a:lnSpc>
              <a:spcBef>
                <a:spcPts val="400"/>
              </a:spcBef>
              <a:buNone/>
              <a:defRPr/>
            </a:pPr>
            <a:r>
              <a:rPr lang="es-ES_tradnl" altLang="es-MX" sz="2000" dirty="0">
                <a:solidFill>
                  <a:srgbClr val="0070C0"/>
                </a:solidFill>
                <a:latin typeface="Arial" panose="020B0604020202020204" pitchFamily="34" charset="0"/>
                <a:cs typeface="Arial" panose="020B0604020202020204" pitchFamily="34" charset="0"/>
              </a:rPr>
              <a:t>requisitos que se deben solicitar </a:t>
            </a:r>
            <a:r>
              <a:rPr lang="es-ES_tradnl" altLang="es-MX" sz="2000" dirty="0">
                <a:solidFill>
                  <a:schemeClr val="bg1"/>
                </a:solidFill>
                <a:latin typeface="Arial" panose="020B0604020202020204" pitchFamily="34" charset="0"/>
                <a:cs typeface="Arial" panose="020B0604020202020204" pitchFamily="34" charset="0"/>
              </a:rPr>
              <a:t>en el procedimiento de contratación </a:t>
            </a:r>
            <a:r>
              <a:rPr lang="es-ES_tradnl" altLang="es-MX" sz="1600" dirty="0">
                <a:solidFill>
                  <a:schemeClr val="bg1"/>
                </a:solidFill>
                <a:latin typeface="Arial" panose="020B0604020202020204" pitchFamily="34" charset="0"/>
                <a:cs typeface="Arial" panose="020B0604020202020204" pitchFamily="34" charset="0"/>
              </a:rPr>
              <a:t>(arts. 31 LOPSRM y 34 RLOPSRM)</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Un aspecto importante es si la contratación se realizará mediante licitación o excepción a la misma, de acuerdo al siguiente cuadro:</a:t>
            </a: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2000" dirty="0">
                <a:solidFill>
                  <a:schemeClr val="accent3">
                    <a:lumMod val="75000"/>
                  </a:schemeClr>
                </a:solidFill>
                <a:latin typeface="Arial" panose="020B0604020202020204" pitchFamily="34" charset="0"/>
                <a:cs typeface="Arial" panose="020B0604020202020204" pitchFamily="34" charset="0"/>
              </a:rPr>
              <a:t>Licitación pública       </a:t>
            </a:r>
            <a:r>
              <a:rPr lang="es-ES_tradnl" altLang="es-MX" sz="2000" dirty="0">
                <a:solidFill>
                  <a:schemeClr val="bg1"/>
                </a:solidFill>
                <a:latin typeface="Arial" panose="020B0604020202020204" pitchFamily="34" charset="0"/>
                <a:cs typeface="Arial" panose="020B0604020202020204" pitchFamily="34" charset="0"/>
              </a:rPr>
              <a:t>	      Adjudicación directa o invitación, por 	                   </a:t>
            </a:r>
            <a:r>
              <a:rPr lang="es-ES_tradnl" altLang="es-MX" sz="200" dirty="0">
                <a:solidFill>
                  <a:schemeClr val="bg1"/>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Nacional o Interna-	          	    existir alguna de las 14 </a:t>
            </a:r>
            <a:r>
              <a:rPr lang="es-ES_tradnl" altLang="es-MX" sz="2000" b="1" dirty="0">
                <a:solidFill>
                  <a:srgbClr val="0070C0"/>
                </a:solidFill>
                <a:latin typeface="Arial" panose="020B0604020202020204" pitchFamily="34" charset="0"/>
                <a:cs typeface="Arial" panose="020B0604020202020204" pitchFamily="34" charset="0"/>
              </a:rPr>
              <a:t>causas</a:t>
            </a:r>
            <a:r>
              <a:rPr lang="es-ES_tradnl" altLang="es-MX" sz="2000" dirty="0">
                <a:solidFill>
                  <a:schemeClr val="bg1"/>
                </a:solidFill>
                <a:latin typeface="Arial" panose="020B0604020202020204" pitchFamily="34" charset="0"/>
                <a:cs typeface="Arial" panose="020B0604020202020204" pitchFamily="34" charset="0"/>
              </a:rPr>
              <a:t> previstas        	            </a:t>
            </a:r>
            <a:r>
              <a:rPr lang="es-ES_tradnl" altLang="es-MX" sz="2000" dirty="0">
                <a:solidFill>
                  <a:schemeClr val="bg2">
                    <a:lumMod val="20000"/>
                    <a:lumOff val="80000"/>
                  </a:schemeClr>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cional  BCT o Abierta              en el art. 42 de la LOPSRM. </a:t>
            </a:r>
            <a:endParaRPr lang="es-ES_tradnl" alt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_______________________________________ </a:t>
            </a:r>
            <a:r>
              <a:rPr lang="es-ES_tradnl" altLang="es-MX" sz="1400" dirty="0">
                <a:solidFill>
                  <a:schemeClr val="bg1"/>
                </a:solidFill>
                <a:latin typeface="Arial" panose="020B0604020202020204" pitchFamily="34" charset="0"/>
                <a:cs typeface="Arial" panose="020B0604020202020204" pitchFamily="34" charset="0"/>
              </a:rPr>
              <a:t>Hasta</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I3P          Hasta el </a:t>
            </a:r>
            <a:r>
              <a:rPr lang="es-ES_tradnl" altLang="es-MX" sz="2000" b="1" dirty="0">
                <a:solidFill>
                  <a:srgbClr val="0070C0"/>
                </a:solidFill>
                <a:latin typeface="Arial" panose="020B0604020202020204" pitchFamily="34" charset="0"/>
                <a:cs typeface="Arial" panose="020B0604020202020204" pitchFamily="34" charset="0"/>
              </a:rPr>
              <a:t>monto</a:t>
            </a:r>
            <a:r>
              <a:rPr lang="es-ES_tradnl" altLang="es-MX" sz="2000" dirty="0">
                <a:solidFill>
                  <a:schemeClr val="bg1"/>
                </a:solidFill>
                <a:latin typeface="Arial" panose="020B0604020202020204" pitchFamily="34" charset="0"/>
                <a:cs typeface="Arial" panose="020B0604020202020204" pitchFamily="34" charset="0"/>
              </a:rPr>
              <a:t> autorizado por el COP </a:t>
            </a:r>
            <a:r>
              <a:rPr lang="es-ES_tradnl" altLang="es-MX" sz="1600" dirty="0">
                <a:solidFill>
                  <a:schemeClr val="bg1"/>
                </a:solidFill>
                <a:latin typeface="Arial" panose="020B0604020202020204" pitchFamily="34" charset="0"/>
                <a:cs typeface="Arial" panose="020B0604020202020204" pitchFamily="34" charset="0"/>
              </a:rPr>
              <a:t>(art. 43 LOPSRM) </a:t>
            </a: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__________________________________________ </a:t>
            </a:r>
            <a:r>
              <a:rPr lang="es-ES_tradnl" altLang="es-MX" sz="1400" dirty="0">
                <a:solidFill>
                  <a:schemeClr val="bg1"/>
                </a:solidFill>
                <a:latin typeface="Arial" panose="020B0604020202020204" pitchFamily="34" charset="0"/>
                <a:cs typeface="Arial" panose="020B0604020202020204" pitchFamily="34" charset="0"/>
              </a:rPr>
              <a:t>Hasta</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1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Adjudicación directa                        Por </a:t>
            </a:r>
            <a:r>
              <a:rPr lang="es-ES_tradnl" altLang="es-MX" sz="2000" b="1" dirty="0">
                <a:solidFill>
                  <a:srgbClr val="0070C0"/>
                </a:solidFill>
                <a:latin typeface="Arial" panose="020B0604020202020204" pitchFamily="34" charset="0"/>
                <a:cs typeface="Arial" panose="020B0604020202020204" pitchFamily="34" charset="0"/>
              </a:rPr>
              <a:t>monto</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 43 LOPSRM)   Desde “un peso”  	                                                                     hasta el monto autorizado por el COP.</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Una vez conocido el monto estimado de la contratación se puede saber, en primer término, si el procedimiento será una licitación, invitación o adjudicación directa. </a:t>
            </a:r>
            <a:r>
              <a:rPr lang="es-MX" altLang="es-MX" sz="1600" dirty="0">
                <a:solidFill>
                  <a:schemeClr val="bg1"/>
                </a:solidFill>
                <a:latin typeface="Arial" panose="020B0604020202020204" pitchFamily="34" charset="0"/>
                <a:cs typeface="Arial" panose="020B0604020202020204" pitchFamily="34" charset="0"/>
              </a:rPr>
              <a:t>(art. </a:t>
            </a:r>
            <a:endParaRPr lang="es-MX" dirty="0"/>
          </a:p>
        </p:txBody>
      </p:sp>
      <p:cxnSp>
        <p:nvCxnSpPr>
          <p:cNvPr id="4" name="Conector recto 3">
            <a:extLst>
              <a:ext uri="{FF2B5EF4-FFF2-40B4-BE49-F238E27FC236}">
                <a16:creationId xmlns:a16="http://schemas.microsoft.com/office/drawing/2014/main" id="{726EC699-FE05-3838-3AC4-F07C344F98C5}"/>
              </a:ext>
            </a:extLst>
          </p:cNvPr>
          <p:cNvCxnSpPr>
            <a:cxnSpLocks/>
          </p:cNvCxnSpPr>
          <p:nvPr/>
        </p:nvCxnSpPr>
        <p:spPr>
          <a:xfrm flipH="1">
            <a:off x="3923578" y="2366682"/>
            <a:ext cx="366034" cy="906764"/>
          </a:xfrm>
          <a:prstGeom prst="line">
            <a:avLst/>
          </a:prstGeom>
          <a:ln w="412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8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11">
                                            <p:txEl>
                                              <p:pRg st="4" end="4"/>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p:cTn id="33"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5" end="5"/>
                                            </p:txEl>
                                          </p:spTgt>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dissolve">
                                      <p:cBhvr>
                                        <p:cTn id="38" dur="1000"/>
                                        <p:tgtEl>
                                          <p:spTgt spid="11">
                                            <p:txEl>
                                              <p:pRg st="7" end="7"/>
                                            </p:txEl>
                                          </p:spTgt>
                                        </p:tgtEl>
                                      </p:cBhvr>
                                    </p:animEffect>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 calcmode="lin" valueType="num">
                                      <p:cBhvr>
                                        <p:cTn id="42"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8" end="8"/>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Scale>
                                      <p:cBhvr>
                                        <p:cTn id="47"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xEl>
                                              <p:pRg st="10" end="10"/>
                                            </p:txEl>
                                          </p:spTgt>
                                        </p:tgtEl>
                                        <p:attrNameLst>
                                          <p:attrName>ppt_x</p:attrName>
                                          <p:attrName>ppt_y</p:attrName>
                                        </p:attrNameLst>
                                      </p:cBhvr>
                                    </p:animMotion>
                                    <p:animEffect transition="in" filter="fade">
                                      <p:cBhvr>
                                        <p:cTn id="49" dur="1000"/>
                                        <p:tgtEl>
                                          <p:spTgt spid="11">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11">
                                            <p:txEl>
                                              <p:pRg st="12" end="12"/>
                                            </p:txEl>
                                          </p:spTgt>
                                        </p:tgtEl>
                                        <p:attrNameLst>
                                          <p:attrName>style.visibility</p:attrName>
                                        </p:attrNameLst>
                                      </p:cBhvr>
                                      <p:to>
                                        <p:strVal val="visible"/>
                                      </p:to>
                                    </p:set>
                                    <p:animEffect transition="in" filter="fade">
                                      <p:cBhvr>
                                        <p:cTn id="54" dur="100"/>
                                        <p:tgtEl>
                                          <p:spTgt spid="11">
                                            <p:txEl>
                                              <p:pRg st="12" end="12"/>
                                            </p:txEl>
                                          </p:spTgt>
                                        </p:tgtEl>
                                      </p:cBhvr>
                                    </p:animEffect>
                                    <p:anim calcmode="lin" valueType="num">
                                      <p:cBhvr>
                                        <p:cTn id="55" dur="4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6" dur="400" fill="hold"/>
                                        <p:tgtEl>
                                          <p:spTgt spid="11">
                                            <p:txEl>
                                              <p:pRg st="12" end="12"/>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1">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1">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eaLnBrk="1" hangingPunct="1">
              <a:lnSpc>
                <a:spcPct val="100000"/>
              </a:lnSpc>
              <a:spcBef>
                <a:spcPct val="0"/>
              </a:spcBef>
              <a:buClr>
                <a:schemeClr val="bg1"/>
              </a:buClr>
              <a:buSzPct val="100000"/>
              <a:buNone/>
            </a:pPr>
            <a:r>
              <a:rPr lang="es-MX" altLang="es-MX" sz="1600" dirty="0">
                <a:solidFill>
                  <a:schemeClr val="bg1"/>
                </a:solidFill>
                <a:latin typeface="Arial" panose="020B0604020202020204" pitchFamily="34" charset="0"/>
                <a:cs typeface="Arial" panose="020B0604020202020204" pitchFamily="34" charset="0"/>
              </a:rPr>
              <a:t>27 1er pfo. LOPSRM)</a:t>
            </a:r>
            <a:r>
              <a:rPr lang="es-MX" altLang="es-MX" sz="2000" dirty="0">
                <a:solidFill>
                  <a:schemeClr val="bg1"/>
                </a:solidFill>
                <a:latin typeface="Arial" panose="020B0604020202020204" pitchFamily="34" charset="0"/>
                <a:cs typeface="Arial" panose="020B0604020202020204" pitchFamily="34" charset="0"/>
              </a:rPr>
              <a:t>, o sea, se determina el carácter del procedi-		         miento de contratación </a:t>
            </a:r>
            <a:r>
              <a:rPr lang="es-MX" altLang="es-MX" sz="1600" dirty="0">
                <a:solidFill>
                  <a:schemeClr val="bg1"/>
                </a:solidFill>
                <a:latin typeface="Arial" panose="020B0604020202020204" pitchFamily="34" charset="0"/>
                <a:cs typeface="Arial" panose="020B0604020202020204" pitchFamily="34" charset="0"/>
              </a:rPr>
              <a:t>(arts. 30 y 41 últ.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También  se  determinará  si  se realizará  por  </a:t>
            </a:r>
            <a:r>
              <a:rPr lang="es-MX" altLang="es-MX" sz="2000" dirty="0">
                <a:solidFill>
                  <a:schemeClr val="bg2"/>
                </a:solidFill>
                <a:latin typeface="Arial" panose="020B0604020202020204" pitchFamily="34" charset="0"/>
                <a:cs typeface="Arial" panose="020B0604020202020204" pitchFamily="34" charset="0"/>
              </a:rPr>
              <a:t>Administración			        Directa</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26 fracc. I)</a:t>
            </a:r>
            <a:r>
              <a:rPr lang="es-MX" altLang="es-MX" sz="2000" dirty="0">
                <a:solidFill>
                  <a:schemeClr val="bg1"/>
                </a:solidFill>
                <a:latin typeface="Arial" panose="020B0604020202020204" pitchFamily="34" charset="0"/>
                <a:cs typeface="Arial" panose="020B0604020202020204" pitchFamily="34" charset="0"/>
              </a:rPr>
              <a:t>, siempre que el ente público posea la capacidad técnica y los recursos necesarios para tal efecto, consistentes en maquinaria y equipo de construcción y personal técnico, según el caso, que se requieran para la ejecución de los trabajos</a:t>
            </a:r>
            <a:r>
              <a:rPr lang="es-MX" altLang="es-MX" sz="1600" dirty="0">
                <a:solidFill>
                  <a:schemeClr val="bg1"/>
                </a:solidFill>
                <a:latin typeface="Arial" panose="020B0604020202020204" pitchFamily="34" charset="0"/>
                <a:cs typeface="Arial" panose="020B0604020202020204" pitchFamily="34" charset="0"/>
              </a:rPr>
              <a:t> (arts. 70 a 73 LOPSRM y 258 a 263 RLOPSRM)</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rgbClr val="C00000"/>
                </a:solidFill>
                <a:latin typeface="Arial" panose="020B0604020202020204" pitchFamily="34" charset="0"/>
                <a:cs typeface="Arial" panose="020B0604020202020204" pitchFamily="34" charset="0"/>
              </a:rPr>
              <a:t>o por contrato </a:t>
            </a:r>
            <a:r>
              <a:rPr lang="es-MX" altLang="es-MX" sz="1600" dirty="0">
                <a:solidFill>
                  <a:schemeClr val="bg1"/>
                </a:solidFill>
                <a:latin typeface="Arial" panose="020B0604020202020204" pitchFamily="34" charset="0"/>
                <a:cs typeface="Arial" panose="020B0604020202020204" pitchFamily="34" charset="0"/>
              </a:rPr>
              <a:t>(arts. 26 fracc. II LOPSRM y 24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La </a:t>
            </a:r>
            <a:r>
              <a:rPr lang="es-MX" altLang="es-MX" sz="2000" dirty="0">
                <a:solidFill>
                  <a:srgbClr val="008000"/>
                </a:solidFill>
                <a:latin typeface="Arial" panose="020B0604020202020204" pitchFamily="34" charset="0"/>
                <a:cs typeface="Arial" panose="020B0604020202020204" pitchFamily="34" charset="0"/>
              </a:rPr>
              <a:t>forma de pago</a:t>
            </a:r>
            <a:r>
              <a:rPr lang="es-MX" altLang="es-MX" sz="2000" dirty="0">
                <a:solidFill>
                  <a:schemeClr val="bg1"/>
                </a:solidFill>
                <a:latin typeface="Arial" panose="020B0604020202020204" pitchFamily="34" charset="0"/>
                <a:cs typeface="Arial" panose="020B0604020202020204" pitchFamily="34" charset="0"/>
              </a:rPr>
              <a:t>, que puede ser </a:t>
            </a:r>
            <a:r>
              <a:rPr lang="es-MX" altLang="es-MX" sz="1600" dirty="0">
                <a:solidFill>
                  <a:schemeClr val="bg1"/>
                </a:solidFill>
                <a:latin typeface="Arial" panose="020B0604020202020204" pitchFamily="34" charset="0"/>
                <a:cs typeface="Arial" panose="020B0604020202020204" pitchFamily="34" charset="0"/>
              </a:rPr>
              <a:t>(arts. 45 LOPSRM, 64, 221 a 233 RLOPSRM)</a:t>
            </a:r>
            <a:r>
              <a:rPr lang="es-MX" altLang="es-MX" sz="2000" dirty="0">
                <a:solidFill>
                  <a:schemeClr val="bg1"/>
                </a:solidFill>
                <a:latin typeface="Arial" panose="020B0604020202020204" pitchFamily="34" charset="0"/>
                <a:cs typeface="Arial" panose="020B0604020202020204" pitchFamily="34" charset="0"/>
              </a:rPr>
              <a:t> </a:t>
            </a:r>
            <a:r>
              <a:rPr lang="es-MX" altLang="es-MX" sz="2000" b="1" dirty="0">
                <a:solidFill>
                  <a:schemeClr val="bg1"/>
                </a:solidFill>
                <a:latin typeface="Arial" panose="020B0604020202020204" pitchFamily="34" charset="0"/>
                <a:cs typeface="Arial" panose="020B0604020202020204" pitchFamily="34" charset="0"/>
              </a:rPr>
              <a:t>Sobre la base de precios unitarios</a:t>
            </a:r>
            <a:r>
              <a:rPr lang="es-MX" altLang="es-MX" sz="2000" dirty="0">
                <a:solidFill>
                  <a:schemeClr val="bg1"/>
                </a:solidFill>
                <a:latin typeface="Arial" panose="020B0604020202020204" pitchFamily="34" charset="0"/>
                <a:cs typeface="Arial" panose="020B0604020202020204" pitchFamily="34" charset="0"/>
              </a:rPr>
              <a:t>; </a:t>
            </a:r>
            <a:r>
              <a:rPr lang="es-MX" altLang="es-MX" sz="2000" b="1" dirty="0">
                <a:solidFill>
                  <a:schemeClr val="bg1"/>
                </a:solidFill>
                <a:latin typeface="Arial" panose="020B0604020202020204" pitchFamily="34" charset="0"/>
                <a:cs typeface="Arial" panose="020B0604020202020204" pitchFamily="34" charset="0"/>
              </a:rPr>
              <a:t>A precio alzado</a:t>
            </a:r>
            <a:r>
              <a:rPr lang="es-MX" altLang="es-MX" sz="2000" dirty="0">
                <a:solidFill>
                  <a:schemeClr val="bg1"/>
                </a:solidFill>
                <a:latin typeface="Arial" panose="020B0604020202020204" pitchFamily="34" charset="0"/>
                <a:cs typeface="Arial" panose="020B0604020202020204" pitchFamily="34" charset="0"/>
              </a:rPr>
              <a:t>, o </a:t>
            </a:r>
            <a:r>
              <a:rPr lang="es-MX" altLang="es-MX" sz="2000" b="1" dirty="0">
                <a:solidFill>
                  <a:schemeClr val="bg1"/>
                </a:solidFill>
                <a:latin typeface="Arial" panose="020B0604020202020204" pitchFamily="34" charset="0"/>
                <a:cs typeface="Arial" panose="020B0604020202020204" pitchFamily="34" charset="0"/>
              </a:rPr>
              <a:t>Mixta</a:t>
            </a:r>
            <a:r>
              <a:rPr lang="es-MX" altLang="es-MX" sz="2000" dirty="0">
                <a:solidFill>
                  <a:schemeClr val="bg1"/>
                </a:solidFill>
                <a:latin typeface="Arial" panose="020B0604020202020204" pitchFamily="34" charset="0"/>
                <a:cs typeface="Arial" panose="020B0604020202020204" pitchFamily="34" charset="0"/>
              </a:rPr>
              <a:t>. La amortización programada no es utilizada.</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Sólo destinar hasta el 30% del presupuesto a contrataciones por excepción a la licitación por monto </a:t>
            </a:r>
            <a:r>
              <a:rPr lang="es-MX" altLang="es-MX" sz="1600" dirty="0">
                <a:solidFill>
                  <a:schemeClr val="bg1"/>
                </a:solidFill>
                <a:latin typeface="Arial" panose="020B0604020202020204" pitchFamily="34" charset="0"/>
                <a:cs typeface="Arial" panose="020B0604020202020204" pitchFamily="34" charset="0"/>
              </a:rPr>
              <a:t>(art. 43 3er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r>
              <a:rPr kumimoji="0" lang="es-ES" altLang="es-MX"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Considerar las normas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oficiales, u otras que deberán exigirse en el procedimiento de contratación que señale el área técnica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22 2º, 3er. y 4to.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endParaRPr lang="es-ES" altLang="es-MX" sz="8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requisitos no deben limitar la competencia y libre concurrencia ni establecer condiciones imposibles de cumplir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31 2º pfo. 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s-MX" dirty="0"/>
          </a:p>
        </p:txBody>
      </p:sp>
      <p:pic>
        <p:nvPicPr>
          <p:cNvPr id="5122" name="Picture 2" descr="🥇 Importancia del Marketing Internacional | 2022">
            <a:extLst>
              <a:ext uri="{FF2B5EF4-FFF2-40B4-BE49-F238E27FC236}">
                <a16:creationId xmlns:a16="http://schemas.microsoft.com/office/drawing/2014/main" id="{CC811913-326F-7BF9-18CB-9A824E6B1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267" y="76666"/>
            <a:ext cx="2433918" cy="156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50"/>
                                        <p:tgtEl>
                                          <p:spTgt spid="11">
                                            <p:txEl>
                                              <p:pRg st="0" end="0"/>
                                            </p:txEl>
                                          </p:spTgt>
                                        </p:tgtEl>
                                      </p:cBhvr>
                                    </p:animEffect>
                                    <p:anim calcmode="lin" valueType="num">
                                      <p:cBhvr>
                                        <p:cTn id="8"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6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 dur="900" decel="50000" fill="hold">
                                          <p:stCondLst>
                                            <p:cond delay="6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900" decel="50000" fill="hold">
                                          <p:stCondLst>
                                            <p:cond delay="6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5"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heckerboard(across)">
                                      <p:cBhvr>
                                        <p:cTn id="14" dur="125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edge">
                                      <p:cBhvr>
                                        <p:cTn id="19" dur="2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arn(inVertical)">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 calcmode="lin" valueType="num">
                                      <p:cBhvr>
                                        <p:cTn id="36"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9" dur="1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1000"/>
                                        <p:tgtEl>
                                          <p:spTgt spid="11">
                                            <p:txEl>
                                              <p:pRg st="10" end="10"/>
                                            </p:txEl>
                                          </p:spTgt>
                                        </p:tgtEl>
                                      </p:cBhvr>
                                    </p:animEffect>
                                    <p:anim calcmode="lin" valueType="num">
                                      <p:cBhvr>
                                        <p:cTn id="45"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46025"/>
          </a:xfrm>
        </p:spPr>
        <p:txBody>
          <a:bodyPr>
            <a:normAutofit/>
          </a:bodyPr>
          <a:lstStyle/>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En los procedimiento licitatorios </a:t>
            </a:r>
            <a:r>
              <a:rPr lang="es-ES_tradnl" altLang="es-MX" sz="2000" dirty="0">
                <a:solidFill>
                  <a:schemeClr val="bg1"/>
                </a:solidFill>
                <a:latin typeface="Arial" panose="020B0604020202020204" pitchFamily="34" charset="0"/>
                <a:cs typeface="Arial" panose="020B0604020202020204" pitchFamily="34" charset="0"/>
              </a:rPr>
              <a:t>cuyo presupuesto estimado de contratación sea superior a diez mil veces el valor mensual de la UMA </a:t>
            </a:r>
            <a:r>
              <a:rPr lang="es-ES_tradnl" altLang="es-MX" sz="1600" dirty="0">
                <a:solidFill>
                  <a:schemeClr val="bg1"/>
                </a:solidFill>
                <a:latin typeface="Arial" panose="020B0604020202020204" pitchFamily="34" charset="0"/>
                <a:cs typeface="Arial" panose="020B0604020202020204" pitchFamily="34" charset="0"/>
              </a:rPr>
              <a:t>($29´250,900.00 pesos hasta febrero 2023)</a:t>
            </a:r>
            <a:r>
              <a:rPr lang="es-ES_tradnl" altLang="es-MX" sz="2000" dirty="0">
                <a:solidFill>
                  <a:schemeClr val="bg1"/>
                </a:solidFill>
                <a:latin typeface="Arial" panose="020B0604020202020204" pitchFamily="34" charset="0"/>
                <a:cs typeface="Arial" panose="020B0604020202020204" pitchFamily="34" charset="0"/>
              </a:rPr>
              <a:t> </a:t>
            </a:r>
            <a:r>
              <a:rPr lang="es-ES" altLang="es-MX" sz="2000" dirty="0">
                <a:solidFill>
                  <a:schemeClr val="bg1"/>
                </a:solidFill>
                <a:latin typeface="Arial" panose="020B0604020202020204" pitchFamily="34" charset="0"/>
                <a:cs typeface="Arial" panose="020B0604020202020204" pitchFamily="34" charset="0"/>
              </a:rPr>
              <a:t>se deberá </a:t>
            </a:r>
            <a:r>
              <a:rPr lang="es-ES" altLang="es-MX" sz="2000" dirty="0">
                <a:solidFill>
                  <a:schemeClr val="accent5">
                    <a:lumMod val="75000"/>
                  </a:schemeClr>
                </a:solidFill>
                <a:latin typeface="Arial" panose="020B0604020202020204" pitchFamily="34" charset="0"/>
                <a:cs typeface="Arial" panose="020B0604020202020204" pitchFamily="34" charset="0"/>
              </a:rPr>
              <a:t>difundir el proyecto </a:t>
            </a:r>
            <a:r>
              <a:rPr lang="es-ES" altLang="es-MX" sz="2000" dirty="0">
                <a:solidFill>
                  <a:schemeClr val="bg1"/>
                </a:solidFill>
                <a:latin typeface="Arial" panose="020B0604020202020204" pitchFamily="34" charset="0"/>
                <a:cs typeface="Arial" panose="020B0604020202020204" pitchFamily="34" charset="0"/>
              </a:rPr>
              <a:t>o versión preliminar </a:t>
            </a:r>
            <a:r>
              <a:rPr lang="es-ES" altLang="es-MX" sz="2000" dirty="0">
                <a:solidFill>
                  <a:schemeClr val="accent5">
                    <a:lumMod val="75000"/>
                  </a:schemeClr>
                </a:solidFill>
                <a:latin typeface="Arial" panose="020B0604020202020204" pitchFamily="34" charset="0"/>
                <a:cs typeface="Arial" panose="020B0604020202020204" pitchFamily="34" charset="0"/>
              </a:rPr>
              <a:t>de la convocatoria a través de CompraNet</a:t>
            </a:r>
            <a:r>
              <a:rPr lang="es-ES" altLang="es-MX" sz="2000" dirty="0">
                <a:solidFill>
                  <a:schemeClr val="bg1"/>
                </a:solidFill>
                <a:latin typeface="Arial" panose="020B0604020202020204" pitchFamily="34" charset="0"/>
                <a:cs typeface="Arial" panose="020B0604020202020204" pitchFamily="34" charset="0"/>
              </a:rPr>
              <a:t> </a:t>
            </a:r>
            <a:r>
              <a:rPr lang="es-ES" altLang="es-MX" sz="1600" dirty="0">
                <a:solidFill>
                  <a:schemeClr val="bg1"/>
                </a:solidFill>
                <a:latin typeface="Arial" panose="020B0604020202020204" pitchFamily="34" charset="0"/>
                <a:cs typeface="Arial" panose="020B0604020202020204" pitchFamily="34" charset="0"/>
              </a:rPr>
              <a:t>(art. 2 fracción XXVI RLOPSRM)</a:t>
            </a:r>
            <a:r>
              <a:rPr lang="es-ES" altLang="es-MX" sz="2000" dirty="0">
                <a:solidFill>
                  <a:schemeClr val="bg1"/>
                </a:solidFill>
                <a:latin typeface="Arial" panose="020B0604020202020204" pitchFamily="34" charset="0"/>
                <a:cs typeface="Arial" panose="020B0604020202020204" pitchFamily="34" charset="0"/>
              </a:rPr>
              <a:t>,</a:t>
            </a:r>
            <a:r>
              <a:rPr lang="es-ES" altLang="es-MX" sz="1600" dirty="0">
                <a:solidFill>
                  <a:schemeClr val="bg1"/>
                </a:solidFill>
                <a:latin typeface="Arial" panose="020B0604020202020204" pitchFamily="34" charset="0"/>
                <a:cs typeface="Arial" panose="020B0604020202020204" pitchFamily="34" charset="0"/>
              </a:rPr>
              <a:t> </a:t>
            </a:r>
            <a:r>
              <a:rPr lang="es-ES" altLang="es-MX" sz="2000" dirty="0">
                <a:solidFill>
                  <a:schemeClr val="bg1"/>
                </a:solidFill>
                <a:latin typeface="Arial" panose="020B0604020202020204" pitchFamily="34" charset="0"/>
                <a:cs typeface="Arial" panose="020B0604020202020204" pitchFamily="34" charset="0"/>
              </a:rPr>
              <a:t>al menos durante 10 días hábiles, lapso durante el cual se recibirán comentarios en la dirección electrónica que se señale para ello </a:t>
            </a:r>
            <a:r>
              <a:rPr lang="es-ES" altLang="es-MX" sz="1600" dirty="0">
                <a:solidFill>
                  <a:schemeClr val="bg1"/>
                </a:solidFill>
                <a:latin typeface="Arial" panose="020B0604020202020204" pitchFamily="34" charset="0"/>
                <a:cs typeface="Arial" panose="020B0604020202020204" pitchFamily="34" charset="0"/>
              </a:rPr>
              <a:t>(art. 31 3º pfo. LOPSRM)</a:t>
            </a:r>
            <a:r>
              <a:rPr lang="es-ES" altLang="es-MX" sz="2000" dirty="0">
                <a:solidFill>
                  <a:schemeClr val="bg1"/>
                </a:solidFill>
                <a:latin typeface="Arial" panose="020B0604020202020204" pitchFamily="34" charset="0"/>
                <a:cs typeface="Arial" panose="020B0604020202020204" pitchFamily="34" charset="0"/>
              </a:rPr>
              <a:t>. Por debajo de esta cantidad es opcional la difusión.</a:t>
            </a:r>
          </a:p>
          <a:p>
            <a:pPr marL="468000" indent="0" algn="just" eaLnBrk="1" hangingPunct="1">
              <a:lnSpc>
                <a:spcPct val="100000"/>
              </a:lnSpc>
              <a:spcBef>
                <a:spcPct val="0"/>
              </a:spcBef>
              <a:buClr>
                <a:srgbClr val="000000"/>
              </a:buClr>
              <a:buNone/>
            </a:pPr>
            <a:endParaRPr lang="es-ES" altLang="es-MX" sz="2000" dirty="0">
              <a:solidFill>
                <a:schemeClr val="bg1"/>
              </a:solidFill>
              <a:latin typeface="Arial" panose="020B0604020202020204" pitchFamily="34" charset="0"/>
              <a:cs typeface="Arial" panose="020B0604020202020204" pitchFamily="34" charset="0"/>
            </a:endParaRPr>
          </a:p>
          <a:p>
            <a:pPr marL="457200" indent="-457200" eaLnBrk="1" hangingPunct="1">
              <a:spcBef>
                <a:spcPct val="0"/>
              </a:spcBef>
              <a:spcAft>
                <a:spcPct val="40000"/>
              </a:spcAft>
              <a:buClr>
                <a:schemeClr val="accent1"/>
              </a:buClr>
              <a:buSzPct val="100000"/>
              <a:buFont typeface="+mj-lt"/>
              <a:buAutoNum type="arabicPeriod" startAt="6"/>
            </a:pPr>
            <a:r>
              <a:rPr lang="es-MX" altLang="es-MX" sz="2000" dirty="0">
                <a:solidFill>
                  <a:schemeClr val="bg1"/>
                </a:solidFill>
                <a:latin typeface="Arial" panose="020B0604020202020204" pitchFamily="34" charset="0"/>
                <a:cs typeface="Arial" panose="020B0604020202020204" pitchFamily="34" charset="0"/>
              </a:rPr>
              <a:t>En su caso, solicitar la participación de un testigo social.</a:t>
            </a:r>
            <a:endParaRPr lang="es-ES" altLang="es-MX" sz="8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Se puede </a:t>
            </a:r>
            <a:r>
              <a:rPr lang="es-ES" altLang="es-MX" sz="2000" dirty="0">
                <a:solidFill>
                  <a:srgbClr val="795052"/>
                </a:solidFill>
                <a:latin typeface="Arial" panose="020B0604020202020204" pitchFamily="34" charset="0"/>
                <a:cs typeface="Arial" panose="020B0604020202020204" pitchFamily="34" charset="0"/>
              </a:rPr>
              <a:t>definir al testigo social </a:t>
            </a:r>
            <a:r>
              <a:rPr lang="es-ES" altLang="es-MX" sz="2000" dirty="0">
                <a:solidFill>
                  <a:schemeClr val="bg1"/>
                </a:solidFill>
                <a:latin typeface="Arial" panose="020B0604020202020204" pitchFamily="34" charset="0"/>
                <a:cs typeface="Arial" panose="020B0604020202020204" pitchFamily="34" charset="0"/>
              </a:rPr>
              <a:t>como aquella persona que en nombre de la sociedad civil, atestigua el apego de los servidores públicos a la normatividad, cuando se lleva a cabo un procedimiento de contratación, y esta obligada a emitir una opinión o testimonio sobre lo observado durante dicho procedimiento. </a:t>
            </a:r>
            <a:r>
              <a:rPr lang="es-ES" altLang="es-MX" sz="1600" dirty="0">
                <a:solidFill>
                  <a:schemeClr val="bg1"/>
                </a:solidFill>
                <a:latin typeface="Arial" panose="020B0604020202020204" pitchFamily="34" charset="0"/>
                <a:cs typeface="Arial" panose="020B0604020202020204" pitchFamily="34" charset="0"/>
              </a:rPr>
              <a:t>(arts. 27 Bis LOPSRM y 49 a 58 RLOPSRM)</a:t>
            </a:r>
            <a:r>
              <a:rPr lang="es-ES"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La contratación del testigo social es </a:t>
            </a:r>
            <a:r>
              <a:rPr lang="es-ES" altLang="es-MX" sz="2000" dirty="0">
                <a:solidFill>
                  <a:schemeClr val="accent6">
                    <a:lumMod val="50000"/>
                  </a:schemeClr>
                </a:solidFill>
                <a:latin typeface="Arial" panose="020B0604020202020204" pitchFamily="34" charset="0"/>
                <a:cs typeface="Arial" panose="020B0604020202020204" pitchFamily="34" charset="0"/>
              </a:rPr>
              <a:t>obligatoria </a:t>
            </a:r>
            <a:r>
              <a:rPr lang="es-ES" altLang="es-MX" sz="2000" dirty="0">
                <a:solidFill>
                  <a:schemeClr val="bg1"/>
                </a:solidFill>
                <a:latin typeface="Arial" panose="020B0604020202020204" pitchFamily="34" charset="0"/>
                <a:cs typeface="Arial" panose="020B0604020202020204" pitchFamily="34" charset="0"/>
              </a:rPr>
              <a:t>para el ente público </a:t>
            </a:r>
            <a:r>
              <a:rPr lang="es-ES" altLang="es-MX" sz="2000" dirty="0">
                <a:solidFill>
                  <a:schemeClr val="accent6">
                    <a:lumMod val="50000"/>
                  </a:schemeClr>
                </a:solidFill>
                <a:latin typeface="Arial" panose="020B0604020202020204" pitchFamily="34" charset="0"/>
                <a:cs typeface="Arial" panose="020B0604020202020204" pitchFamily="34" charset="0"/>
              </a:rPr>
              <a:t>cuando</a:t>
            </a:r>
            <a:r>
              <a:rPr lang="es-ES" altLang="es-MX" sz="2000" dirty="0">
                <a:solidFill>
                  <a:schemeClr val="bg1"/>
                </a:solidFill>
                <a:latin typeface="Arial" panose="020B0604020202020204" pitchFamily="34" charset="0"/>
                <a:cs typeface="Arial" panose="020B0604020202020204" pitchFamily="34" charset="0"/>
              </a:rPr>
              <a:t> el monto de la contratación rebase los 10’000,000 de veces el valor diario de la UMA.</a:t>
            </a:r>
          </a:p>
        </p:txBody>
      </p:sp>
    </p:spTree>
    <p:extLst>
      <p:ext uri="{BB962C8B-B14F-4D97-AF65-F5344CB8AC3E}">
        <p14:creationId xmlns:p14="http://schemas.microsoft.com/office/powerpoint/2010/main" val="42554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800" decel="100000"/>
                                        <p:tgtEl>
                                          <p:spTgt spid="11">
                                            <p:txEl>
                                              <p:pRg st="2" end="2"/>
                                            </p:txEl>
                                          </p:spTgt>
                                        </p:tgtEl>
                                      </p:cBhvr>
                                    </p:animEffect>
                                    <p:anim calcmode="lin" valueType="num">
                                      <p:cBhvr>
                                        <p:cTn id="13"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anim calcmode="lin" valueType="num">
                                      <p:cBhvr>
                                        <p:cTn id="2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eaLnBrk="1" hangingPunct="1">
              <a:lnSpc>
                <a:spcPct val="100000"/>
              </a:lnSpc>
              <a:spcBef>
                <a:spcPts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El testigo social también puede participar cuando lo determine la SFP de acuerdo al impacto de la contratación.</a:t>
            </a:r>
          </a:p>
          <a:p>
            <a:pPr marL="468000" indent="0" algn="just" eaLnBrk="1" hangingPunct="1">
              <a:lnSpc>
                <a:spcPct val="100000"/>
              </a:lnSpc>
              <a:spcBef>
                <a:spcPts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rgbClr val="000000"/>
              </a:buClr>
              <a:buNone/>
            </a:pPr>
            <a:r>
              <a:rPr lang="es-MX" sz="2000" b="1" dirty="0">
                <a:solidFill>
                  <a:schemeClr val="bg1"/>
                </a:solidFill>
                <a:latin typeface="ArialMT"/>
                <a:cs typeface="Arial" panose="020B0604020202020204" pitchFamily="34" charset="0"/>
              </a:rPr>
              <a:t>2.2. </a:t>
            </a:r>
            <a:r>
              <a:rPr lang="es-MX" sz="2000" b="1" dirty="0">
                <a:solidFill>
                  <a:schemeClr val="accent6">
                    <a:lumMod val="50000"/>
                  </a:schemeClr>
                </a:solidFill>
                <a:latin typeface="Arial" panose="020B0604020202020204" pitchFamily="34" charset="0"/>
                <a:cs typeface="Arial" panose="020B0604020202020204" pitchFamily="34" charset="0"/>
              </a:rPr>
              <a:t>P</a:t>
            </a:r>
            <a:r>
              <a:rPr lang="es-MX" altLang="es-MX" sz="2000" b="1" dirty="0">
                <a:solidFill>
                  <a:schemeClr val="accent6">
                    <a:lumMod val="50000"/>
                  </a:schemeClr>
                </a:solidFill>
                <a:latin typeface="Arial" panose="020B0604020202020204" pitchFamily="34" charset="0"/>
                <a:cs typeface="Arial" panose="020B0604020202020204" pitchFamily="34" charset="0"/>
              </a:rPr>
              <a:t>resupuestación</a:t>
            </a:r>
            <a:r>
              <a:rPr lang="es-MX" alt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rgbClr val="000000"/>
              </a:buClr>
              <a:buNone/>
            </a:pPr>
            <a:endParaRPr lang="es-MX" sz="900" dirty="0">
              <a:solidFill>
                <a:schemeClr val="bg1"/>
              </a:solidFill>
              <a:latin typeface="Arial" panose="020B0604020202020204" pitchFamily="34" charset="0"/>
              <a:cs typeface="Arial" panose="020B0604020202020204" pitchFamily="34" charset="0"/>
            </a:endParaRPr>
          </a:p>
          <a:p>
            <a:pPr marL="0" lvl="0" indent="0" algn="just">
              <a:lnSpc>
                <a:spcPct val="100000"/>
              </a:lnSpc>
              <a:spcBef>
                <a:spcPts val="0"/>
              </a:spcBef>
              <a:buNone/>
              <a:defRPr/>
            </a:pPr>
            <a:r>
              <a:rPr lang="es-ES" sz="2000" dirty="0">
                <a:solidFill>
                  <a:schemeClr val="bg1"/>
                </a:solidFill>
                <a:latin typeface="ArialMT"/>
              </a:rPr>
              <a:t>		       La Presupuestación </a:t>
            </a:r>
            <a:r>
              <a:rPr lang="es-ES" sz="2000" dirty="0">
                <a:solidFill>
                  <a:schemeClr val="accent3">
                    <a:lumMod val="75000"/>
                  </a:schemeClr>
                </a:solidFill>
                <a:latin typeface="ArialMT"/>
              </a:rPr>
              <a:t>consiste en </a:t>
            </a:r>
            <a:r>
              <a:rPr lang="es-ES" sz="2000" dirty="0">
                <a:solidFill>
                  <a:schemeClr val="bg1"/>
                </a:solidFill>
                <a:latin typeface="ArialMT"/>
              </a:rPr>
              <a:t>realizar las acciones necesa-	                    rias  para  cuantificar  monetariamente  los  recursos  humanos, 		       materiales y financieros, necesarios para cumplir con los pro-		       gramas establecidos en un determinado periodo; comprende 		       las tareas de formulación, discusión, aprobación, ejecución, control y evaluación del presupuesto.</a:t>
            </a:r>
          </a:p>
          <a:p>
            <a:pPr marL="0" marR="0" lvl="0" indent="0" algn="just" defTabSz="914400" rtl="0" eaLnBrk="1" fontAlgn="auto" latinLnBrk="0" hangingPunct="1">
              <a:lnSpc>
                <a:spcPct val="100000"/>
              </a:lnSpc>
              <a:spcBef>
                <a:spcPts val="0"/>
              </a:spcBef>
              <a:buClrTx/>
              <a:buSzTx/>
              <a:buNone/>
              <a:tabLst/>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A su vez la CD tiene hasta el 15 de noviembre para </a:t>
            </a:r>
            <a:r>
              <a:rPr lang="es-ES" sz="2000" dirty="0">
                <a:solidFill>
                  <a:srgbClr val="002060"/>
                </a:solidFill>
                <a:latin typeface="ArialMT"/>
              </a:rPr>
              <a:t>aprobar el Presupuesto de Egresos de la Federación </a:t>
            </a:r>
            <a:r>
              <a:rPr lang="es-ES" sz="2000" dirty="0">
                <a:solidFill>
                  <a:schemeClr val="bg1"/>
                </a:solidFill>
                <a:latin typeface="ArialMT"/>
              </a:rPr>
              <a:t>(PEF), el cual asigna el recurso entre los entes públicos de acuerdo al recurso que se tiene estimado ingresará a las arcas públicas, cantidad considerada como el recurso del que dispondrá la federación, y que se determina en Ley de Ingresos de la Federación, que aprueba cada año el Congreso de la Unión.</a:t>
            </a:r>
          </a:p>
          <a:p>
            <a:pPr marL="0" lvl="0" indent="0" algn="just">
              <a:lnSpc>
                <a:spcPct val="100000"/>
              </a:lnSpc>
              <a:spcBef>
                <a:spcPts val="0"/>
              </a:spcBef>
              <a:buNone/>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Una  vez publicado el PEF, la SHCP tiene 10 días hábiles para publicar, también en </a:t>
            </a:r>
          </a:p>
        </p:txBody>
      </p:sp>
      <p:pic>
        <p:nvPicPr>
          <p:cNvPr id="8194" name="Picture 2" descr="LOS PRESUPUESTOS DE LOS ENCARGOS DE AUDITORIA EN LA NUEVA REGULACIÓN -  EstebanUyarra.com">
            <a:extLst>
              <a:ext uri="{FF2B5EF4-FFF2-40B4-BE49-F238E27FC236}">
                <a16:creationId xmlns:a16="http://schemas.microsoft.com/office/drawing/2014/main" id="{06D9EFDB-69D6-70DE-6E39-93C515E89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2" y="1828189"/>
            <a:ext cx="2099609" cy="15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7" dur="1250"/>
                                        <p:tgtEl>
                                          <p:spTgt spid="11">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wheel(1)">
                                      <p:cBhvr>
                                        <p:cTn id="30" dur="125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5" dur="125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arn(inVertical)">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 calcmode="lin" valueType="num">
                                      <p:cBhvr>
                                        <p:cTn id="4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ES" sz="2000" dirty="0">
                <a:solidFill>
                  <a:schemeClr val="bg1"/>
                </a:solidFill>
                <a:latin typeface="ArialMT"/>
              </a:rPr>
              <a:t>el DOF, el  calendario a partir del cual los entes públicos federales podrán ejercer, a los largo del año, los recursos asignados por la CD </a:t>
            </a:r>
            <a:r>
              <a:rPr lang="es-ES" sz="1600" dirty="0">
                <a:solidFill>
                  <a:schemeClr val="bg1"/>
                </a:solidFill>
                <a:latin typeface="ArialMT"/>
              </a:rPr>
              <a:t>(arts. 23 4º pfo. y 44 1er. pfo. LFPRH)</a:t>
            </a:r>
            <a:r>
              <a:rPr lang="es-ES" sz="2000" dirty="0">
                <a:solidFill>
                  <a:schemeClr val="bg1"/>
                </a:solidFill>
                <a:latin typeface="ArialMT"/>
              </a:rPr>
              <a:t>. </a:t>
            </a:r>
          </a:p>
          <a:p>
            <a:pPr mar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ES" sz="2000" dirty="0">
                <a:solidFill>
                  <a:schemeClr val="bg1"/>
                </a:solidFill>
                <a:latin typeface="ArialMT"/>
              </a:rPr>
              <a:t>La presupuestación </a:t>
            </a:r>
            <a:r>
              <a:rPr lang="es-ES" sz="2000" dirty="0">
                <a:solidFill>
                  <a:schemeClr val="bg2">
                    <a:lumMod val="60000"/>
                    <a:lumOff val="40000"/>
                  </a:schemeClr>
                </a:solidFill>
                <a:latin typeface="ArialMT"/>
              </a:rPr>
              <a:t>debe partir de los objetivos </a:t>
            </a:r>
            <a:r>
              <a:rPr lang="es-ES" sz="2000" dirty="0">
                <a:solidFill>
                  <a:schemeClr val="bg1"/>
                </a:solidFill>
                <a:latin typeface="ArialMT"/>
              </a:rPr>
              <a:t>encomendados al ente público y para cumplir con sus atribuciones o bien, con los programas a ejecutar, todos sustentados en el Plan Nacional de Desarrollo y en los programas sectoriales, institucionales, regionales y especiales </a:t>
            </a:r>
            <a:r>
              <a:rPr lang="es-ES" sz="1600" dirty="0">
                <a:solidFill>
                  <a:schemeClr val="bg1"/>
                </a:solidFill>
                <a:latin typeface="ArialMT"/>
              </a:rPr>
              <a:t>(arts. 18 fracc. I LAASSP y 17 fracc. II LOPSRM)</a:t>
            </a:r>
            <a:r>
              <a:rPr lang="es-ES" sz="2000" dirty="0">
                <a:solidFill>
                  <a:schemeClr val="bg1"/>
                </a:solidFill>
                <a:latin typeface="ArialMT"/>
              </a:rPr>
              <a:t>. </a:t>
            </a:r>
          </a:p>
          <a:p>
            <a:pPr marL="0" indent="0" algn="just">
              <a:lnSpc>
                <a:spcPct val="100000"/>
              </a:lnSpc>
              <a:spcBef>
                <a:spcPts val="0"/>
              </a:spcBef>
              <a:buNone/>
              <a:defRPr/>
            </a:pPr>
            <a:endParaRPr lang="es-ES" sz="1000" dirty="0">
              <a:solidFill>
                <a:schemeClr val="bg1"/>
              </a:solidFill>
              <a:latin typeface="ArialMT"/>
            </a:endParaRPr>
          </a:p>
          <a:p>
            <a:pPr marL="0" marR="0" lvl="0" indent="0" algn="just" defTabSz="914400" rtl="0" eaLnBrk="1" fontAlgn="auto" latinLnBrk="0" hangingPunct="1">
              <a:lnSpc>
                <a:spcPct val="100000"/>
              </a:lnSpc>
              <a:spcBef>
                <a:spcPts val="0"/>
              </a:spcBef>
              <a:spcAft>
                <a:spcPts val="0"/>
              </a:spcAft>
              <a:buClrTx/>
              <a:buSzTx/>
              <a:buNone/>
              <a:tabLst/>
              <a:defRPr/>
            </a:pPr>
            <a:r>
              <a:rPr lang="es-ES" sz="2000" dirty="0">
                <a:solidFill>
                  <a:schemeClr val="bg1"/>
                </a:solidFill>
                <a:latin typeface="ArialMT"/>
              </a:rPr>
              <a:t>La presupuestación se rige por el principio de la </a:t>
            </a:r>
            <a:r>
              <a:rPr lang="es-ES" sz="2000" i="1" dirty="0">
                <a:solidFill>
                  <a:srgbClr val="C00000"/>
                </a:solidFill>
                <a:latin typeface="ArialMT"/>
              </a:rPr>
              <a:t>anualidad 		               en el ejercicio del gasto público</a:t>
            </a:r>
            <a:r>
              <a:rPr lang="es-ES" sz="2000" dirty="0">
                <a:solidFill>
                  <a:schemeClr val="bg1"/>
                </a:solidFill>
                <a:latin typeface="ArialMT"/>
              </a:rPr>
              <a:t>, por tal razón, no se puede		           iniciar un procedimiento de contratación si el ente público 			  no cuenta con recurso presupuestal establecido en el PEF 		                 y calendarizados, lo cual </a:t>
            </a:r>
            <a:r>
              <a:rPr lang="es-ES" sz="2000" dirty="0">
                <a:solidFill>
                  <a:srgbClr val="C59B61"/>
                </a:solidFill>
                <a:latin typeface="ArialMT"/>
              </a:rPr>
              <a:t>no aplica para </a:t>
            </a:r>
            <a:r>
              <a:rPr lang="es-ES" sz="2000" dirty="0">
                <a:solidFill>
                  <a:schemeClr val="bg1"/>
                </a:solidFill>
                <a:latin typeface="ArialMT"/>
              </a:rPr>
              <a:t>el presupuesto destinado a contrataciones de los fideicomisos públicos no considerados entidades paraestatales </a:t>
            </a:r>
            <a:r>
              <a:rPr lang="es-ES" sz="1600" dirty="0">
                <a:solidFill>
                  <a:schemeClr val="bg1"/>
                </a:solidFill>
                <a:latin typeface="ArialMT"/>
              </a:rPr>
              <a:t>(arts. 17 fracc. III y 24 1er. y 2º pfo. LOPSRM y 18 y 25 1er. pfo. LAASSP)</a:t>
            </a:r>
            <a:r>
              <a:rPr lang="es-ES" sz="2000" dirty="0">
                <a:solidFill>
                  <a:schemeClr val="bg1"/>
                </a:solidFill>
                <a:latin typeface="ArialMT"/>
              </a:rPr>
              <a:t>. </a:t>
            </a:r>
          </a:p>
          <a:p>
            <a:pPr marL="0" marR="0" lvl="0" indent="0" algn="just" defTabSz="914400" rtl="0" eaLnBrk="1" fontAlgn="auto" latinLnBrk="0" hangingPunct="1">
              <a:lnSpc>
                <a:spcPct val="100000"/>
              </a:lnSpc>
              <a:spcBef>
                <a:spcPts val="0"/>
              </a:spcBef>
              <a:spcAft>
                <a:spcPts val="0"/>
              </a:spcAft>
              <a:buClrTx/>
              <a:buSzTx/>
              <a:buNone/>
              <a:tabLst/>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En otras palabras, las contrataciones públicas se deben sujetar a las disposiciones específicas del PEF, así como a lo previsto en la LFPRH y demás normatividad aplicable.  Por lo tanto, como regla  general, los  procedimientos  sólo podrán iniciar</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0" name="Picture 2" descr="Presupuesto de Egresos de la Federación 2023: Reasignaciones de recursos  aprobados – CIEP">
            <a:extLst>
              <a:ext uri="{FF2B5EF4-FFF2-40B4-BE49-F238E27FC236}">
                <a16:creationId xmlns:a16="http://schemas.microsoft.com/office/drawing/2014/main" id="{BE78A1C4-64EA-B741-C968-BF2A6EB1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086" y="2758514"/>
            <a:ext cx="4242983" cy="11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edge">
                                      <p:cBhvr>
                                        <p:cTn id="20" dur="1500"/>
                                        <p:tgtEl>
                                          <p:spTgt spid="11">
                                            <p:txEl>
                                              <p:pRg st="4" end="4"/>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p:cTn id="23" dur="1500" fill="hold"/>
                                        <p:tgtEl>
                                          <p:spTgt spid="7170"/>
                                        </p:tgtEl>
                                        <p:attrNameLst>
                                          <p:attrName>ppt_w</p:attrName>
                                        </p:attrNameLst>
                                      </p:cBhvr>
                                      <p:tavLst>
                                        <p:tav tm="0">
                                          <p:val>
                                            <p:strVal val="#ppt_w*0.70"/>
                                          </p:val>
                                        </p:tav>
                                        <p:tav tm="100000">
                                          <p:val>
                                            <p:strVal val="#ppt_w"/>
                                          </p:val>
                                        </p:tav>
                                      </p:tavLst>
                                    </p:anim>
                                    <p:anim calcmode="lin" valueType="num">
                                      <p:cBhvr>
                                        <p:cTn id="24" dur="1500" fill="hold"/>
                                        <p:tgtEl>
                                          <p:spTgt spid="7170"/>
                                        </p:tgtEl>
                                        <p:attrNameLst>
                                          <p:attrName>ppt_h</p:attrName>
                                        </p:attrNameLst>
                                      </p:cBhvr>
                                      <p:tavLst>
                                        <p:tav tm="0">
                                          <p:val>
                                            <p:strVal val="#ppt_h"/>
                                          </p:val>
                                        </p:tav>
                                        <p:tav tm="100000">
                                          <p:val>
                                            <p:strVal val="#ppt_h"/>
                                          </p:val>
                                        </p:tav>
                                      </p:tavLst>
                                    </p:anim>
                                    <p:animEffect transition="in" filter="fade">
                                      <p:cBhvr>
                                        <p:cTn id="25" dur="1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3"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6024"/>
          </a:xfrm>
        </p:spPr>
        <p:txBody>
          <a:bodyPr>
            <a:normAutofit/>
          </a:bodyPr>
          <a:lstStyle/>
          <a:p>
            <a:pPr marL="0" indent="0" algn="just">
              <a:lnSpc>
                <a:spcPct val="100000"/>
              </a:lnSpc>
              <a:spcBef>
                <a:spcPts val="0"/>
              </a:spcBef>
              <a:buNone/>
              <a:defRPr/>
            </a:pPr>
            <a:r>
              <a:rPr lang="es-ES" sz="2000" dirty="0">
                <a:solidFill>
                  <a:schemeClr val="bg1"/>
                </a:solidFill>
                <a:latin typeface="ArialMT"/>
              </a:rPr>
              <a:t>cuando se cuente con presupuesto autorizado y sujetándose al calendario de gasto correspondiente. </a:t>
            </a:r>
            <a:r>
              <a:rPr lang="es-ES" sz="1600" dirty="0">
                <a:solidFill>
                  <a:schemeClr val="bg1"/>
                </a:solidFill>
                <a:latin typeface="ArialMT"/>
              </a:rPr>
              <a:t>(art. 24 1er y 2º pfos. LOPSRM, y 24 y 25 1er. pfo. LAASSP)</a:t>
            </a:r>
            <a:r>
              <a:rPr lang="es-ES" sz="2000" dirty="0">
                <a:solidFill>
                  <a:schemeClr val="bg1"/>
                </a:solidFill>
                <a:latin typeface="ArialMT"/>
              </a:rPr>
              <a:t> </a:t>
            </a:r>
          </a:p>
          <a:p>
            <a:pPr marL="0" lv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ES" sz="2000" dirty="0">
                <a:solidFill>
                  <a:schemeClr val="bg1"/>
                </a:solidFill>
                <a:latin typeface="ArialMT"/>
              </a:rPr>
              <a:t>Sin embargo existen algunas </a:t>
            </a:r>
            <a:r>
              <a:rPr lang="es-ES" sz="2000" dirty="0">
                <a:solidFill>
                  <a:srgbClr val="C00000"/>
                </a:solidFill>
                <a:latin typeface="ArialMT"/>
              </a:rPr>
              <a:t>excepciones al principio de anualidad </a:t>
            </a:r>
            <a:r>
              <a:rPr lang="es-ES" sz="2000" dirty="0">
                <a:solidFill>
                  <a:schemeClr val="bg1"/>
                </a:solidFill>
                <a:latin typeface="ArialMT"/>
              </a:rPr>
              <a:t>en el ejercicio del gasto público presupuestado. En ambas materia se trata de los contratos adelantados y de los plurianuales:</a:t>
            </a:r>
          </a:p>
          <a:p>
            <a:pPr mar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Los </a:t>
            </a:r>
            <a:r>
              <a:rPr lang="es-MX" sz="2000" dirty="0">
                <a:solidFill>
                  <a:schemeClr val="accent3">
                    <a:lumMod val="75000"/>
                  </a:schemeClr>
                </a:solidFill>
                <a:latin typeface="ArialMT"/>
              </a:rPr>
              <a:t>adelantados</a:t>
            </a:r>
            <a:r>
              <a:rPr lang="es-MX" sz="2000" dirty="0">
                <a:solidFill>
                  <a:schemeClr val="bg1"/>
                </a:solidFill>
                <a:latin typeface="ArialMT"/>
              </a:rPr>
              <a:t> consisten en que, previa autorización de la SHCP, la convocante podrá convocar, adjudicar y formalizar contratos cuya vigencia inicie en el ejercicio fiscal siguiente de aquél en el que se formalizan. Los referidos contratos estarán sujetos a la disponibilidad presupuestaria del año en el que se prevé el inicio de su vigencia </a:t>
            </a:r>
            <a:r>
              <a:rPr lang="es-MX" sz="1600" dirty="0">
                <a:solidFill>
                  <a:schemeClr val="bg1"/>
                </a:solidFill>
                <a:latin typeface="ArialMT"/>
              </a:rPr>
              <a:t>(arts. 24 3er.  pfo. LOPSRM; 25 2º pfo. LAASSP, 87 RLAASSP; 35 LFPRH y 146 RLFPRH)</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Los </a:t>
            </a:r>
            <a:r>
              <a:rPr lang="es-MX" sz="2000" dirty="0">
                <a:solidFill>
                  <a:schemeClr val="accent5">
                    <a:lumMod val="50000"/>
                  </a:schemeClr>
                </a:solidFill>
                <a:latin typeface="ArialMT"/>
              </a:rPr>
              <a:t>contratos plurianuales </a:t>
            </a:r>
            <a:r>
              <a:rPr lang="es-MX" sz="2000" dirty="0">
                <a:solidFill>
                  <a:schemeClr val="bg1"/>
                </a:solidFill>
                <a:latin typeface="ArialMT"/>
              </a:rPr>
              <a:t>son aquellos que ejercen recursos en dos o más ejercicio presupuestales </a:t>
            </a:r>
            <a:r>
              <a:rPr lang="es-MX" sz="1600" dirty="0">
                <a:solidFill>
                  <a:schemeClr val="bg1"/>
                </a:solidFill>
                <a:latin typeface="ArialMT"/>
              </a:rPr>
              <a:t>(arts. 25 3er. pfo. LAASSP; 23 1er. pfo. LOPSRM; 50 LFPRH y 147 o 148 RLFPRH)</a:t>
            </a:r>
            <a:r>
              <a:rPr lang="es-MX" sz="2000" dirty="0">
                <a:solidFill>
                  <a:schemeClr val="bg1"/>
                </a:solidFill>
                <a:latin typeface="ArialMT"/>
              </a:rPr>
              <a:t>. En estos casos deberá determinar tanto el presupuesto total como el relativo a los ejercicios de que se trate; en la formulación de los presupuestos de los ejercicios subsecuentes se considerarán los costos que, en su momento, se encuentren vigentes, y se dará prioridad a las previsiones para el cumplimiento de las obligaciones contraídas en ejercicios anteriores. </a:t>
            </a: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4657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
                                        <p:tgtEl>
                                          <p:spTgt spid="11">
                                            <p:txEl>
                                              <p:pRg st="2" end="2"/>
                                            </p:txEl>
                                          </p:spTgt>
                                        </p:tgtEl>
                                      </p:cBhvr>
                                    </p:animEffect>
                                    <p:anim calcmode="lin" valueType="num">
                                      <p:cBhvr>
                                        <p:cTn id="20"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blinds(horizontal)">
                                      <p:cBhvr>
                                        <p:cTn id="28" dur="125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wheel(1)">
                                      <p:cBhvr>
                                        <p:cTn id="33" dur="1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ES" sz="2000" dirty="0">
                <a:solidFill>
                  <a:schemeClr val="bg1"/>
                </a:solidFill>
                <a:latin typeface="ArialMT"/>
              </a:rPr>
              <a:t>Para el caso de las </a:t>
            </a:r>
            <a:r>
              <a:rPr lang="es-ES" sz="2000" b="1" dirty="0">
                <a:solidFill>
                  <a:schemeClr val="bg1"/>
                </a:solidFill>
                <a:latin typeface="ArialMT"/>
              </a:rPr>
              <a:t>adquisiciones</a:t>
            </a:r>
            <a:r>
              <a:rPr lang="es-ES" sz="2000" dirty="0">
                <a:solidFill>
                  <a:schemeClr val="bg1"/>
                </a:solidFill>
                <a:latin typeface="ArialMT"/>
              </a:rPr>
              <a:t>, existe una tercera excepción que son los </a:t>
            </a:r>
            <a:r>
              <a:rPr lang="es-ES" sz="2000" dirty="0">
                <a:solidFill>
                  <a:schemeClr val="bg2"/>
                </a:solidFill>
                <a:latin typeface="ArialMT"/>
              </a:rPr>
              <a:t>contratos ampliados</a:t>
            </a:r>
            <a:r>
              <a:rPr lang="es-ES" sz="2000" dirty="0">
                <a:solidFill>
                  <a:schemeClr val="bg1"/>
                </a:solidFill>
                <a:latin typeface="ArialMT"/>
              </a:rPr>
              <a:t>, consistente en la posibilidad de aplicar un </a:t>
            </a:r>
            <a:r>
              <a:rPr lang="es-MX" sz="2000" dirty="0">
                <a:solidFill>
                  <a:schemeClr val="bg1"/>
                </a:solidFill>
                <a:latin typeface="ArialMT"/>
              </a:rPr>
              <a:t>contrato vigente de bienes, arrendamientos o servicios que se requiera continuarlo para no interrumpir la operación regular del ente público; la ampliación no puede exceder el 20% </a:t>
            </a:r>
            <a:r>
              <a:rPr lang="es-MX" sz="1600" dirty="0">
                <a:solidFill>
                  <a:schemeClr val="bg1"/>
                </a:solidFill>
                <a:latin typeface="ArialMT"/>
              </a:rPr>
              <a:t>(art. 52 LAASSP)</a:t>
            </a:r>
            <a:r>
              <a:rPr lang="es-MX" sz="2000" dirty="0">
                <a:solidFill>
                  <a:schemeClr val="bg1"/>
                </a:solidFill>
                <a:latin typeface="ArialMT"/>
              </a:rPr>
              <a:t>. Que se tenga disponibilidad presupuestal en el año en el ejercicio que estará vigente la modificación </a:t>
            </a:r>
            <a:r>
              <a:rPr lang="es-MX" sz="1600" dirty="0">
                <a:solidFill>
                  <a:schemeClr val="bg1"/>
                </a:solidFill>
                <a:latin typeface="ArialMT"/>
              </a:rPr>
              <a:t>(art. 92 cuarto pfo. RLAASSP y 146 RLFPRH)</a:t>
            </a:r>
            <a:r>
              <a:rPr lang="es-MX" sz="2000" dirty="0">
                <a:solidFill>
                  <a:schemeClr val="bg1"/>
                </a:solidFill>
                <a:latin typeface="ArialMT"/>
              </a:rPr>
              <a:t>.</a:t>
            </a:r>
          </a:p>
          <a:p>
            <a:pPr marL="0" indent="0" algn="just">
              <a:lnSpc>
                <a:spcPct val="100000"/>
              </a:lnSpc>
              <a:spcBef>
                <a:spcPts val="0"/>
              </a:spcBef>
              <a:buNone/>
              <a:defRPr/>
            </a:pPr>
            <a:endParaRPr lang="es-MX" sz="20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cs typeface="Arial" panose="020B0604020202020204" pitchFamily="34" charset="0"/>
              </a:rPr>
              <a:t>			        2.3. </a:t>
            </a:r>
            <a:r>
              <a:rPr lang="es-MX" sz="2000" b="1" dirty="0">
                <a:solidFill>
                  <a:schemeClr val="accent6">
                    <a:lumMod val="50000"/>
                  </a:schemeClr>
                </a:solidFill>
                <a:latin typeface="ArialMT"/>
              </a:rPr>
              <a:t>Programación</a:t>
            </a:r>
            <a:r>
              <a:rPr lang="es-MX" sz="2000" dirty="0">
                <a:solidFill>
                  <a:schemeClr val="bg1"/>
                </a:solidFill>
                <a:latin typeface="ArialMT"/>
              </a:rPr>
              <a:t>.</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			        La programación, como acción de </a:t>
            </a:r>
            <a:r>
              <a:rPr lang="es-MX" sz="2000" dirty="0">
                <a:solidFill>
                  <a:schemeClr val="bg1"/>
                </a:solidFill>
                <a:latin typeface="Arial" panose="020B0604020202020204" pitchFamily="34" charset="0"/>
                <a:cs typeface="Arial" panose="020B0604020202020204" pitchFamily="34" charset="0"/>
              </a:rPr>
              <a:t>programar consiste 			        en </a:t>
            </a:r>
            <a:r>
              <a:rPr lang="es-MX" sz="2000" i="1" dirty="0">
                <a:solidFill>
                  <a:schemeClr val="bg1"/>
                </a:solidFill>
                <a:latin typeface="Arial" panose="020B0604020202020204" pitchFamily="34" charset="0"/>
                <a:cs typeface="Arial" panose="020B0604020202020204" pitchFamily="34" charset="0"/>
              </a:rPr>
              <a:t>formar programas,  previa  declaración  de  lo  que  			        se piensa hacer </a:t>
            </a:r>
            <a:r>
              <a:rPr lang="es-MX" sz="2000" dirty="0">
                <a:solidFill>
                  <a:schemeClr val="bg1"/>
                </a:solidFill>
                <a:latin typeface="Arial" panose="020B0604020202020204" pitchFamily="34" charset="0"/>
                <a:cs typeface="Arial" panose="020B0604020202020204" pitchFamily="34" charset="0"/>
              </a:rPr>
              <a:t>o</a:t>
            </a:r>
            <a:r>
              <a:rPr lang="es-MX" sz="2000" i="1" dirty="0">
                <a:solidFill>
                  <a:schemeClr val="bg1"/>
                </a:solidFill>
                <a:latin typeface="Arial" panose="020B0604020202020204" pitchFamily="34" charset="0"/>
                <a:cs typeface="Arial" panose="020B0604020202020204" pitchFamily="34" charset="0"/>
              </a:rPr>
              <a:t> idear y orientar las acciones nece-			        sarias para realizar un proyecto.</a:t>
            </a:r>
          </a:p>
          <a:p>
            <a:pPr marL="0" indent="0" algn="just" eaLnBrk="1" hangingPunct="1">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None/>
              <a:defRPr/>
            </a:pPr>
            <a:r>
              <a:rPr lang="es-MX" dirty="0">
                <a:solidFill>
                  <a:schemeClr val="bg1"/>
                </a:solidFill>
                <a:latin typeface="Arial" panose="020B0604020202020204" pitchFamily="34" charset="0"/>
                <a:cs typeface="Arial" panose="020B0604020202020204" pitchFamily="34" charset="0"/>
              </a:rPr>
              <a:t>La Programación </a:t>
            </a:r>
            <a:r>
              <a:rPr lang="es-ES_tradnl" dirty="0">
                <a:solidFill>
                  <a:schemeClr val="bg1"/>
                </a:solidFill>
                <a:latin typeface="Arial" panose="020B0604020202020204" pitchFamily="34" charset="0"/>
                <a:cs typeface="Arial" panose="020B0604020202020204" pitchFamily="34" charset="0"/>
              </a:rPr>
              <a:t>permite, entre otros aspectos, p</a:t>
            </a:r>
            <a:r>
              <a:rPr lang="es-ES_tradnl" sz="2000" dirty="0">
                <a:solidFill>
                  <a:schemeClr val="bg1"/>
                </a:solidFill>
                <a:latin typeface="Arial" panose="020B0604020202020204" pitchFamily="34" charset="0"/>
                <a:cs typeface="Arial" panose="020B0604020202020204" pitchFamily="34" charset="0"/>
              </a:rPr>
              <a:t>rever situaciones, </a:t>
            </a:r>
            <a:r>
              <a:rPr lang="es-ES_tradnl" dirty="0">
                <a:solidFill>
                  <a:schemeClr val="bg1"/>
                </a:solidFill>
                <a:latin typeface="Arial" panose="020B0604020202020204" pitchFamily="34" charset="0"/>
                <a:cs typeface="Arial" panose="020B0604020202020204" pitchFamily="34" charset="0"/>
              </a:rPr>
              <a:t>d</a:t>
            </a:r>
            <a:r>
              <a:rPr lang="es-ES_tradnl" sz="2000" dirty="0">
                <a:solidFill>
                  <a:schemeClr val="bg1"/>
                </a:solidFill>
                <a:latin typeface="Arial" panose="020B0604020202020204" pitchFamily="34" charset="0"/>
                <a:cs typeface="Arial" panose="020B0604020202020204" pitchFamily="34" charset="0"/>
              </a:rPr>
              <a:t>efinir formas de actuar, </a:t>
            </a:r>
            <a:r>
              <a:rPr lang="es-ES_tradnl" dirty="0">
                <a:solidFill>
                  <a:schemeClr val="bg1"/>
                </a:solidFill>
                <a:latin typeface="Arial" panose="020B0604020202020204" pitchFamily="34" charset="0"/>
                <a:cs typeface="Arial" panose="020B0604020202020204" pitchFamily="34" charset="0"/>
              </a:rPr>
              <a:t>o</a:t>
            </a:r>
            <a:r>
              <a:rPr lang="es-ES_tradnl" sz="2000" dirty="0">
                <a:solidFill>
                  <a:schemeClr val="bg1"/>
                </a:solidFill>
                <a:latin typeface="Arial" panose="020B0604020202020204" pitchFamily="34" charset="0"/>
                <a:cs typeface="Arial" panose="020B0604020202020204" pitchFamily="34" charset="0"/>
              </a:rPr>
              <a:t>ptimizar el uso de recursos, </a:t>
            </a:r>
            <a:r>
              <a:rPr lang="es-ES_tradnl" dirty="0">
                <a:solidFill>
                  <a:schemeClr val="bg1"/>
                </a:solidFill>
                <a:latin typeface="Arial" panose="020B0604020202020204" pitchFamily="34" charset="0"/>
                <a:cs typeface="Arial" panose="020B0604020202020204" pitchFamily="34" charset="0"/>
              </a:rPr>
              <a:t>e</a:t>
            </a:r>
            <a:r>
              <a:rPr lang="es-ES_tradnl" sz="2000" dirty="0">
                <a:solidFill>
                  <a:schemeClr val="bg1"/>
                </a:solidFill>
                <a:latin typeface="Arial" panose="020B0604020202020204" pitchFamily="34" charset="0"/>
                <a:cs typeface="Arial" panose="020B0604020202020204" pitchFamily="34" charset="0"/>
              </a:rPr>
              <a:t>vitar mantener recursos ociosos y</a:t>
            </a:r>
            <a:r>
              <a:rPr lang="es-MX" sz="2000" dirty="0">
                <a:solidFill>
                  <a:schemeClr val="bg1"/>
                </a:solidFill>
                <a:latin typeface="Arial" panose="020B0604020202020204" pitchFamily="34" charset="0"/>
                <a:cs typeface="Arial" panose="020B0604020202020204" pitchFamily="34" charset="0"/>
              </a:rPr>
              <a:t> </a:t>
            </a:r>
            <a:r>
              <a:rPr lang="es-ES_tradnl" dirty="0">
                <a:solidFill>
                  <a:schemeClr val="bg1"/>
                </a:solidFill>
                <a:latin typeface="Arial" panose="020B0604020202020204" pitchFamily="34" charset="0"/>
                <a:cs typeface="Arial" panose="020B0604020202020204" pitchFamily="34" charset="0"/>
              </a:rPr>
              <a:t>m</a:t>
            </a:r>
            <a:r>
              <a:rPr lang="es-ES_tradnl" sz="2000" dirty="0">
                <a:solidFill>
                  <a:schemeClr val="bg1"/>
                </a:solidFill>
                <a:latin typeface="Arial" panose="020B0604020202020204" pitchFamily="34" charset="0"/>
                <a:cs typeface="Arial" panose="020B0604020202020204" pitchFamily="34" charset="0"/>
              </a:rPr>
              <a:t>inimizar costos de operación.</a:t>
            </a:r>
          </a:p>
          <a:p>
            <a:pPr marL="0" indent="0">
              <a:lnSpc>
                <a:spcPct val="100000"/>
              </a:lnSpc>
              <a:spcBef>
                <a:spcPts val="0"/>
              </a:spcBef>
              <a:buNone/>
            </a:pPr>
            <a:endParaRPr lang="es-ES_tradnl"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El Plan Nacional de Desarrollo normativamente establece que este debe contener los programas que el gobierno federal debe realizar a través de la APF. </a:t>
            </a:r>
            <a:r>
              <a:rPr lang="es-ES_tradnl" sz="1600" dirty="0">
                <a:solidFill>
                  <a:schemeClr val="bg1"/>
                </a:solidFill>
                <a:latin typeface="Arial" panose="020B0604020202020204" pitchFamily="34" charset="0"/>
                <a:cs typeface="Arial" panose="020B0604020202020204" pitchFamily="34" charset="0"/>
              </a:rPr>
              <a:t>(</a:t>
            </a:r>
            <a:r>
              <a:rPr kumimoji="0" lang="es-ES_tradnl"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22, 26 Bis, 28 al 32 LP)</a:t>
            </a:r>
            <a:endParaRPr lang="es-MX" sz="2000" dirty="0">
              <a:solidFill>
                <a:schemeClr val="bg1"/>
              </a:solidFill>
              <a:latin typeface="Arial" panose="020B0604020202020204" pitchFamily="34" charset="0"/>
              <a:cs typeface="Arial" panose="020B0604020202020204" pitchFamily="34" charset="0"/>
            </a:endParaRPr>
          </a:p>
        </p:txBody>
      </p:sp>
      <p:pic>
        <p:nvPicPr>
          <p:cNvPr id="1026" name="Picture 2" descr="programación de obras – El blog de Víctor Yepes">
            <a:extLst>
              <a:ext uri="{FF2B5EF4-FFF2-40B4-BE49-F238E27FC236}">
                <a16:creationId xmlns:a16="http://schemas.microsoft.com/office/drawing/2014/main" id="{9EC7C0A2-7F47-D279-B5F1-1FD22D788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2710615"/>
            <a:ext cx="3214687" cy="181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1" dur="1250"/>
                                        <p:tgtEl>
                                          <p:spTgt spid="11">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heckerboard(across)">
                                      <p:cBhvr>
                                        <p:cTn id="24" dur="125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p:cTn id="2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1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1000"/>
                                        <p:tgtEl>
                                          <p:spTgt spid="11">
                                            <p:txEl>
                                              <p:pRg st="8" end="8"/>
                                            </p:txEl>
                                          </p:spTgt>
                                        </p:tgtEl>
                                      </p:cBhvr>
                                    </p:animEffect>
                                    <p:anim calcmode="lin" valueType="num">
                                      <p:cBhvr>
                                        <p:cTn id="4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6024"/>
          </a:xfrm>
        </p:spPr>
        <p:txBody>
          <a:bodyPr>
            <a:normAutofit/>
          </a:bodyPr>
          <a:lstStyle/>
          <a:p>
            <a:pPr marL="0" indent="0" algn="just">
              <a:lnSpc>
                <a:spcPct val="100000"/>
              </a:lnSpc>
              <a:spcBef>
                <a:spcPts val="0"/>
              </a:spcBef>
              <a:buNone/>
              <a:defRPr/>
            </a:pPr>
            <a:r>
              <a:rPr lang="es-ES_tradnl" altLang="es-MX" sz="2000" dirty="0">
                <a:solidFill>
                  <a:srgbClr val="B36A99"/>
                </a:solidFill>
                <a:latin typeface="Arial" panose="020B0604020202020204" pitchFamily="34" charset="0"/>
                <a:cs typeface="Arial" panose="020B0604020202020204" pitchFamily="34" charset="0"/>
              </a:rPr>
              <a:t>La programación se concretiza </a:t>
            </a:r>
            <a:r>
              <a:rPr lang="es-ES_tradnl" altLang="es-MX" sz="2000" dirty="0">
                <a:solidFill>
                  <a:schemeClr val="bg1"/>
                </a:solidFill>
                <a:latin typeface="Arial" panose="020B0604020202020204" pitchFamily="34" charset="0"/>
                <a:cs typeface="Arial" panose="020B0604020202020204" pitchFamily="34" charset="0"/>
              </a:rPr>
              <a:t>a través del Programa Anual de Adquisiciones, Arrendamientos y Servicios (PAAAS), así como el de Obras Públicas y Servicios relacionados con las Mismas (POAS).</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El </a:t>
            </a:r>
            <a:r>
              <a:rPr lang="es-ES_tradnl" altLang="es-MX" sz="2000" b="1" dirty="0">
                <a:solidFill>
                  <a:schemeClr val="bg1"/>
                </a:solidFill>
                <a:latin typeface="Arial" panose="020B0604020202020204" pitchFamily="34" charset="0"/>
                <a:cs typeface="Arial" panose="020B0604020202020204" pitchFamily="34" charset="0"/>
              </a:rPr>
              <a:t>PAAAS</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(arts. 20 LAASSP y 16 y 17 RLAASSP)</a:t>
            </a:r>
            <a:r>
              <a:rPr lang="es-ES_tradnl" altLang="es-MX" sz="2000" dirty="0">
                <a:solidFill>
                  <a:schemeClr val="bg1"/>
                </a:solidFill>
                <a:latin typeface="Arial" panose="020B0604020202020204" pitchFamily="34" charset="0"/>
                <a:cs typeface="Arial" panose="020B0604020202020204" pitchFamily="34" charset="0"/>
              </a:rPr>
              <a:t>, y el </a:t>
            </a:r>
            <a:r>
              <a:rPr lang="es-ES_tradnl" altLang="es-MX" sz="2000" b="1" dirty="0">
                <a:solidFill>
                  <a:schemeClr val="bg1"/>
                </a:solidFill>
                <a:latin typeface="Arial" panose="020B0604020202020204" pitchFamily="34" charset="0"/>
                <a:cs typeface="Arial" panose="020B0604020202020204" pitchFamily="34" charset="0"/>
              </a:rPr>
              <a:t>PAOS</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(arts. 21 LOPSRM y 16 y 17 RLOPSRM) </a:t>
            </a:r>
            <a:r>
              <a:rPr lang="es-ES_tradnl" altLang="es-MX" sz="2000" dirty="0">
                <a:solidFill>
                  <a:schemeClr val="bg1"/>
                </a:solidFill>
                <a:latin typeface="Arial" panose="020B0604020202020204" pitchFamily="34" charset="0"/>
                <a:cs typeface="Arial" panose="020B0604020202020204" pitchFamily="34" charset="0"/>
              </a:rPr>
              <a:t>deben incorporar con detalle como mínimo la descripción y monto de al menos el 80% del presupuesto total estimado a contratar.</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Los titulares de las dependencias y entidades, o bien los oficiales mayores o equivalentes, </a:t>
            </a:r>
            <a:r>
              <a:rPr lang="es-ES_tradnl" altLang="es-MX" sz="2000" dirty="0">
                <a:solidFill>
                  <a:schemeClr val="accent3">
                    <a:lumMod val="75000"/>
                  </a:schemeClr>
                </a:solidFill>
                <a:latin typeface="Arial" panose="020B0604020202020204" pitchFamily="34" charset="0"/>
                <a:cs typeface="Arial" panose="020B0604020202020204" pitchFamily="34" charset="0"/>
              </a:rPr>
              <a:t>deben aprobar </a:t>
            </a:r>
            <a:r>
              <a:rPr lang="es-ES_tradnl" altLang="es-MX" sz="2000" dirty="0">
                <a:solidFill>
                  <a:schemeClr val="bg1"/>
                </a:solidFill>
                <a:latin typeface="Arial" panose="020B0604020202020204" pitchFamily="34" charset="0"/>
                <a:cs typeface="Arial" panose="020B0604020202020204" pitchFamily="34" charset="0"/>
              </a:rPr>
              <a:t>el correspondiente programa anual. </a:t>
            </a:r>
            <a:r>
              <a:rPr lang="es-ES_tradnl" altLang="es-MX" sz="1600" dirty="0">
                <a:solidFill>
                  <a:schemeClr val="bg1"/>
                </a:solidFill>
                <a:latin typeface="Arial" panose="020B0604020202020204" pitchFamily="34" charset="0"/>
                <a:cs typeface="Arial" panose="020B0604020202020204" pitchFamily="34" charset="0"/>
              </a:rPr>
              <a:t>(arts. 16 de ambas reglamentos)</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El Comité del ente público, tiene la </a:t>
            </a:r>
            <a:r>
              <a:rPr lang="es-ES_tradnl" altLang="es-MX" sz="2000" dirty="0">
                <a:solidFill>
                  <a:schemeClr val="accent4">
                    <a:lumMod val="75000"/>
                  </a:schemeClr>
                </a:solidFill>
                <a:latin typeface="Arial" panose="020B0604020202020204" pitchFamily="34" charset="0"/>
                <a:cs typeface="Arial" panose="020B0604020202020204" pitchFamily="34" charset="0"/>
              </a:rPr>
              <a:t>obligación de revisarlo</a:t>
            </a:r>
            <a:r>
              <a:rPr lang="es-ES_tradnl" altLang="es-MX" sz="2000" dirty="0">
                <a:solidFill>
                  <a:schemeClr val="bg1"/>
                </a:solidFill>
                <a:latin typeface="Arial" panose="020B0604020202020204" pitchFamily="34" charset="0"/>
                <a:cs typeface="Arial" panose="020B0604020202020204" pitchFamily="34" charset="0"/>
              </a:rPr>
              <a:t>, así como también sus modificaciones </a:t>
            </a:r>
            <a:r>
              <a:rPr lang="es-ES_tradnl" altLang="es-MX" sz="1600" dirty="0">
                <a:solidFill>
                  <a:schemeClr val="bg1"/>
                </a:solidFill>
                <a:latin typeface="Arial" panose="020B0604020202020204" pitchFamily="34" charset="0"/>
                <a:cs typeface="Arial" panose="020B0604020202020204" pitchFamily="34" charset="0"/>
              </a:rPr>
              <a:t>(arts. 22 fracc. I LAASSP y 17 RLAASSP y 25 fracc. I LOPSRM)</a:t>
            </a:r>
            <a:r>
              <a:rPr lang="es-ES_tradnl" altLang="es-MX" sz="2000" dirty="0">
                <a:solidFill>
                  <a:schemeClr val="bg1"/>
                </a:solidFill>
                <a:latin typeface="Arial" panose="020B0604020202020204" pitchFamily="34" charset="0"/>
                <a:cs typeface="Arial" panose="020B0604020202020204" pitchFamily="34" charset="0"/>
              </a:rPr>
              <a:t>.</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Los programas anuales, en caso de requerirse, deberán actualizarse, durante los últimos cinco días hábiles de cada mes </a:t>
            </a:r>
            <a:r>
              <a:rPr lang="es-ES_tradnl" altLang="es-MX" sz="1600" dirty="0">
                <a:solidFill>
                  <a:schemeClr val="bg1"/>
                </a:solidFill>
                <a:latin typeface="Arial" panose="020B0604020202020204" pitchFamily="34" charset="0"/>
                <a:cs typeface="Arial" panose="020B0604020202020204" pitchFamily="34" charset="0"/>
              </a:rPr>
              <a:t>(arts. 17 RLOPSRM)</a:t>
            </a:r>
            <a:r>
              <a:rPr lang="es-ES_tradnl" altLang="es-MX" sz="2000" dirty="0">
                <a:solidFill>
                  <a:schemeClr val="bg1"/>
                </a:solidFill>
                <a:latin typeface="Arial" panose="020B0604020202020204" pitchFamily="34" charset="0"/>
                <a:cs typeface="Arial" panose="020B0604020202020204" pitchFamily="34" charset="0"/>
              </a:rPr>
              <a:t>. </a:t>
            </a:r>
          </a:p>
          <a:p>
            <a:pPr marL="0" lvl="7"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Debe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difundirse</a:t>
            </a:r>
            <a:r>
              <a:rPr lang="es-ES_tradnl" altLang="es-MX" sz="2000" dirty="0">
                <a:solidFill>
                  <a:schemeClr val="bg1"/>
                </a:solidFill>
                <a:latin typeface="Arial" panose="020B0604020202020204" pitchFamily="34" charset="0"/>
                <a:cs typeface="Arial" panose="020B0604020202020204" pitchFamily="34" charset="0"/>
              </a:rPr>
              <a:t> a través de CompraNet y de la página de Internet del ente público a más tardar el 31 de enero de cada año. No se subirá la información reservada o confidencial en términos de la LFTAIP </a:t>
            </a:r>
            <a:r>
              <a:rPr lang="es-ES_tradnl" altLang="es-MX" sz="1600" dirty="0">
                <a:solidFill>
                  <a:schemeClr val="bg1"/>
                </a:solidFill>
                <a:latin typeface="Arial" panose="020B0604020202020204" pitchFamily="34" charset="0"/>
                <a:cs typeface="Arial" panose="020B0604020202020204" pitchFamily="34" charset="0"/>
              </a:rPr>
              <a:t>(21 1er. pfo. LAASSP y 22 1er. pfo. 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dirty="0"/>
          </a:p>
          <a:p>
            <a:pPr marL="0" lvl="7" indent="0" algn="just">
              <a:lnSpc>
                <a:spcPct val="100000"/>
              </a:lnSpc>
              <a:spcBef>
                <a:spcPts val="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698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Scale>
                                      <p:cBhvr>
                                        <p:cTn id="13"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xEl>
                                              <p:pRg st="2" end="2"/>
                                            </p:txEl>
                                          </p:spTgt>
                                        </p:tgtEl>
                                        <p:attrNameLst>
                                          <p:attrName>ppt_x</p:attrName>
                                          <p:attrName>ppt_y</p:attrName>
                                        </p:attrNameLst>
                                      </p:cBhvr>
                                    </p:animMotion>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250"/>
                                        <p:tgtEl>
                                          <p:spTgt spid="11">
                                            <p:txEl>
                                              <p:pRg st="4" end="4"/>
                                            </p:txEl>
                                          </p:spTgt>
                                        </p:tgtEl>
                                      </p:cBhvr>
                                    </p:animEffect>
                                    <p:anim calcmode="lin" valueType="num">
                                      <p:cBhvr>
                                        <p:cTn id="21" dur="12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2" dur="12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2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1000"/>
                                        <p:tgtEl>
                                          <p:spTgt spid="11">
                                            <p:txEl>
                                              <p:pRg st="8" end="8"/>
                                            </p:txEl>
                                          </p:spTgt>
                                        </p:tgtEl>
                                      </p:cBhvr>
                                    </p:animEffect>
                                    <p:anim calcmode="lin" valueType="num">
                                      <p:cBhvr>
                                        <p:cTn id="41"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100"/>
                                        <p:tgtEl>
                                          <p:spTgt spid="11">
                                            <p:txEl>
                                              <p:pRg st="10" end="10"/>
                                            </p:txEl>
                                          </p:spTgt>
                                        </p:tgtEl>
                                      </p:cBhvr>
                                    </p:animEffect>
                                    <p:anim calcmode="lin" valueType="num">
                                      <p:cBhvr>
                                        <p:cTn id="48" dur="4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9" dur="400" fill="hold"/>
                                        <p:tgtEl>
                                          <p:spTgt spid="11">
                                            <p:txEl>
                                              <p:pRg st="10" end="10"/>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1">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1">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38</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6"/>
            <a:ext cx="9789458" cy="596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En resumen podemos decir que la Programación consiste:</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2">
                    <a:lumMod val="60000"/>
                    <a:lumOff val="40000"/>
                  </a:schemeClr>
                </a:solidFill>
                <a:latin typeface="Arial" panose="020B0604020202020204" pitchFamily="34" charset="0"/>
                <a:cs typeface="Arial" panose="020B0604020202020204" pitchFamily="34" charset="0"/>
              </a:rPr>
              <a:t>PRIMERO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en identifican las necesidades</a:t>
            </a:r>
            <a:r>
              <a:rPr lang="es-ES" altLang="es-MX" sz="2000" dirty="0">
                <a:solidFill>
                  <a:schemeClr val="bg1"/>
                </a:solidFill>
                <a:latin typeface="Arial" panose="020B0604020202020204" pitchFamily="34" charset="0"/>
                <a:cs typeface="Arial" panose="020B0604020202020204" pitchFamily="34" charset="0"/>
              </a:rPr>
              <a:t>. Las áreas usuarias o requirentes deben considerar aquello que requerirán contratar para cumplir con sus atribuciones, programas y objetivos durante el ejercicio presupuestal que corresponda, así como establecer calendarios para una adecuada entrega, prestación o ejecución.</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Esas necesidades deben calendarizarse, considerando el momento para llevar a cabo su contratación, y los relativos a la entrega de los bienes, la prestación de los servicios o la ejecución de los trabajos requeridos.</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tx2">
                    <a:lumMod val="50000"/>
                  </a:schemeClr>
                </a:solidFill>
                <a:latin typeface="Arial" panose="020B0604020202020204" pitchFamily="34" charset="0"/>
                <a:cs typeface="Arial" panose="020B0604020202020204" pitchFamily="34" charset="0"/>
              </a:rPr>
              <a:t>SEGUNDO</a:t>
            </a:r>
            <a:r>
              <a:rPr lang="es-ES" altLang="es-MX" sz="2000" dirty="0">
                <a:solidFill>
                  <a:schemeClr val="bg1"/>
                </a:solidFill>
                <a:latin typeface="Arial" panose="020B0604020202020204" pitchFamily="34" charset="0"/>
                <a:cs typeface="Arial" panose="020B0604020202020204" pitchFamily="34" charset="0"/>
              </a:rPr>
              <a:t>, en materia con adquisiciones, </a:t>
            </a:r>
            <a:r>
              <a:rPr lang="es-ES" altLang="es-MX" sz="2000" b="1" dirty="0">
                <a:solidFill>
                  <a:schemeClr val="bg1"/>
                </a:solidFill>
                <a:latin typeface="Arial" panose="020B0604020202020204" pitchFamily="34" charset="0"/>
                <a:cs typeface="Arial" panose="020B0604020202020204" pitchFamily="34" charset="0"/>
              </a:rPr>
              <a:t>se deben verificar las existencias</a:t>
            </a:r>
            <a:r>
              <a:rPr lang="es-ES" altLang="es-MX" sz="2000" dirty="0">
                <a:solidFill>
                  <a:schemeClr val="bg1"/>
                </a:solidFill>
                <a:latin typeface="Arial" panose="020B0604020202020204" pitchFamily="34" charset="0"/>
                <a:cs typeface="Arial" panose="020B0604020202020204" pitchFamily="34" charset="0"/>
              </a:rPr>
              <a:t>. En necesario verificar los niveles de inventarios, las existencias de bienes en almacén o lo ya contratado en algún plurianual.</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b="1"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Se debe constatar que lo requerido no supere los consumos históricos, y en el caso de consultorías, asesorías, estudios e investigaciones, que no existan trabajos iguales o similares.</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2">
                    <a:lumMod val="75000"/>
                  </a:schemeClr>
                </a:solidFill>
                <a:latin typeface="Arial" panose="020B0604020202020204" pitchFamily="34" charset="0"/>
                <a:cs typeface="Arial" panose="020B0604020202020204" pitchFamily="34" charset="0"/>
              </a:rPr>
              <a:t>TERCERO</a:t>
            </a:r>
            <a:r>
              <a:rPr lang="es-ES" altLang="es-MX" sz="2000" dirty="0">
                <a:solidFill>
                  <a:schemeClr val="bg1"/>
                </a:solidFill>
                <a:latin typeface="Arial" panose="020B0604020202020204" pitchFamily="34" charset="0"/>
                <a:cs typeface="Arial" panose="020B0604020202020204" pitchFamily="34" charset="0"/>
              </a:rPr>
              <a:t> se </a:t>
            </a:r>
            <a:r>
              <a:rPr lang="es-ES" altLang="es-MX" sz="2000" b="1" dirty="0">
                <a:solidFill>
                  <a:schemeClr val="bg1"/>
                </a:solidFill>
                <a:latin typeface="Arial" panose="020B0604020202020204" pitchFamily="34" charset="0"/>
                <a:cs typeface="Arial" panose="020B0604020202020204" pitchFamily="34" charset="0"/>
              </a:rPr>
              <a:t>cuantificarán  económicamente  las necesidades</a:t>
            </a:r>
            <a:r>
              <a:rPr lang="es-ES" altLang="es-MX" sz="2000" dirty="0">
                <a:solidFill>
                  <a:schemeClr val="bg1"/>
                </a:solidFill>
                <a:latin typeface="Arial" panose="020B0604020202020204" pitchFamily="34" charset="0"/>
                <a:cs typeface="Arial" panose="020B0604020202020204" pitchFamily="34" charset="0"/>
              </a:rPr>
              <a:t>. Es necesario de-</a:t>
            </a: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spTree>
    <p:extLst>
      <p:ext uri="{BB962C8B-B14F-4D97-AF65-F5344CB8AC3E}">
        <p14:creationId xmlns:p14="http://schemas.microsoft.com/office/powerpoint/2010/main" val="5933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175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75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75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75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9" dur="175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50"/>
                                        <p:tgtEl>
                                          <p:spTgt spid="3">
                                            <p:txEl>
                                              <p:pRg st="8" end="8"/>
                                            </p:txEl>
                                          </p:spTgt>
                                        </p:tgtEl>
                                      </p:cBhvr>
                                    </p:animEffect>
                                    <p:anim calcmode="lin" valueType="num">
                                      <p:cBhvr>
                                        <p:cTn id="45" dur="6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6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7" dur="900" decel="50000" fill="hold">
                                          <p:stCondLst>
                                            <p:cond delay="6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900" decel="50000" fill="hold">
                                          <p:stCondLst>
                                            <p:cond delay="6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p:cTn id="5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TEMARIO</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655597"/>
          </a:xfrm>
        </p:spPr>
        <p:txBody>
          <a:bodyPr>
            <a:normAutofit lnSpcReduction="10000"/>
          </a:bodyPr>
          <a:lstStyle/>
          <a:p>
            <a:pPr marL="0" indent="0" algn="just">
              <a:lnSpc>
                <a:spcPct val="120000"/>
              </a:lnSpc>
              <a:spcBef>
                <a:spcPts val="0"/>
              </a:spcBef>
              <a:buNone/>
            </a:pPr>
            <a:r>
              <a:rPr lang="es-MX" sz="2000" b="1" dirty="0">
                <a:solidFill>
                  <a:schemeClr val="bg1"/>
                </a:solidFill>
                <a:latin typeface="ArialMT"/>
              </a:rPr>
              <a:t>Unidad 1. </a:t>
            </a:r>
            <a:r>
              <a:rPr lang="es-MX" sz="2000" b="1" dirty="0">
                <a:solidFill>
                  <a:schemeClr val="bg1"/>
                </a:solidFill>
                <a:effectLst/>
                <a:latin typeface="ArialMT"/>
              </a:rPr>
              <a:t>Marco Jurídico de las adquisiciones, arrendamientos y servicios y de la obra pública</a:t>
            </a:r>
            <a:r>
              <a:rPr lang="es-MX" sz="2000" dirty="0">
                <a:solidFill>
                  <a:schemeClr val="bg1"/>
                </a:solidFill>
                <a:effectLst/>
                <a:latin typeface="ArialMT"/>
              </a:rPr>
              <a:t>. </a:t>
            </a:r>
          </a:p>
          <a:p>
            <a:pPr marL="0" indent="0" algn="just">
              <a:lnSpc>
                <a:spcPct val="120000"/>
              </a:lnSpc>
              <a:spcBef>
                <a:spcPts val="0"/>
              </a:spcBef>
              <a:buNone/>
            </a:pPr>
            <a:r>
              <a:rPr lang="es-MX" sz="2000" dirty="0">
                <a:solidFill>
                  <a:schemeClr val="bg1"/>
                </a:solidFill>
                <a:effectLst/>
                <a:latin typeface="ArialMT"/>
              </a:rPr>
              <a:t>1.1. </a:t>
            </a:r>
            <a:r>
              <a:rPr lang="es-MX" sz="2000" dirty="0">
                <a:solidFill>
                  <a:schemeClr val="accent6">
                    <a:lumMod val="50000"/>
                  </a:schemeClr>
                </a:solidFill>
                <a:effectLst/>
                <a:latin typeface="ArialMT"/>
              </a:rPr>
              <a:t>Bases constitucionales, legales, </a:t>
            </a:r>
            <a:r>
              <a:rPr lang="es-MX" sz="2000" dirty="0">
                <a:solidFill>
                  <a:schemeClr val="accent6">
                    <a:lumMod val="50000"/>
                  </a:schemeClr>
                </a:solidFill>
                <a:latin typeface="ArialMT"/>
              </a:rPr>
              <a:t>y reglamentarias de las contrataciones públicas federales</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1.2. </a:t>
            </a:r>
            <a:r>
              <a:rPr lang="es-MX" sz="2000" dirty="0">
                <a:solidFill>
                  <a:schemeClr val="accent6">
                    <a:lumMod val="50000"/>
                  </a:schemeClr>
                </a:solidFill>
                <a:latin typeface="ArialMT"/>
              </a:rPr>
              <a:t>Normas complementarias y supletorias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1.3 </a:t>
            </a:r>
            <a:r>
              <a:rPr lang="es-MX" sz="2000" dirty="0">
                <a:solidFill>
                  <a:schemeClr val="accent6">
                    <a:lumMod val="50000"/>
                  </a:schemeClr>
                </a:solidFill>
                <a:latin typeface="ArialMT"/>
              </a:rPr>
              <a:t>Jerarquía de las normas jurídicas en materia de contrataciones públicas</a:t>
            </a:r>
            <a:r>
              <a:rPr lang="es-MX" sz="2000" dirty="0">
                <a:solidFill>
                  <a:schemeClr val="bg1"/>
                </a:solidFill>
                <a:latin typeface="ArialMT"/>
              </a:rPr>
              <a:t>.</a:t>
            </a:r>
          </a:p>
          <a:p>
            <a:pPr marL="0" indent="0" algn="just">
              <a:lnSpc>
                <a:spcPct val="120000"/>
              </a:lnSpc>
              <a:spcBef>
                <a:spcPts val="0"/>
              </a:spcBef>
              <a:buNone/>
            </a:pPr>
            <a:endParaRPr lang="es-MX" sz="800" dirty="0">
              <a:solidFill>
                <a:schemeClr val="bg1"/>
              </a:solidFill>
              <a:latin typeface="ArialMT"/>
            </a:endParaRPr>
          </a:p>
          <a:p>
            <a:pPr marL="0" indent="0" algn="just">
              <a:lnSpc>
                <a:spcPct val="120000"/>
              </a:lnSpc>
              <a:spcBef>
                <a:spcPts val="0"/>
              </a:spcBef>
              <a:buNone/>
            </a:pPr>
            <a:r>
              <a:rPr lang="es-MX" sz="2000" b="1" dirty="0">
                <a:solidFill>
                  <a:schemeClr val="bg1"/>
                </a:solidFill>
                <a:latin typeface="ArialMT"/>
              </a:rPr>
              <a:t>Unidad 2. Planeación, presupuestación y programación de las contrataciones públicas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 panose="020B0604020202020204" pitchFamily="34" charset="0"/>
                <a:cs typeface="Arial" panose="020B0604020202020204" pitchFamily="34" charset="0"/>
              </a:rPr>
              <a:t>2.1. </a:t>
            </a:r>
            <a:r>
              <a:rPr lang="es-MX" sz="2000" dirty="0">
                <a:solidFill>
                  <a:schemeClr val="accent6">
                    <a:lumMod val="50000"/>
                  </a:schemeClr>
                </a:solidFill>
                <a:latin typeface="ArialMT"/>
              </a:rPr>
              <a:t>Planeación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    2.1.1. De conformidad con la LAASSP.</a:t>
            </a:r>
          </a:p>
          <a:p>
            <a:pPr marL="0" indent="0" algn="just">
              <a:lnSpc>
                <a:spcPct val="120000"/>
              </a:lnSpc>
              <a:spcBef>
                <a:spcPts val="0"/>
              </a:spcBef>
              <a:buNone/>
            </a:pPr>
            <a:r>
              <a:rPr lang="es-MX" sz="2000" dirty="0">
                <a:solidFill>
                  <a:schemeClr val="bg1"/>
                </a:solidFill>
                <a:latin typeface="ArialMT"/>
              </a:rPr>
              <a:t>    2.1.2. De acuerdo a lo dispuesto en la LOPSRM.</a:t>
            </a:r>
          </a:p>
          <a:p>
            <a:pPr marL="0" indent="0" algn="just">
              <a:lnSpc>
                <a:spcPct val="120000"/>
              </a:lnSpc>
              <a:spcBef>
                <a:spcPts val="0"/>
              </a:spcBef>
              <a:buNone/>
            </a:pPr>
            <a:r>
              <a:rPr lang="es-MX" sz="2000" dirty="0">
                <a:solidFill>
                  <a:schemeClr val="bg1"/>
                </a:solidFill>
                <a:latin typeface="ArialMT"/>
                <a:cs typeface="Arial" panose="020B0604020202020204" pitchFamily="34" charset="0"/>
              </a:rPr>
              <a:t>2.2. </a:t>
            </a:r>
            <a:r>
              <a:rPr lang="es-MX" sz="2000" dirty="0">
                <a:solidFill>
                  <a:schemeClr val="accent6">
                    <a:lumMod val="50000"/>
                  </a:schemeClr>
                </a:solidFill>
                <a:latin typeface="Arial" panose="020B0604020202020204" pitchFamily="34" charset="0"/>
                <a:cs typeface="Arial" panose="020B0604020202020204" pitchFamily="34" charset="0"/>
              </a:rPr>
              <a:t>P</a:t>
            </a:r>
            <a:r>
              <a:rPr lang="es-MX" altLang="es-MX" sz="2000" dirty="0">
                <a:solidFill>
                  <a:schemeClr val="accent6">
                    <a:lumMod val="50000"/>
                  </a:schemeClr>
                </a:solidFill>
                <a:latin typeface="Arial" panose="020B0604020202020204" pitchFamily="34" charset="0"/>
                <a:cs typeface="Arial" panose="020B0604020202020204" pitchFamily="34" charset="0"/>
              </a:rPr>
              <a:t>resupuestación</a:t>
            </a:r>
            <a:r>
              <a:rPr lang="es-MX" altLang="es-MX"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MT"/>
              <a:cs typeface="Arial" panose="020B0604020202020204" pitchFamily="34" charset="0"/>
            </a:endParaRPr>
          </a:p>
          <a:p>
            <a:pPr marL="0" indent="0" algn="just">
              <a:lnSpc>
                <a:spcPct val="120000"/>
              </a:lnSpc>
              <a:spcBef>
                <a:spcPts val="0"/>
              </a:spcBef>
              <a:buNone/>
            </a:pPr>
            <a:r>
              <a:rPr lang="es-MX" sz="2000" dirty="0">
                <a:solidFill>
                  <a:schemeClr val="bg1"/>
                </a:solidFill>
                <a:latin typeface="ArialMT"/>
              </a:rPr>
              <a:t>2.3. </a:t>
            </a:r>
            <a:r>
              <a:rPr lang="es-MX" sz="2000" dirty="0">
                <a:solidFill>
                  <a:schemeClr val="accent6">
                    <a:lumMod val="50000"/>
                  </a:schemeClr>
                </a:solidFill>
                <a:latin typeface="ArialMT"/>
              </a:rPr>
              <a:t>Programación</a:t>
            </a:r>
            <a:r>
              <a:rPr lang="es-MX" sz="2000" dirty="0">
                <a:solidFill>
                  <a:schemeClr val="bg1"/>
                </a:solidFill>
                <a:latin typeface="ArialMT"/>
              </a:rPr>
              <a:t>.</a:t>
            </a:r>
          </a:p>
        </p:txBody>
      </p:sp>
      <p:sp>
        <p:nvSpPr>
          <p:cNvPr id="2" name="Marcador de número de diapositiva 1">
            <a:extLst>
              <a:ext uri="{FF2B5EF4-FFF2-40B4-BE49-F238E27FC236}">
                <a16:creationId xmlns:a16="http://schemas.microsoft.com/office/drawing/2014/main" id="{1D250CA1-DAE8-455A-E859-5DD8D34A0E47}"/>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6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11">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11">
                                            <p:txEl>
                                              <p:pRg st="0" end="0"/>
                                            </p:txEl>
                                          </p:spTgt>
                                        </p:tgtEl>
                                        <p:attrNameLst>
                                          <p:attrName>ppt_w</p:attrName>
                                        </p:attrNameLst>
                                      </p:cBhvr>
                                    </p:anim>
                                    <p:anim by="(#ppt_w*0.50)" calcmode="lin" valueType="num">
                                      <p:cBhvr>
                                        <p:cTn id="14" dur="250" decel="50000" autoRev="1" fill="hold">
                                          <p:stCondLst>
                                            <p:cond delay="0"/>
                                          </p:stCondLst>
                                        </p:cTn>
                                        <p:tgtEl>
                                          <p:spTgt spid="11">
                                            <p:txEl>
                                              <p:pRg st="0" end="0"/>
                                            </p:txEl>
                                          </p:spTgt>
                                        </p:tgtEl>
                                        <p:attrNameLst>
                                          <p:attrName>ppt_x</p:attrName>
                                        </p:attrNameLst>
                                      </p:cBhvr>
                                    </p:anim>
                                    <p:anim from="(-#ppt_h/2)" to="(#ppt_y)" calcmode="lin" valueType="num">
                                      <p:cBhvr>
                                        <p:cTn id="15" dur="500" fill="hold">
                                          <p:stCondLst>
                                            <p:cond delay="0"/>
                                          </p:stCondLst>
                                        </p:cTn>
                                        <p:tgtEl>
                                          <p:spTgt spid="11">
                                            <p:txEl>
                                              <p:pRg st="0" end="0"/>
                                            </p:txEl>
                                          </p:spTgt>
                                        </p:tgtEl>
                                        <p:attrNameLst>
                                          <p:attrName>ppt_y</p:attrName>
                                        </p:attrNameLst>
                                      </p:cBhvr>
                                    </p:anim>
                                    <p:animRot by="21600000">
                                      <p:cBhvr>
                                        <p:cTn id="16" dur="500" fill="hold">
                                          <p:stCondLst>
                                            <p:cond delay="0"/>
                                          </p:stCondLst>
                                        </p:cTn>
                                        <p:tgtEl>
                                          <p:spTgt spid="11">
                                            <p:txEl>
                                              <p:pRg st="0" end="0"/>
                                            </p:txEl>
                                          </p:spTgt>
                                        </p:tgtEl>
                                        <p:attrNameLst>
                                          <p:attrName>r</p:attrName>
                                        </p:attrNameLst>
                                      </p:cBhvr>
                                    </p:animRot>
                                  </p:childTnLst>
                                </p:cTn>
                              </p:par>
                            </p:childTnLst>
                          </p:cTn>
                        </p:par>
                        <p:par>
                          <p:cTn id="17" fill="hold">
                            <p:stCondLst>
                              <p:cond delay="5600"/>
                            </p:stCondLst>
                            <p:childTnLst>
                              <p:par>
                                <p:cTn id="18" presetID="56" presetClass="entr" presetSubtype="0" fill="hold" nodeType="afterEffect">
                                  <p:stCondLst>
                                    <p:cond delay="0"/>
                                  </p:stCondLst>
                                  <p:iterate type="lt">
                                    <p:tmPct val="10000"/>
                                  </p:iterate>
                                  <p:childTnLst>
                                    <p:set>
                                      <p:cBhvr>
                                        <p:cTn id="19" dur="1" fill="hold">
                                          <p:stCondLst>
                                            <p:cond delay="0"/>
                                          </p:stCondLst>
                                        </p:cTn>
                                        <p:tgtEl>
                                          <p:spTgt spid="11">
                                            <p:txEl>
                                              <p:pRg st="1" end="1"/>
                                            </p:txEl>
                                          </p:spTgt>
                                        </p:tgtEl>
                                        <p:attrNameLst>
                                          <p:attrName>style.visibility</p:attrName>
                                        </p:attrNameLst>
                                      </p:cBhvr>
                                      <p:to>
                                        <p:strVal val="visible"/>
                                      </p:to>
                                    </p:set>
                                    <p:anim by="(-#ppt_w*2)" calcmode="lin" valueType="num">
                                      <p:cBhvr rctx="PPT">
                                        <p:cTn id="20" dur="250" autoRev="1" fill="hold">
                                          <p:stCondLst>
                                            <p:cond delay="0"/>
                                          </p:stCondLst>
                                        </p:cTn>
                                        <p:tgtEl>
                                          <p:spTgt spid="11">
                                            <p:txEl>
                                              <p:pRg st="1" end="1"/>
                                            </p:txEl>
                                          </p:spTgt>
                                        </p:tgtEl>
                                        <p:attrNameLst>
                                          <p:attrName>ppt_w</p:attrName>
                                        </p:attrNameLst>
                                      </p:cBhvr>
                                    </p:anim>
                                    <p:anim by="(#ppt_w*0.50)" calcmode="lin" valueType="num">
                                      <p:cBhvr>
                                        <p:cTn id="21" dur="250" decel="50000" autoRev="1" fill="hold">
                                          <p:stCondLst>
                                            <p:cond delay="0"/>
                                          </p:stCondLst>
                                        </p:cTn>
                                        <p:tgtEl>
                                          <p:spTgt spid="11">
                                            <p:txEl>
                                              <p:pRg st="1" end="1"/>
                                            </p:txEl>
                                          </p:spTgt>
                                        </p:tgtEl>
                                        <p:attrNameLst>
                                          <p:attrName>ppt_x</p:attrName>
                                        </p:attrNameLst>
                                      </p:cBhvr>
                                    </p:anim>
                                    <p:anim from="(-#ppt_h/2)" to="(#ppt_y)" calcmode="lin" valueType="num">
                                      <p:cBhvr>
                                        <p:cTn id="22" dur="500" fill="hold">
                                          <p:stCondLst>
                                            <p:cond delay="0"/>
                                          </p:stCondLst>
                                        </p:cTn>
                                        <p:tgtEl>
                                          <p:spTgt spid="11">
                                            <p:txEl>
                                              <p:pRg st="1" end="1"/>
                                            </p:txEl>
                                          </p:spTgt>
                                        </p:tgtEl>
                                        <p:attrNameLst>
                                          <p:attrName>ppt_y</p:attrName>
                                        </p:attrNameLst>
                                      </p:cBhvr>
                                    </p:anim>
                                    <p:animRot by="21600000">
                                      <p:cBhvr>
                                        <p:cTn id="23" dur="500" fill="hold">
                                          <p:stCondLst>
                                            <p:cond delay="0"/>
                                          </p:stCondLst>
                                        </p:cTn>
                                        <p:tgtEl>
                                          <p:spTgt spid="11">
                                            <p:txEl>
                                              <p:pRg st="1" end="1"/>
                                            </p:txEl>
                                          </p:spTgt>
                                        </p:tgtEl>
                                        <p:attrNameLst>
                                          <p:attrName>r</p:attrName>
                                        </p:attrNameLst>
                                      </p:cBhvr>
                                    </p:animRot>
                                  </p:childTnLst>
                                </p:cTn>
                              </p:par>
                            </p:childTnLst>
                          </p:cTn>
                        </p:par>
                        <p:par>
                          <p:cTn id="24" fill="hold">
                            <p:stCondLst>
                              <p:cond delay="1035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11">
                                            <p:txEl>
                                              <p:pRg st="2" end="2"/>
                                            </p:txEl>
                                          </p:spTgt>
                                        </p:tgtEl>
                                        <p:attrNameLst>
                                          <p:attrName>style.visibility</p:attrName>
                                        </p:attrNameLst>
                                      </p:cBhvr>
                                      <p:to>
                                        <p:strVal val="visible"/>
                                      </p:to>
                                    </p:set>
                                    <p:anim by="(-#ppt_w*2)" calcmode="lin" valueType="num">
                                      <p:cBhvr rctx="PPT">
                                        <p:cTn id="27" dur="250" autoRev="1" fill="hold">
                                          <p:stCondLst>
                                            <p:cond delay="0"/>
                                          </p:stCondLst>
                                        </p:cTn>
                                        <p:tgtEl>
                                          <p:spTgt spid="11">
                                            <p:txEl>
                                              <p:pRg st="2" end="2"/>
                                            </p:txEl>
                                          </p:spTgt>
                                        </p:tgtEl>
                                        <p:attrNameLst>
                                          <p:attrName>ppt_w</p:attrName>
                                        </p:attrNameLst>
                                      </p:cBhvr>
                                    </p:anim>
                                    <p:anim by="(#ppt_w*0.50)" calcmode="lin" valueType="num">
                                      <p:cBhvr>
                                        <p:cTn id="28" dur="250" decel="50000" autoRev="1" fill="hold">
                                          <p:stCondLst>
                                            <p:cond delay="0"/>
                                          </p:stCondLst>
                                        </p:cTn>
                                        <p:tgtEl>
                                          <p:spTgt spid="11">
                                            <p:txEl>
                                              <p:pRg st="2" end="2"/>
                                            </p:txEl>
                                          </p:spTgt>
                                        </p:tgtEl>
                                        <p:attrNameLst>
                                          <p:attrName>ppt_x</p:attrName>
                                        </p:attrNameLst>
                                      </p:cBhvr>
                                    </p:anim>
                                    <p:anim from="(-#ppt_h/2)" to="(#ppt_y)" calcmode="lin" valueType="num">
                                      <p:cBhvr>
                                        <p:cTn id="29" dur="500" fill="hold">
                                          <p:stCondLst>
                                            <p:cond delay="0"/>
                                          </p:stCondLst>
                                        </p:cTn>
                                        <p:tgtEl>
                                          <p:spTgt spid="11">
                                            <p:txEl>
                                              <p:pRg st="2" end="2"/>
                                            </p:txEl>
                                          </p:spTgt>
                                        </p:tgtEl>
                                        <p:attrNameLst>
                                          <p:attrName>ppt_y</p:attrName>
                                        </p:attrNameLst>
                                      </p:cBhvr>
                                    </p:anim>
                                    <p:animRot by="21600000">
                                      <p:cBhvr>
                                        <p:cTn id="30" dur="500" fill="hold">
                                          <p:stCondLst>
                                            <p:cond delay="0"/>
                                          </p:stCondLst>
                                        </p:cTn>
                                        <p:tgtEl>
                                          <p:spTgt spid="11">
                                            <p:txEl>
                                              <p:pRg st="2" end="2"/>
                                            </p:txEl>
                                          </p:spTgt>
                                        </p:tgtEl>
                                        <p:attrNameLst>
                                          <p:attrName>r</p:attrName>
                                        </p:attrNameLst>
                                      </p:cBhvr>
                                    </p:animRot>
                                  </p:childTnLst>
                                </p:cTn>
                              </p:par>
                            </p:childTnLst>
                          </p:cTn>
                        </p:par>
                        <p:par>
                          <p:cTn id="31" fill="hold">
                            <p:stCondLst>
                              <p:cond delay="12700"/>
                            </p:stCondLst>
                            <p:childTnLst>
                              <p:par>
                                <p:cTn id="32" presetID="56" presetClass="entr" presetSubtype="0" fill="hold" nodeType="afterEffect">
                                  <p:stCondLst>
                                    <p:cond delay="0"/>
                                  </p:stCondLst>
                                  <p:iterate type="lt">
                                    <p:tmPct val="10000"/>
                                  </p:iterate>
                                  <p:childTnLst>
                                    <p:set>
                                      <p:cBhvr>
                                        <p:cTn id="33" dur="1" fill="hold">
                                          <p:stCondLst>
                                            <p:cond delay="0"/>
                                          </p:stCondLst>
                                        </p:cTn>
                                        <p:tgtEl>
                                          <p:spTgt spid="11">
                                            <p:txEl>
                                              <p:pRg st="3" end="3"/>
                                            </p:txEl>
                                          </p:spTgt>
                                        </p:tgtEl>
                                        <p:attrNameLst>
                                          <p:attrName>style.visibility</p:attrName>
                                        </p:attrNameLst>
                                      </p:cBhvr>
                                      <p:to>
                                        <p:strVal val="visible"/>
                                      </p:to>
                                    </p:set>
                                    <p:anim by="(-#ppt_w*2)" calcmode="lin" valueType="num">
                                      <p:cBhvr rctx="PPT">
                                        <p:cTn id="34" dur="250" autoRev="1" fill="hold">
                                          <p:stCondLst>
                                            <p:cond delay="0"/>
                                          </p:stCondLst>
                                        </p:cTn>
                                        <p:tgtEl>
                                          <p:spTgt spid="11">
                                            <p:txEl>
                                              <p:pRg st="3" end="3"/>
                                            </p:txEl>
                                          </p:spTgt>
                                        </p:tgtEl>
                                        <p:attrNameLst>
                                          <p:attrName>ppt_w</p:attrName>
                                        </p:attrNameLst>
                                      </p:cBhvr>
                                    </p:anim>
                                    <p:anim by="(#ppt_w*0.50)" calcmode="lin" valueType="num">
                                      <p:cBhvr>
                                        <p:cTn id="35" dur="250" decel="50000" autoRev="1" fill="hold">
                                          <p:stCondLst>
                                            <p:cond delay="0"/>
                                          </p:stCondLst>
                                        </p:cTn>
                                        <p:tgtEl>
                                          <p:spTgt spid="11">
                                            <p:txEl>
                                              <p:pRg st="3" end="3"/>
                                            </p:txEl>
                                          </p:spTgt>
                                        </p:tgtEl>
                                        <p:attrNameLst>
                                          <p:attrName>ppt_x</p:attrName>
                                        </p:attrNameLst>
                                      </p:cBhvr>
                                    </p:anim>
                                    <p:anim from="(-#ppt_h/2)" to="(#ppt_y)" calcmode="lin" valueType="num">
                                      <p:cBhvr>
                                        <p:cTn id="36" dur="500" fill="hold">
                                          <p:stCondLst>
                                            <p:cond delay="0"/>
                                          </p:stCondLst>
                                        </p:cTn>
                                        <p:tgtEl>
                                          <p:spTgt spid="11">
                                            <p:txEl>
                                              <p:pRg st="3" end="3"/>
                                            </p:txEl>
                                          </p:spTgt>
                                        </p:tgtEl>
                                        <p:attrNameLst>
                                          <p:attrName>ppt_y</p:attrName>
                                        </p:attrNameLst>
                                      </p:cBhvr>
                                    </p:anim>
                                    <p:animRot by="21600000">
                                      <p:cBhvr>
                                        <p:cTn id="37" dur="500" fill="hold">
                                          <p:stCondLst>
                                            <p:cond delay="0"/>
                                          </p:stCondLst>
                                        </p:cTn>
                                        <p:tgtEl>
                                          <p:spTgt spid="11">
                                            <p:txEl>
                                              <p:pRg st="3" end="3"/>
                                            </p:txEl>
                                          </p:spTgt>
                                        </p:tgtEl>
                                        <p:attrNameLst>
                                          <p:attrName>r</p:attrName>
                                        </p:attrNameLst>
                                      </p:cBhvr>
                                    </p:animRot>
                                  </p:childTnLst>
                                </p:cTn>
                              </p:par>
                            </p:childTnLst>
                          </p:cTn>
                        </p:par>
                        <p:par>
                          <p:cTn id="38" fill="hold">
                            <p:stCondLst>
                              <p:cond delay="16450"/>
                            </p:stCondLst>
                            <p:childTnLst>
                              <p:par>
                                <p:cTn id="39" presetID="56" presetClass="entr" presetSubtype="0" fill="hold" nodeType="afterEffect">
                                  <p:stCondLst>
                                    <p:cond delay="0"/>
                                  </p:stCondLst>
                                  <p:iterate type="lt">
                                    <p:tmPct val="10000"/>
                                  </p:iterate>
                                  <p:childTnLst>
                                    <p:set>
                                      <p:cBhvr>
                                        <p:cTn id="40" dur="1" fill="hold">
                                          <p:stCondLst>
                                            <p:cond delay="0"/>
                                          </p:stCondLst>
                                        </p:cTn>
                                        <p:tgtEl>
                                          <p:spTgt spid="11">
                                            <p:txEl>
                                              <p:pRg st="5" end="5"/>
                                            </p:txEl>
                                          </p:spTgt>
                                        </p:tgtEl>
                                        <p:attrNameLst>
                                          <p:attrName>style.visibility</p:attrName>
                                        </p:attrNameLst>
                                      </p:cBhvr>
                                      <p:to>
                                        <p:strVal val="visible"/>
                                      </p:to>
                                    </p:set>
                                    <p:anim by="(-#ppt_w*2)" calcmode="lin" valueType="num">
                                      <p:cBhvr rctx="PPT">
                                        <p:cTn id="41" dur="250" autoRev="1" fill="hold">
                                          <p:stCondLst>
                                            <p:cond delay="0"/>
                                          </p:stCondLst>
                                        </p:cTn>
                                        <p:tgtEl>
                                          <p:spTgt spid="11">
                                            <p:txEl>
                                              <p:pRg st="5" end="5"/>
                                            </p:txEl>
                                          </p:spTgt>
                                        </p:tgtEl>
                                        <p:attrNameLst>
                                          <p:attrName>ppt_w</p:attrName>
                                        </p:attrNameLst>
                                      </p:cBhvr>
                                    </p:anim>
                                    <p:anim by="(#ppt_w*0.50)" calcmode="lin" valueType="num">
                                      <p:cBhvr>
                                        <p:cTn id="42" dur="250" decel="50000" autoRev="1" fill="hold">
                                          <p:stCondLst>
                                            <p:cond delay="0"/>
                                          </p:stCondLst>
                                        </p:cTn>
                                        <p:tgtEl>
                                          <p:spTgt spid="11">
                                            <p:txEl>
                                              <p:pRg st="5" end="5"/>
                                            </p:txEl>
                                          </p:spTgt>
                                        </p:tgtEl>
                                        <p:attrNameLst>
                                          <p:attrName>ppt_x</p:attrName>
                                        </p:attrNameLst>
                                      </p:cBhvr>
                                    </p:anim>
                                    <p:anim from="(-#ppt_h/2)" to="(#ppt_y)" calcmode="lin" valueType="num">
                                      <p:cBhvr>
                                        <p:cTn id="43" dur="500" fill="hold">
                                          <p:stCondLst>
                                            <p:cond delay="0"/>
                                          </p:stCondLst>
                                        </p:cTn>
                                        <p:tgtEl>
                                          <p:spTgt spid="11">
                                            <p:txEl>
                                              <p:pRg st="5" end="5"/>
                                            </p:txEl>
                                          </p:spTgt>
                                        </p:tgtEl>
                                        <p:attrNameLst>
                                          <p:attrName>ppt_y</p:attrName>
                                        </p:attrNameLst>
                                      </p:cBhvr>
                                    </p:anim>
                                    <p:animRot by="21600000">
                                      <p:cBhvr>
                                        <p:cTn id="44" dur="500" fill="hold">
                                          <p:stCondLst>
                                            <p:cond delay="0"/>
                                          </p:stCondLst>
                                        </p:cTn>
                                        <p:tgtEl>
                                          <p:spTgt spid="11">
                                            <p:txEl>
                                              <p:pRg st="5" end="5"/>
                                            </p:txEl>
                                          </p:spTgt>
                                        </p:tgtEl>
                                        <p:attrNameLst>
                                          <p:attrName>r</p:attrName>
                                        </p:attrNameLst>
                                      </p:cBhvr>
                                    </p:animRot>
                                  </p:childTnLst>
                                </p:cTn>
                              </p:par>
                            </p:childTnLst>
                          </p:cTn>
                        </p:par>
                        <p:par>
                          <p:cTn id="45" fill="hold">
                            <p:stCondLst>
                              <p:cond delay="20650"/>
                            </p:stCondLst>
                            <p:childTnLst>
                              <p:par>
                                <p:cTn id="46" presetID="56" presetClass="entr" presetSubtype="0" fill="hold" nodeType="afterEffect">
                                  <p:stCondLst>
                                    <p:cond delay="0"/>
                                  </p:stCondLst>
                                  <p:iterate type="lt">
                                    <p:tmPct val="10000"/>
                                  </p:iterate>
                                  <p:childTnLst>
                                    <p:set>
                                      <p:cBhvr>
                                        <p:cTn id="47" dur="1" fill="hold">
                                          <p:stCondLst>
                                            <p:cond delay="0"/>
                                          </p:stCondLst>
                                        </p:cTn>
                                        <p:tgtEl>
                                          <p:spTgt spid="11">
                                            <p:txEl>
                                              <p:pRg st="6" end="6"/>
                                            </p:txEl>
                                          </p:spTgt>
                                        </p:tgtEl>
                                        <p:attrNameLst>
                                          <p:attrName>style.visibility</p:attrName>
                                        </p:attrNameLst>
                                      </p:cBhvr>
                                      <p:to>
                                        <p:strVal val="visible"/>
                                      </p:to>
                                    </p:set>
                                    <p:anim by="(-#ppt_w*2)" calcmode="lin" valueType="num">
                                      <p:cBhvr rctx="PPT">
                                        <p:cTn id="48" dur="250" autoRev="1" fill="hold">
                                          <p:stCondLst>
                                            <p:cond delay="0"/>
                                          </p:stCondLst>
                                        </p:cTn>
                                        <p:tgtEl>
                                          <p:spTgt spid="11">
                                            <p:txEl>
                                              <p:pRg st="6" end="6"/>
                                            </p:txEl>
                                          </p:spTgt>
                                        </p:tgtEl>
                                        <p:attrNameLst>
                                          <p:attrName>ppt_w</p:attrName>
                                        </p:attrNameLst>
                                      </p:cBhvr>
                                    </p:anim>
                                    <p:anim by="(#ppt_w*0.50)" calcmode="lin" valueType="num">
                                      <p:cBhvr>
                                        <p:cTn id="49" dur="250" decel="50000" autoRev="1" fill="hold">
                                          <p:stCondLst>
                                            <p:cond delay="0"/>
                                          </p:stCondLst>
                                        </p:cTn>
                                        <p:tgtEl>
                                          <p:spTgt spid="11">
                                            <p:txEl>
                                              <p:pRg st="6" end="6"/>
                                            </p:txEl>
                                          </p:spTgt>
                                        </p:tgtEl>
                                        <p:attrNameLst>
                                          <p:attrName>ppt_x</p:attrName>
                                        </p:attrNameLst>
                                      </p:cBhvr>
                                    </p:anim>
                                    <p:anim from="(-#ppt_h/2)" to="(#ppt_y)" calcmode="lin" valueType="num">
                                      <p:cBhvr>
                                        <p:cTn id="50" dur="500" fill="hold">
                                          <p:stCondLst>
                                            <p:cond delay="0"/>
                                          </p:stCondLst>
                                        </p:cTn>
                                        <p:tgtEl>
                                          <p:spTgt spid="11">
                                            <p:txEl>
                                              <p:pRg st="6" end="6"/>
                                            </p:txEl>
                                          </p:spTgt>
                                        </p:tgtEl>
                                        <p:attrNameLst>
                                          <p:attrName>ppt_y</p:attrName>
                                        </p:attrNameLst>
                                      </p:cBhvr>
                                    </p:anim>
                                    <p:animRot by="21600000">
                                      <p:cBhvr>
                                        <p:cTn id="51" dur="500" fill="hold">
                                          <p:stCondLst>
                                            <p:cond delay="0"/>
                                          </p:stCondLst>
                                        </p:cTn>
                                        <p:tgtEl>
                                          <p:spTgt spid="11">
                                            <p:txEl>
                                              <p:pRg st="6" end="6"/>
                                            </p:txEl>
                                          </p:spTgt>
                                        </p:tgtEl>
                                        <p:attrNameLst>
                                          <p:attrName>r</p:attrName>
                                        </p:attrNameLst>
                                      </p:cBhvr>
                                    </p:animRot>
                                  </p:childTnLst>
                                </p:cTn>
                              </p:par>
                            </p:childTnLst>
                          </p:cTn>
                        </p:par>
                        <p:par>
                          <p:cTn id="52" fill="hold">
                            <p:stCondLst>
                              <p:cond delay="21850"/>
                            </p:stCondLst>
                            <p:childTnLst>
                              <p:par>
                                <p:cTn id="53" presetID="56" presetClass="entr" presetSubtype="0" fill="hold" nodeType="afterEffect">
                                  <p:stCondLst>
                                    <p:cond delay="0"/>
                                  </p:stCondLst>
                                  <p:iterate type="lt">
                                    <p:tmPct val="10000"/>
                                  </p:iterate>
                                  <p:childTnLst>
                                    <p:set>
                                      <p:cBhvr>
                                        <p:cTn id="54" dur="1" fill="hold">
                                          <p:stCondLst>
                                            <p:cond delay="0"/>
                                          </p:stCondLst>
                                        </p:cTn>
                                        <p:tgtEl>
                                          <p:spTgt spid="11">
                                            <p:txEl>
                                              <p:pRg st="7" end="7"/>
                                            </p:txEl>
                                          </p:spTgt>
                                        </p:tgtEl>
                                        <p:attrNameLst>
                                          <p:attrName>style.visibility</p:attrName>
                                        </p:attrNameLst>
                                      </p:cBhvr>
                                      <p:to>
                                        <p:strVal val="visible"/>
                                      </p:to>
                                    </p:set>
                                    <p:anim by="(-#ppt_w*2)" calcmode="lin" valueType="num">
                                      <p:cBhvr rctx="PPT">
                                        <p:cTn id="55" dur="250" autoRev="1" fill="hold">
                                          <p:stCondLst>
                                            <p:cond delay="0"/>
                                          </p:stCondLst>
                                        </p:cTn>
                                        <p:tgtEl>
                                          <p:spTgt spid="11">
                                            <p:txEl>
                                              <p:pRg st="7" end="7"/>
                                            </p:txEl>
                                          </p:spTgt>
                                        </p:tgtEl>
                                        <p:attrNameLst>
                                          <p:attrName>ppt_w</p:attrName>
                                        </p:attrNameLst>
                                      </p:cBhvr>
                                    </p:anim>
                                    <p:anim by="(#ppt_w*0.50)" calcmode="lin" valueType="num">
                                      <p:cBhvr>
                                        <p:cTn id="56" dur="250" decel="50000" autoRev="1" fill="hold">
                                          <p:stCondLst>
                                            <p:cond delay="0"/>
                                          </p:stCondLst>
                                        </p:cTn>
                                        <p:tgtEl>
                                          <p:spTgt spid="11">
                                            <p:txEl>
                                              <p:pRg st="7" end="7"/>
                                            </p:txEl>
                                          </p:spTgt>
                                        </p:tgtEl>
                                        <p:attrNameLst>
                                          <p:attrName>ppt_x</p:attrName>
                                        </p:attrNameLst>
                                      </p:cBhvr>
                                    </p:anim>
                                    <p:anim from="(-#ppt_h/2)" to="(#ppt_y)" calcmode="lin" valueType="num">
                                      <p:cBhvr>
                                        <p:cTn id="57" dur="500" fill="hold">
                                          <p:stCondLst>
                                            <p:cond delay="0"/>
                                          </p:stCondLst>
                                        </p:cTn>
                                        <p:tgtEl>
                                          <p:spTgt spid="11">
                                            <p:txEl>
                                              <p:pRg st="7" end="7"/>
                                            </p:txEl>
                                          </p:spTgt>
                                        </p:tgtEl>
                                        <p:attrNameLst>
                                          <p:attrName>ppt_y</p:attrName>
                                        </p:attrNameLst>
                                      </p:cBhvr>
                                    </p:anim>
                                    <p:animRot by="21600000">
                                      <p:cBhvr>
                                        <p:cTn id="58" dur="500" fill="hold">
                                          <p:stCondLst>
                                            <p:cond delay="0"/>
                                          </p:stCondLst>
                                        </p:cTn>
                                        <p:tgtEl>
                                          <p:spTgt spid="11">
                                            <p:txEl>
                                              <p:pRg st="7" end="7"/>
                                            </p:txEl>
                                          </p:spTgt>
                                        </p:tgtEl>
                                        <p:attrNameLst>
                                          <p:attrName>r</p:attrName>
                                        </p:attrNameLst>
                                      </p:cBhvr>
                                    </p:animRot>
                                  </p:childTnLst>
                                </p:cTn>
                              </p:par>
                            </p:childTnLst>
                          </p:cTn>
                        </p:par>
                        <p:par>
                          <p:cTn id="59" fill="hold">
                            <p:stCondLst>
                              <p:cond delay="2385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11">
                                            <p:txEl>
                                              <p:pRg st="8" end="8"/>
                                            </p:txEl>
                                          </p:spTgt>
                                        </p:tgtEl>
                                        <p:attrNameLst>
                                          <p:attrName>style.visibility</p:attrName>
                                        </p:attrNameLst>
                                      </p:cBhvr>
                                      <p:to>
                                        <p:strVal val="visible"/>
                                      </p:to>
                                    </p:set>
                                    <p:anim by="(-#ppt_w*2)" calcmode="lin" valueType="num">
                                      <p:cBhvr rctx="PPT">
                                        <p:cTn id="62" dur="250" autoRev="1" fill="hold">
                                          <p:stCondLst>
                                            <p:cond delay="0"/>
                                          </p:stCondLst>
                                        </p:cTn>
                                        <p:tgtEl>
                                          <p:spTgt spid="11">
                                            <p:txEl>
                                              <p:pRg st="8" end="8"/>
                                            </p:txEl>
                                          </p:spTgt>
                                        </p:tgtEl>
                                        <p:attrNameLst>
                                          <p:attrName>ppt_w</p:attrName>
                                        </p:attrNameLst>
                                      </p:cBhvr>
                                    </p:anim>
                                    <p:anim by="(#ppt_w*0.50)" calcmode="lin" valueType="num">
                                      <p:cBhvr>
                                        <p:cTn id="63" dur="250" decel="50000" autoRev="1" fill="hold">
                                          <p:stCondLst>
                                            <p:cond delay="0"/>
                                          </p:stCondLst>
                                        </p:cTn>
                                        <p:tgtEl>
                                          <p:spTgt spid="11">
                                            <p:txEl>
                                              <p:pRg st="8" end="8"/>
                                            </p:txEl>
                                          </p:spTgt>
                                        </p:tgtEl>
                                        <p:attrNameLst>
                                          <p:attrName>ppt_x</p:attrName>
                                        </p:attrNameLst>
                                      </p:cBhvr>
                                    </p:anim>
                                    <p:anim from="(-#ppt_h/2)" to="(#ppt_y)" calcmode="lin" valueType="num">
                                      <p:cBhvr>
                                        <p:cTn id="64" dur="500" fill="hold">
                                          <p:stCondLst>
                                            <p:cond delay="0"/>
                                          </p:stCondLst>
                                        </p:cTn>
                                        <p:tgtEl>
                                          <p:spTgt spid="11">
                                            <p:txEl>
                                              <p:pRg st="8" end="8"/>
                                            </p:txEl>
                                          </p:spTgt>
                                        </p:tgtEl>
                                        <p:attrNameLst>
                                          <p:attrName>ppt_y</p:attrName>
                                        </p:attrNameLst>
                                      </p:cBhvr>
                                    </p:anim>
                                    <p:animRot by="21600000">
                                      <p:cBhvr>
                                        <p:cTn id="65" dur="500" fill="hold">
                                          <p:stCondLst>
                                            <p:cond delay="0"/>
                                          </p:stCondLst>
                                        </p:cTn>
                                        <p:tgtEl>
                                          <p:spTgt spid="11">
                                            <p:txEl>
                                              <p:pRg st="8" end="8"/>
                                            </p:txEl>
                                          </p:spTgt>
                                        </p:tgtEl>
                                        <p:attrNameLst>
                                          <p:attrName>r</p:attrName>
                                        </p:attrNameLst>
                                      </p:cBhvr>
                                    </p:animRot>
                                  </p:childTnLst>
                                </p:cTn>
                              </p:par>
                            </p:childTnLst>
                          </p:cTn>
                        </p:par>
                        <p:par>
                          <p:cTn id="66" fill="hold">
                            <p:stCondLst>
                              <p:cond delay="26200"/>
                            </p:stCondLst>
                            <p:childTnLst>
                              <p:par>
                                <p:cTn id="67" presetID="56" presetClass="entr" presetSubtype="0" fill="hold" nodeType="afterEffect">
                                  <p:stCondLst>
                                    <p:cond delay="0"/>
                                  </p:stCondLst>
                                  <p:iterate type="lt">
                                    <p:tmPct val="10000"/>
                                  </p:iterate>
                                  <p:childTnLst>
                                    <p:set>
                                      <p:cBhvr>
                                        <p:cTn id="68" dur="1" fill="hold">
                                          <p:stCondLst>
                                            <p:cond delay="0"/>
                                          </p:stCondLst>
                                        </p:cTn>
                                        <p:tgtEl>
                                          <p:spTgt spid="11">
                                            <p:txEl>
                                              <p:pRg st="9" end="9"/>
                                            </p:txEl>
                                          </p:spTgt>
                                        </p:tgtEl>
                                        <p:attrNameLst>
                                          <p:attrName>style.visibility</p:attrName>
                                        </p:attrNameLst>
                                      </p:cBhvr>
                                      <p:to>
                                        <p:strVal val="visible"/>
                                      </p:to>
                                    </p:set>
                                    <p:anim by="(-#ppt_w*2)" calcmode="lin" valueType="num">
                                      <p:cBhvr rctx="PPT">
                                        <p:cTn id="69" dur="250" autoRev="1" fill="hold">
                                          <p:stCondLst>
                                            <p:cond delay="0"/>
                                          </p:stCondLst>
                                        </p:cTn>
                                        <p:tgtEl>
                                          <p:spTgt spid="11">
                                            <p:txEl>
                                              <p:pRg st="9" end="9"/>
                                            </p:txEl>
                                          </p:spTgt>
                                        </p:tgtEl>
                                        <p:attrNameLst>
                                          <p:attrName>ppt_w</p:attrName>
                                        </p:attrNameLst>
                                      </p:cBhvr>
                                    </p:anim>
                                    <p:anim by="(#ppt_w*0.50)" calcmode="lin" valueType="num">
                                      <p:cBhvr>
                                        <p:cTn id="70" dur="250" decel="50000" autoRev="1" fill="hold">
                                          <p:stCondLst>
                                            <p:cond delay="0"/>
                                          </p:stCondLst>
                                        </p:cTn>
                                        <p:tgtEl>
                                          <p:spTgt spid="11">
                                            <p:txEl>
                                              <p:pRg st="9" end="9"/>
                                            </p:txEl>
                                          </p:spTgt>
                                        </p:tgtEl>
                                        <p:attrNameLst>
                                          <p:attrName>ppt_x</p:attrName>
                                        </p:attrNameLst>
                                      </p:cBhvr>
                                    </p:anim>
                                    <p:anim from="(-#ppt_h/2)" to="(#ppt_y)" calcmode="lin" valueType="num">
                                      <p:cBhvr>
                                        <p:cTn id="71" dur="500" fill="hold">
                                          <p:stCondLst>
                                            <p:cond delay="0"/>
                                          </p:stCondLst>
                                        </p:cTn>
                                        <p:tgtEl>
                                          <p:spTgt spid="11">
                                            <p:txEl>
                                              <p:pRg st="9" end="9"/>
                                            </p:txEl>
                                          </p:spTgt>
                                        </p:tgtEl>
                                        <p:attrNameLst>
                                          <p:attrName>ppt_y</p:attrName>
                                        </p:attrNameLst>
                                      </p:cBhvr>
                                    </p:anim>
                                    <p:animRot by="21600000">
                                      <p:cBhvr>
                                        <p:cTn id="72" dur="500" fill="hold">
                                          <p:stCondLst>
                                            <p:cond delay="0"/>
                                          </p:stCondLst>
                                        </p:cTn>
                                        <p:tgtEl>
                                          <p:spTgt spid="11">
                                            <p:txEl>
                                              <p:pRg st="9" end="9"/>
                                            </p:txEl>
                                          </p:spTgt>
                                        </p:tgtEl>
                                        <p:attrNameLst>
                                          <p:attrName>r</p:attrName>
                                        </p:attrNameLst>
                                      </p:cBhvr>
                                    </p:animRot>
                                  </p:childTnLst>
                                </p:cTn>
                              </p:par>
                            </p:childTnLst>
                          </p:cTn>
                        </p:par>
                        <p:par>
                          <p:cTn id="73" fill="hold">
                            <p:stCondLst>
                              <p:cond delay="27650"/>
                            </p:stCondLst>
                            <p:childTnLst>
                              <p:par>
                                <p:cTn id="74" presetID="56" presetClass="entr" presetSubtype="0" fill="hold" nodeType="afterEffect">
                                  <p:stCondLst>
                                    <p:cond delay="0"/>
                                  </p:stCondLst>
                                  <p:iterate type="lt">
                                    <p:tmPct val="10000"/>
                                  </p:iterate>
                                  <p:childTnLst>
                                    <p:set>
                                      <p:cBhvr>
                                        <p:cTn id="75"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6" dur="250" autoRev="1" fill="hold">
                                          <p:stCondLst>
                                            <p:cond delay="0"/>
                                          </p:stCondLst>
                                        </p:cTn>
                                        <p:tgtEl>
                                          <p:spTgt spid="11">
                                            <p:txEl>
                                              <p:pRg st="10" end="10"/>
                                            </p:txEl>
                                          </p:spTgt>
                                        </p:tgtEl>
                                        <p:attrNameLst>
                                          <p:attrName>ppt_w</p:attrName>
                                        </p:attrNameLst>
                                      </p:cBhvr>
                                    </p:anim>
                                    <p:anim by="(#ppt_w*0.50)" calcmode="lin" valueType="num">
                                      <p:cBhvr>
                                        <p:cTn id="77" dur="250" decel="50000" autoRev="1" fill="hold">
                                          <p:stCondLst>
                                            <p:cond delay="0"/>
                                          </p:stCondLst>
                                        </p:cTn>
                                        <p:tgtEl>
                                          <p:spTgt spid="11">
                                            <p:txEl>
                                              <p:pRg st="10" end="10"/>
                                            </p:txEl>
                                          </p:spTgt>
                                        </p:tgtEl>
                                        <p:attrNameLst>
                                          <p:attrName>ppt_x</p:attrName>
                                        </p:attrNameLst>
                                      </p:cBhvr>
                                    </p:anim>
                                    <p:anim from="(-#ppt_h/2)" to="(#ppt_y)" calcmode="lin" valueType="num">
                                      <p:cBhvr>
                                        <p:cTn id="78" dur="500" fill="hold">
                                          <p:stCondLst>
                                            <p:cond delay="0"/>
                                          </p:stCondLst>
                                        </p:cTn>
                                        <p:tgtEl>
                                          <p:spTgt spid="11">
                                            <p:txEl>
                                              <p:pRg st="10" end="10"/>
                                            </p:txEl>
                                          </p:spTgt>
                                        </p:tgtEl>
                                        <p:attrNameLst>
                                          <p:attrName>ppt_y</p:attrName>
                                        </p:attrNameLst>
                                      </p:cBhvr>
                                    </p:anim>
                                    <p:animRot by="21600000">
                                      <p:cBhvr>
                                        <p:cTn id="79" dur="50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39</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6"/>
            <a:ext cx="9789458" cy="596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terminar el monto del objeto a contratar. Para obtener este monto total, se puede hacer mediante la actualización de los últimos precios pagados; con información reciente disponible en CompraNet, o mediante la correspondiente investigación de mercado.</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accent2">
                    <a:lumMod val="50000"/>
                  </a:schemeClr>
                </a:solidFill>
                <a:latin typeface="Arial" panose="020B0604020202020204" pitchFamily="34" charset="0"/>
                <a:cs typeface="Arial" panose="020B0604020202020204" pitchFamily="34" charset="0"/>
              </a:rPr>
              <a:t>CUARTO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priorizar necesidades</a:t>
            </a:r>
            <a:r>
              <a:rPr lang="es-ES" altLang="es-MX" sz="2000" dirty="0">
                <a:solidFill>
                  <a:schemeClr val="bg1"/>
                </a:solidFill>
                <a:latin typeface="Arial" panose="020B0604020202020204" pitchFamily="34" charset="0"/>
                <a:cs typeface="Arial" panose="020B0604020202020204" pitchFamily="34" charset="0"/>
              </a:rPr>
              <a:t>. Una vez conocido el monto aproximado de aquello que se pretende contratar, es procedente hacer los ajustes presupuestales y de necesidades, considerando cuales son criticas o estratégicas y cuales pueden pasar a un segundo o tercer nivel, para que el presupuesto proyectado coincida con el monto de las necesidades a contratar.</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							     Por lo tanto, es necesario realizar el proyecto de 								     </a:t>
            </a:r>
            <a:r>
              <a:rPr lang="es-ES" altLang="es-MX" sz="2000" b="1" dirty="0">
                <a:solidFill>
                  <a:schemeClr val="bg1"/>
                </a:solidFill>
                <a:latin typeface="Arial" panose="020B0604020202020204" pitchFamily="34" charset="0"/>
                <a:cs typeface="Arial" panose="020B0604020202020204" pitchFamily="34" charset="0"/>
              </a:rPr>
              <a:t>PAAAS</a:t>
            </a:r>
            <a:r>
              <a:rPr lang="es-ES" altLang="es-MX" sz="2000" dirty="0">
                <a:solidFill>
                  <a:schemeClr val="bg1"/>
                </a:solidFill>
                <a:latin typeface="Arial" panose="020B0604020202020204" pitchFamily="34" charset="0"/>
                <a:cs typeface="Arial" panose="020B0604020202020204" pitchFamily="34" charset="0"/>
              </a:rPr>
              <a:t>  o  de </a:t>
            </a:r>
            <a:r>
              <a:rPr lang="es-ES" altLang="es-MX" sz="2000" b="1" dirty="0">
                <a:solidFill>
                  <a:schemeClr val="bg1"/>
                </a:solidFill>
                <a:latin typeface="Arial" panose="020B0604020202020204" pitchFamily="34" charset="0"/>
                <a:cs typeface="Arial" panose="020B0604020202020204" pitchFamily="34" charset="0"/>
              </a:rPr>
              <a:t>PAOS</a:t>
            </a:r>
            <a:r>
              <a:rPr lang="es-ES" altLang="es-MX" sz="2000" dirty="0">
                <a:solidFill>
                  <a:schemeClr val="bg1"/>
                </a:solidFill>
                <a:latin typeface="Arial" panose="020B0604020202020204" pitchFamily="34" charset="0"/>
                <a:cs typeface="Arial" panose="020B0604020202020204" pitchFamily="34" charset="0"/>
              </a:rPr>
              <a:t>, al  mismo  tiempo  que  se 								     elabora  el  proyecto  de  presupuesto  para  el 								     ejercicio  siguiente,  pues  esta  información  es 								     fundamental para integrarlo.</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marR="0" lvl="0" indent="0" algn="just" defTabSz="533400" rtl="0" eaLnBrk="1" fontAlgn="auto" latinLnBrk="0" hangingPunct="1">
              <a:lnSpc>
                <a:spcPct val="100000"/>
              </a:lnSpc>
              <a:spcBef>
                <a:spcPts val="0"/>
              </a:spcBef>
              <a:spcAft>
                <a:spcPts val="0"/>
              </a:spcAft>
              <a:buClr>
                <a:srgbClr val="FFFFFF"/>
              </a:buClr>
              <a:buSzTx/>
              <a:buFontTx/>
              <a:buNone/>
              <a:tabLst/>
              <a:defRPr/>
            </a:pPr>
            <a:r>
              <a:rPr lang="es-ES" altLang="es-MX" sz="2000" dirty="0">
                <a:solidFill>
                  <a:schemeClr val="accent3">
                    <a:lumMod val="50000"/>
                  </a:schemeClr>
                </a:solidFill>
                <a:latin typeface="Arial" panose="020B0604020202020204" pitchFamily="34" charset="0"/>
                <a:cs typeface="Arial" panose="020B0604020202020204" pitchFamily="34" charset="0"/>
              </a:rPr>
              <a:t>							     QUINTO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se  integra  el  Programa</a:t>
            </a:r>
            <a:r>
              <a:rPr lang="es-ES" altLang="es-MX" sz="2000" dirty="0">
                <a:solidFill>
                  <a:schemeClr val="bg1"/>
                </a:solidFill>
                <a:latin typeface="Arial" panose="020B0604020202020204" pitchFamily="34" charset="0"/>
                <a:cs typeface="Arial" panose="020B0604020202020204" pitchFamily="34" charset="0"/>
              </a:rPr>
              <a:t>. Cada  área 							     usuaria o requirente envían sus necesidades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ajustadas  en  cantidad  y  presupuesto al  área  responsable  de integrar y por  ende</a:t>
            </a: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buClr>
                <a:schemeClr val="tx1"/>
              </a:buClr>
              <a:buFont typeface="Arial" panose="020B0604020202020204" pitchFamily="34" charset="0"/>
              <a:buNone/>
              <a:defRPr/>
            </a:pP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pic>
        <p:nvPicPr>
          <p:cNvPr id="2052" name="Picture 4" descr="Prioridades en la vida: 10 Estrategias para establecer prioridades">
            <a:extLst>
              <a:ext uri="{FF2B5EF4-FFF2-40B4-BE49-F238E27FC236}">
                <a16:creationId xmlns:a16="http://schemas.microsoft.com/office/drawing/2014/main" id="{1828F0BE-7BC5-4E30-A282-8A32F6C2C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04" y="3700463"/>
            <a:ext cx="3941746" cy="224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heckerboard(across)">
                                      <p:cBhvr>
                                        <p:cTn id="23" dur="1000"/>
                                        <p:tgtEl>
                                          <p:spTgt spid="2052"/>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40</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7"/>
            <a:ext cx="9789458" cy="4379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just" defTabSz="533400" rtl="0" eaLnBrk="1" fontAlgn="auto" latinLnBrk="0" hangingPunct="1">
              <a:lnSpc>
                <a:spcPct val="100000"/>
              </a:lnSpc>
              <a:spcBef>
                <a:spcPts val="0"/>
              </a:spcBef>
              <a:spcAft>
                <a:spcPts val="0"/>
              </a:spcAft>
              <a:buClr>
                <a:srgbClr val="FFFFFF"/>
              </a:buClr>
              <a:buSzTx/>
              <a:buFontTx/>
              <a:buNone/>
              <a:tabLst/>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elaborar el </a:t>
            </a:r>
            <a:r>
              <a:rPr kumimoji="0" lang="es-ES"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PAAAS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 el </a:t>
            </a:r>
            <a:r>
              <a:rPr kumimoji="0" lang="es-ES"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PAOS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Una vez conocido el Presupuesto asignado por la CD al ente público, es procedente hacer una revisión para verificar que el presupuesto aprobado y calendarizado por la SHCP, alcanza para todas las contrataciones, de lo contrario es procedente hacer la adecuación correspondiente.</a:t>
            </a:r>
          </a:p>
          <a:p>
            <a:pPr marL="0" indent="0" algn="just" defTabSz="533400">
              <a:lnSpc>
                <a:spcPct val="100000"/>
              </a:lnSpc>
              <a:spcBef>
                <a:spcPts val="0"/>
              </a:spcBef>
              <a:buClr>
                <a:schemeClr val="tx1"/>
              </a:buClr>
              <a:buNone/>
              <a:defRPr/>
            </a:pPr>
            <a:endParaRPr lang="es-ES" altLang="es-MX" sz="2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accent4">
                    <a:lumMod val="75000"/>
                  </a:schemeClr>
                </a:solidFill>
                <a:latin typeface="Arial" panose="020B0604020202020204" pitchFamily="34" charset="0"/>
                <a:cs typeface="Arial" panose="020B0604020202020204" pitchFamily="34" charset="0"/>
              </a:rPr>
              <a:t>SEXTO</a:t>
            </a:r>
            <a:r>
              <a:rPr lang="es-ES" altLang="es-MX" sz="2000" dirty="0">
                <a:solidFill>
                  <a:schemeClr val="bg1"/>
                </a:solidFill>
                <a:latin typeface="Arial" panose="020B0604020202020204" pitchFamily="34" charset="0"/>
                <a:cs typeface="Arial" panose="020B0604020202020204" pitchFamily="34" charset="0"/>
              </a:rPr>
              <a:t> se aprueba y difunde. Una vez ajustadas las cantidades requeridas al presupuesto autorizado y calendarizado, el CAAS o, en caso de existir, el COP del ente público, lo analiza y revisar, y emite sus recomendaciones y observaciones.</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Después, debe ser aprobado por el Titular de la dependencia o entidad o el Oficial Mayor o equivalente, y por último se publica en CompraNet 					      y en la página de Internet del ente público.</a:t>
            </a:r>
          </a:p>
          <a:p>
            <a:pPr marL="0" indent="0" algn="just" defTabSz="533400">
              <a:buClr>
                <a:schemeClr val="tx1"/>
              </a:buClr>
              <a:buFont typeface="Arial" panose="020B0604020202020204" pitchFamily="34" charset="0"/>
              <a:buNone/>
              <a:defRPr/>
            </a:pP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pic>
        <p:nvPicPr>
          <p:cNvPr id="12290" name="Picture 2" descr="Programa Anual de Adquisiciones, Arrendamientos y Servicios, PAAAS |  Instituto Nacional de las Mujeres | Gobierno | gob.mx">
            <a:extLst>
              <a:ext uri="{FF2B5EF4-FFF2-40B4-BE49-F238E27FC236}">
                <a16:creationId xmlns:a16="http://schemas.microsoft.com/office/drawing/2014/main" id="{20AEFADF-5DAB-9D79-0ED1-127C5B68D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930" y="4171264"/>
            <a:ext cx="36576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2290"/>
                                        </p:tgtEl>
                                        <p:attrNameLst>
                                          <p:attrName>style.visibility</p:attrName>
                                        </p:attrNameLst>
                                      </p:cBhvr>
                                      <p:to>
                                        <p:strVal val="visible"/>
                                      </p:to>
                                    </p:set>
                                    <p:anim calcmode="lin" valueType="num">
                                      <p:cBhvr>
                                        <p:cTn id="34" dur="1250" fill="hold"/>
                                        <p:tgtEl>
                                          <p:spTgt spid="12290"/>
                                        </p:tgtEl>
                                        <p:attrNameLst>
                                          <p:attrName>ppt_w</p:attrName>
                                        </p:attrNameLst>
                                      </p:cBhvr>
                                      <p:tavLst>
                                        <p:tav tm="0">
                                          <p:val>
                                            <p:fltVal val="0"/>
                                          </p:val>
                                        </p:tav>
                                        <p:tav tm="100000">
                                          <p:val>
                                            <p:strVal val="#ppt_w"/>
                                          </p:val>
                                        </p:tav>
                                      </p:tavLst>
                                    </p:anim>
                                    <p:anim calcmode="lin" valueType="num">
                                      <p:cBhvr>
                                        <p:cTn id="35" dur="1250" fill="hold"/>
                                        <p:tgtEl>
                                          <p:spTgt spid="12290"/>
                                        </p:tgtEl>
                                        <p:attrNameLst>
                                          <p:attrName>ppt_h</p:attrName>
                                        </p:attrNameLst>
                                      </p:cBhvr>
                                      <p:tavLst>
                                        <p:tav tm="0">
                                          <p:val>
                                            <p:fltVal val="0"/>
                                          </p:val>
                                        </p:tav>
                                        <p:tav tm="100000">
                                          <p:val>
                                            <p:strVal val="#ppt_h"/>
                                          </p:val>
                                        </p:tav>
                                      </p:tavLst>
                                    </p:anim>
                                    <p:animEffect transition="in" filter="fade">
                                      <p:cBhvr>
                                        <p:cTn id="36" dur="125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latin typeface="ArialMT"/>
              </a:rPr>
              <a:t>Unidad 3. Procedimientos de contratación.</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2" y="2041038"/>
            <a:ext cx="7649292" cy="4776621"/>
          </a:xfrm>
        </p:spPr>
        <p:txBody>
          <a:bodyPr>
            <a:normAutofit lnSpcReduction="10000"/>
          </a:bodyPr>
          <a:lstStyle/>
          <a:p>
            <a:pPr marL="0" indent="0" algn="just">
              <a:lnSpc>
                <a:spcPct val="110000"/>
              </a:lnSpc>
              <a:spcBef>
                <a:spcPts val="0"/>
              </a:spcBef>
              <a:buNone/>
            </a:pPr>
            <a:r>
              <a:rPr lang="es-MX" dirty="0">
                <a:solidFill>
                  <a:schemeClr val="bg1"/>
                </a:solidFill>
                <a:effectLst/>
                <a:latin typeface="ArialMT"/>
              </a:rPr>
              <a:t>El alumno será capaz de:</a:t>
            </a:r>
          </a:p>
          <a:p>
            <a:pPr marL="0" indent="0" algn="just">
              <a:lnSpc>
                <a:spcPct val="110000"/>
              </a:lnSpc>
              <a:spcBef>
                <a:spcPts val="0"/>
              </a:spcBef>
              <a:buNone/>
            </a:pPr>
            <a:endParaRPr lang="es-MX" sz="1200" dirty="0">
              <a:solidFill>
                <a:schemeClr val="bg1"/>
              </a:solidFill>
              <a:effectLst/>
              <a:latin typeface="ArialMT"/>
            </a:endParaRPr>
          </a:p>
          <a:p>
            <a:pPr marL="0" indent="0" algn="just">
              <a:lnSpc>
                <a:spcPct val="110000"/>
              </a:lnSpc>
              <a:spcBef>
                <a:spcPts val="0"/>
              </a:spcBef>
              <a:buNone/>
            </a:pPr>
            <a:r>
              <a:rPr lang="es-MX" dirty="0">
                <a:solidFill>
                  <a:schemeClr val="bg1"/>
                </a:solidFill>
                <a:effectLst/>
                <a:latin typeface="ArialMT"/>
              </a:rPr>
              <a:t>A) Identificar cuales son las distintos procedimientos de contratación previstos en la normatividad en materia de contrataciones públicas.</a:t>
            </a:r>
          </a:p>
          <a:p>
            <a:pPr marL="0" indent="0" algn="just">
              <a:lnSpc>
                <a:spcPct val="110000"/>
              </a:lnSpc>
              <a:spcBef>
                <a:spcPts val="0"/>
              </a:spcBef>
              <a:buNone/>
            </a:pPr>
            <a:r>
              <a:rPr lang="es-MX" sz="1200" dirty="0">
                <a:solidFill>
                  <a:schemeClr val="bg1"/>
                </a:solidFill>
                <a:effectLst/>
                <a:latin typeface="ArialMT"/>
              </a:rPr>
              <a:t> </a:t>
            </a:r>
          </a:p>
          <a:p>
            <a:pPr marL="0" indent="0" algn="just">
              <a:lnSpc>
                <a:spcPct val="110000"/>
              </a:lnSpc>
              <a:spcBef>
                <a:spcPts val="0"/>
              </a:spcBef>
              <a:buNone/>
            </a:pPr>
            <a:r>
              <a:rPr lang="es-MX" dirty="0">
                <a:solidFill>
                  <a:schemeClr val="bg1"/>
                </a:solidFill>
                <a:effectLst/>
                <a:latin typeface="ArialMT"/>
              </a:rPr>
              <a:t>B) Reconocerá cuales son las </a:t>
            </a:r>
            <a:r>
              <a:rPr lang="es-MX" dirty="0">
                <a:solidFill>
                  <a:schemeClr val="bg1"/>
                </a:solidFill>
                <a:latin typeface="ArialMT"/>
              </a:rPr>
              <a:t>etapas de los distintos procedimientos  de  contratación  pública, y</a:t>
            </a:r>
            <a:endParaRPr lang="es-MX" dirty="0">
              <a:solidFill>
                <a:schemeClr val="bg1"/>
              </a:solidFill>
              <a:effectLst/>
              <a:latin typeface="ArialMT"/>
            </a:endParaRPr>
          </a:p>
          <a:p>
            <a:pPr marL="0" indent="0" algn="just">
              <a:lnSpc>
                <a:spcPct val="110000"/>
              </a:lnSpc>
              <a:spcBef>
                <a:spcPts val="0"/>
              </a:spcBef>
              <a:buNone/>
            </a:pPr>
            <a:endParaRPr lang="es-MX" sz="1200" dirty="0">
              <a:solidFill>
                <a:schemeClr val="bg1"/>
              </a:solidFill>
              <a:effectLst/>
              <a:latin typeface="ArialMT"/>
            </a:endParaRPr>
          </a:p>
          <a:p>
            <a:pPr marL="0" indent="0" algn="just">
              <a:lnSpc>
                <a:spcPct val="110000"/>
              </a:lnSpc>
              <a:spcBef>
                <a:spcPts val="0"/>
              </a:spcBef>
              <a:buNone/>
            </a:pPr>
            <a:r>
              <a:rPr lang="es-MX" dirty="0">
                <a:solidFill>
                  <a:schemeClr val="bg1"/>
                </a:solidFill>
                <a:effectLst/>
                <a:latin typeface="ArialMT"/>
              </a:rPr>
              <a:t>C)</a:t>
            </a:r>
            <a:r>
              <a:rPr lang="es-MX" dirty="0">
                <a:solidFill>
                  <a:schemeClr val="bg1"/>
                </a:solidFill>
                <a:latin typeface="ArialMT"/>
              </a:rPr>
              <a:t> Podrá analizar los requisitos que se deben satisfacer en cada uno de los distintos momentos por los que atraviesa un contratación pública</a:t>
            </a:r>
            <a:r>
              <a:rPr lang="es-MX" dirty="0">
                <a:solidFill>
                  <a:schemeClr val="bg1"/>
                </a:solidFill>
                <a:effectLst/>
                <a:latin typeface="ArialMT"/>
              </a:rPr>
              <a:t>, con la finalidad de estar en posibilidades de auditar los elementos básicos de los mismos. </a:t>
            </a: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F9D71D24-0E22-81A6-D63E-04D41152244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41</a:t>
            </a:fld>
            <a:endParaRPr lang="en-US" sz="2400" dirty="0">
              <a:latin typeface="Arial" panose="020B0604020202020204" pitchFamily="34" charset="0"/>
              <a:cs typeface="Arial" panose="020B0604020202020204" pitchFamily="34" charset="0"/>
            </a:endParaRPr>
          </a:p>
        </p:txBody>
      </p:sp>
      <p:pic>
        <p:nvPicPr>
          <p:cNvPr id="11266" name="Picture 2" descr="4. Garantizar integridad y rendición de cuentas en la contratación pública  en el Estado de México | Contratación Pública en el Estado de México :  Mejorando la Eficiencia y la Competencia | OECD iLibrary">
            <a:extLst>
              <a:ext uri="{FF2B5EF4-FFF2-40B4-BE49-F238E27FC236}">
                <a16:creationId xmlns:a16="http://schemas.microsoft.com/office/drawing/2014/main" id="{4AB539C1-A6B2-32C7-CCAC-4E9877A45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14" y="2296003"/>
            <a:ext cx="3687573" cy="205409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4. Garantizar integridad y rendición de cuentas en la contratación pública  en el Estado de México | Contratación Pública en el Estado de México :  Mejorando la Eficiencia y la Competencia | OECD iLibrary">
            <a:extLst>
              <a:ext uri="{FF2B5EF4-FFF2-40B4-BE49-F238E27FC236}">
                <a16:creationId xmlns:a16="http://schemas.microsoft.com/office/drawing/2014/main" id="{B86E8610-E48F-05DD-E372-C449F8C36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997" y="4481631"/>
            <a:ext cx="3616189" cy="205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blinds(horizontal)">
                                      <p:cBhvr>
                                        <p:cTn id="19" dur="75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p:cTn id="24"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p:cTn id="33"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44"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xEl>
                                              <p:pRg st="6" end="6"/>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1268"/>
                                        </p:tgtEl>
                                        <p:attrNameLst>
                                          <p:attrName>style.visibility</p:attrName>
                                        </p:attrNameLst>
                                      </p:cBhvr>
                                      <p:to>
                                        <p:strVal val="visible"/>
                                      </p:to>
                                    </p:set>
                                    <p:animEffect transition="in" filter="blinds(horizontal)">
                                      <p:cBhvr>
                                        <p:cTn id="4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85512"/>
          </a:xfrm>
        </p:spPr>
        <p:txBody>
          <a:bodyPr>
            <a:normAutofit lnSpcReduction="10000"/>
          </a:bodyPr>
          <a:lstStyle/>
          <a:p>
            <a:pPr marL="0" indent="0" algn="just">
              <a:lnSpc>
                <a:spcPct val="110000"/>
              </a:lnSpc>
              <a:spcBef>
                <a:spcPts val="0"/>
              </a:spcBef>
              <a:buNone/>
            </a:pPr>
            <a:r>
              <a:rPr lang="es-MX" sz="2000" b="1" dirty="0">
                <a:solidFill>
                  <a:schemeClr val="bg1"/>
                </a:solidFill>
                <a:latin typeface="ArialMT"/>
              </a:rPr>
              <a:t>3.1. </a:t>
            </a:r>
            <a:r>
              <a:rPr lang="es-MX" sz="2000" b="1" dirty="0">
                <a:solidFill>
                  <a:schemeClr val="accent6">
                    <a:lumMod val="50000"/>
                  </a:schemeClr>
                </a:solidFill>
                <a:latin typeface="ArialMT"/>
              </a:rPr>
              <a:t>Que se puede contratar con la LAASSP y con la LOPSRM</a:t>
            </a:r>
            <a:r>
              <a:rPr lang="es-MX" sz="2000" dirty="0">
                <a:solidFill>
                  <a:schemeClr val="bg1"/>
                </a:solidFill>
                <a:latin typeface="ArialMT"/>
              </a:rPr>
              <a:t>.</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De conformidad con el artículo 3 de la </a:t>
            </a:r>
            <a:r>
              <a:rPr lang="es-MX" sz="2000" b="1" dirty="0">
                <a:solidFill>
                  <a:schemeClr val="bg1"/>
                </a:solidFill>
                <a:latin typeface="ArialMT"/>
              </a:rPr>
              <a:t>LAASSP</a:t>
            </a:r>
            <a:r>
              <a:rPr lang="es-MX" sz="2000" dirty="0">
                <a:solidFill>
                  <a:schemeClr val="bg1"/>
                </a:solidFill>
                <a:latin typeface="ArialMT"/>
              </a:rPr>
              <a:t>, con esa norma se puede contratar:</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La </a:t>
            </a:r>
            <a:r>
              <a:rPr lang="es-MX" sz="2000" dirty="0">
                <a:solidFill>
                  <a:schemeClr val="accent3">
                    <a:lumMod val="75000"/>
                  </a:schemeClr>
                </a:solidFill>
                <a:latin typeface="ArialMT"/>
              </a:rPr>
              <a:t>adquisición</a:t>
            </a:r>
            <a:r>
              <a:rPr lang="es-MX" sz="2000" dirty="0">
                <a:solidFill>
                  <a:schemeClr val="bg1"/>
                </a:solidFill>
                <a:latin typeface="ArialMT"/>
              </a:rPr>
              <a:t> o </a:t>
            </a:r>
            <a:r>
              <a:rPr lang="es-MX" sz="2000" dirty="0">
                <a:solidFill>
                  <a:srgbClr val="7F3B71"/>
                </a:solidFill>
                <a:latin typeface="ArialMT"/>
              </a:rPr>
              <a:t>arrendamiento</a:t>
            </a:r>
            <a:r>
              <a:rPr lang="es-MX" sz="2000" dirty="0">
                <a:solidFill>
                  <a:schemeClr val="bg1"/>
                </a:solidFill>
                <a:latin typeface="ArialMT"/>
              </a:rPr>
              <a:t> de </a:t>
            </a:r>
            <a:r>
              <a:rPr lang="es-MX" sz="2000" dirty="0">
                <a:solidFill>
                  <a:srgbClr val="0000C7"/>
                </a:solidFill>
                <a:latin typeface="ArialMT"/>
              </a:rPr>
              <a:t>bienes muebles</a:t>
            </a:r>
            <a:r>
              <a:rPr lang="es-MX" sz="2000" dirty="0">
                <a:solidFill>
                  <a:schemeClr val="bg1"/>
                </a:solidFill>
                <a:latin typeface="ArialMT"/>
              </a:rPr>
              <a:t>. Para el caso del arrendamiento, se deberá realizar el estudio de factibilidad a efecto de determinar la conveniencia para su adquisición, mediante arrendamiento con opción a compra y considerando, entre otros aspectos, los costos de mantenimiento y consumibles que se tengan que pagar en cada caso.</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			       Cualquier tipo de </a:t>
            </a:r>
            <a:r>
              <a:rPr lang="es-MX" sz="2000" dirty="0">
                <a:solidFill>
                  <a:schemeClr val="bg2">
                    <a:lumMod val="60000"/>
                    <a:lumOff val="40000"/>
                  </a:schemeClr>
                </a:solidFill>
                <a:latin typeface="ArialMT"/>
              </a:rPr>
              <a:t>servicios</a:t>
            </a:r>
            <a:r>
              <a:rPr lang="es-MX" sz="2000" dirty="0">
                <a:solidFill>
                  <a:schemeClr val="bg1"/>
                </a:solidFill>
                <a:latin typeface="ArialMT"/>
              </a:rPr>
              <a:t> que generen una obligación 			       de pago para el ente público, y cuya contratación no 			       estén contemplada en alguna otra disposición jurídica.</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			       De conformidad con el artículo 4 de la </a:t>
            </a:r>
            <a:r>
              <a:rPr lang="es-MX" sz="2000" b="1" dirty="0">
                <a:solidFill>
                  <a:schemeClr val="bg1"/>
                </a:solidFill>
                <a:latin typeface="ArialMT"/>
              </a:rPr>
              <a:t>LOPSRM</a:t>
            </a:r>
            <a:r>
              <a:rPr lang="es-MX" sz="2000" dirty="0">
                <a:solidFill>
                  <a:schemeClr val="bg1"/>
                </a:solidFill>
                <a:latin typeface="ArialMT"/>
              </a:rPr>
              <a:t>, se pueden contratar también </a:t>
            </a:r>
            <a:r>
              <a:rPr lang="es-MX" sz="2000" dirty="0">
                <a:solidFill>
                  <a:schemeClr val="bg2">
                    <a:lumMod val="60000"/>
                    <a:lumOff val="40000"/>
                  </a:schemeClr>
                </a:solidFill>
                <a:latin typeface="ArialMT"/>
              </a:rPr>
              <a:t>servicios</a:t>
            </a:r>
            <a:r>
              <a:rPr lang="es-MX" sz="2000" dirty="0">
                <a:solidFill>
                  <a:schemeClr val="bg1"/>
                </a:solidFill>
                <a:latin typeface="ArialMT"/>
              </a:rPr>
              <a:t>, pero esto procede cuando esten relacionados directamente con un proyecto de obra pública, sea antes de realizarlo, durante su ejecución o después de ello. </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Quedan </a:t>
            </a:r>
            <a:r>
              <a:rPr lang="es-MX" sz="2000" dirty="0">
                <a:solidFill>
                  <a:schemeClr val="accent5">
                    <a:lumMod val="75000"/>
                  </a:schemeClr>
                </a:solidFill>
                <a:latin typeface="ArialMT"/>
              </a:rPr>
              <a:t>exceptuados </a:t>
            </a:r>
            <a:r>
              <a:rPr lang="es-MX" sz="2000" dirty="0">
                <a:solidFill>
                  <a:schemeClr val="bg1"/>
                </a:solidFill>
                <a:latin typeface="ArialMT"/>
              </a:rPr>
              <a:t>de la contratación mediante la </a:t>
            </a:r>
            <a:r>
              <a:rPr lang="es-MX" sz="2000" b="1" dirty="0">
                <a:solidFill>
                  <a:schemeClr val="bg1"/>
                </a:solidFill>
                <a:latin typeface="ArialMT"/>
              </a:rPr>
              <a:t>LAASSP</a:t>
            </a:r>
            <a:r>
              <a:rPr lang="es-MX" sz="2000" dirty="0">
                <a:solidFill>
                  <a:schemeClr val="bg1"/>
                </a:solidFill>
                <a:latin typeface="ArialMT"/>
              </a:rPr>
              <a:t> los sigueintes </a:t>
            </a:r>
            <a:r>
              <a:rPr lang="es-MX" sz="2000" dirty="0">
                <a:solidFill>
                  <a:schemeClr val="bg2">
                    <a:lumMod val="60000"/>
                    <a:lumOff val="40000"/>
                  </a:schemeClr>
                </a:solidFill>
                <a:latin typeface="ArialMT"/>
              </a:rPr>
              <a:t>servicios</a:t>
            </a:r>
            <a:r>
              <a:rPr lang="es-MX" sz="2000" dirty="0">
                <a:solidFill>
                  <a:schemeClr val="bg1"/>
                </a:solidFill>
                <a:latin typeface="ArialMT"/>
              </a:rPr>
              <a:t> </a:t>
            </a:r>
            <a:r>
              <a:rPr lang="es-MX" sz="1600" dirty="0">
                <a:solidFill>
                  <a:schemeClr val="bg1"/>
                </a:solidFill>
                <a:latin typeface="ArialMT"/>
              </a:rPr>
              <a:t>(art. 5 RLAASSP)</a:t>
            </a:r>
            <a:r>
              <a:rPr lang="es-MX" sz="2000" dirty="0">
                <a:solidFill>
                  <a:schemeClr val="bg1"/>
                </a:solidFill>
                <a:latin typeface="ArialMT"/>
              </a:rPr>
              <a:t>:</a:t>
            </a:r>
          </a:p>
        </p:txBody>
      </p:sp>
      <p:pic>
        <p:nvPicPr>
          <p:cNvPr id="5122" name="Picture 2" descr="Contratos para las Adquisiciones de Proyectos">
            <a:extLst>
              <a:ext uri="{FF2B5EF4-FFF2-40B4-BE49-F238E27FC236}">
                <a16:creationId xmlns:a16="http://schemas.microsoft.com/office/drawing/2014/main" id="{E6E6142D-6DB3-5A5A-F071-9F7522D6F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55" y="3272766"/>
            <a:ext cx="2925315" cy="129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edge">
                                      <p:cBhvr>
                                        <p:cTn id="21" dur="2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p:cTn id="26" dur="1250" fill="hold"/>
                                        <p:tgtEl>
                                          <p:spTgt spid="5122"/>
                                        </p:tgtEl>
                                        <p:attrNameLst>
                                          <p:attrName>ppt_w</p:attrName>
                                        </p:attrNameLst>
                                      </p:cBhvr>
                                      <p:tavLst>
                                        <p:tav tm="0">
                                          <p:val>
                                            <p:fltVal val="0"/>
                                          </p:val>
                                        </p:tav>
                                        <p:tav tm="100000">
                                          <p:val>
                                            <p:strVal val="#ppt_w"/>
                                          </p:val>
                                        </p:tav>
                                      </p:tavLst>
                                    </p:anim>
                                    <p:anim calcmode="lin" valueType="num">
                                      <p:cBhvr>
                                        <p:cTn id="27" dur="1250" fill="hold"/>
                                        <p:tgtEl>
                                          <p:spTgt spid="5122"/>
                                        </p:tgtEl>
                                        <p:attrNameLst>
                                          <p:attrName>ppt_h</p:attrName>
                                        </p:attrNameLst>
                                      </p:cBhvr>
                                      <p:tavLst>
                                        <p:tav tm="0">
                                          <p:val>
                                            <p:fltVal val="0"/>
                                          </p:val>
                                        </p:tav>
                                        <p:tav tm="100000">
                                          <p:val>
                                            <p:strVal val="#ppt_h"/>
                                          </p:val>
                                        </p:tav>
                                      </p:tavLst>
                                    </p:anim>
                                    <p:animEffect transition="in" filter="fade">
                                      <p:cBhvr>
                                        <p:cTn id="28" dur="1250"/>
                                        <p:tgtEl>
                                          <p:spTgt spid="5122"/>
                                        </p:tgtEl>
                                      </p:cBhvr>
                                    </p:animEffect>
                                  </p:childTnLst>
                                </p:cTn>
                              </p:par>
                              <p:par>
                                <p:cTn id="29" presetID="43"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100"/>
                                        <p:tgtEl>
                                          <p:spTgt spid="11">
                                            <p:txEl>
                                              <p:pRg st="6" end="6"/>
                                            </p:txEl>
                                          </p:spTgt>
                                        </p:tgtEl>
                                      </p:cBhvr>
                                    </p:animEffect>
                                    <p:anim calcmode="lin" valueType="num">
                                      <p:cBhvr>
                                        <p:cTn id="32"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3"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800" decel="100000"/>
                                        <p:tgtEl>
                                          <p:spTgt spid="11">
                                            <p:txEl>
                                              <p:pRg st="8" end="8"/>
                                            </p:txEl>
                                          </p:spTgt>
                                        </p:tgtEl>
                                      </p:cBhvr>
                                    </p:animEffect>
                                    <p:anim calcmode="lin" valueType="num">
                                      <p:cBhvr>
                                        <p:cTn id="4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nodeType="clickEffect">
                                  <p:stCondLst>
                                    <p:cond delay="0"/>
                                  </p:stCondLst>
                                  <p:iterate type="lt">
                                    <p:tmPct val="50000"/>
                                  </p:iterate>
                                  <p:childTnLst>
                                    <p:set>
                                      <p:cBhvr>
                                        <p:cTn id="49" dur="1" fill="hold">
                                          <p:stCondLst>
                                            <p:cond delay="0"/>
                                          </p:stCondLst>
                                        </p:cTn>
                                        <p:tgtEl>
                                          <p:spTgt spid="11">
                                            <p:txEl>
                                              <p:pRg st="10" end="10"/>
                                            </p:txEl>
                                          </p:spTgt>
                                        </p:tgtEl>
                                        <p:attrNameLst>
                                          <p:attrName>style.visibility</p:attrName>
                                        </p:attrNameLst>
                                      </p:cBhvr>
                                      <p:to>
                                        <p:strVal val="visible"/>
                                      </p:to>
                                    </p:set>
                                    <p:set>
                                      <p:cBhvr>
                                        <p:cTn id="50" dur="114" fill="hold">
                                          <p:stCondLst>
                                            <p:cond delay="0"/>
                                          </p:stCondLst>
                                        </p:cTn>
                                        <p:tgtEl>
                                          <p:spTgt spid="11">
                                            <p:txEl>
                                              <p:pRg st="10" end="10"/>
                                            </p:txEl>
                                          </p:spTgt>
                                        </p:tgtEl>
                                        <p:attrNameLst>
                                          <p:attrName>style.rotation</p:attrName>
                                        </p:attrNameLst>
                                      </p:cBhvr>
                                      <p:to>
                                        <p:strVal val="-45.0"/>
                                      </p:to>
                                    </p:set>
                                    <p:anim calcmode="lin" valueType="num">
                                      <p:cBhvr>
                                        <p:cTn id="51" dur="114" fill="hold">
                                          <p:stCondLst>
                                            <p:cond delay="114"/>
                                          </p:stCondLst>
                                        </p:cTn>
                                        <p:tgtEl>
                                          <p:spTgt spid="11">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114" fill="hold">
                                          <p:stCondLst>
                                            <p:cond delay="0"/>
                                          </p:stCondLst>
                                        </p:cTn>
                                        <p:tgtEl>
                                          <p:spTgt spid="11">
                                            <p:txEl>
                                              <p:pRg st="10" end="10"/>
                                            </p:txEl>
                                          </p:spTgt>
                                        </p:tgtEl>
                                        <p:attrNameLst>
                                          <p:attrName>ppt_y</p:attrName>
                                        </p:attrNameLst>
                                      </p:cBhvr>
                                      <p:tavLst>
                                        <p:tav tm="0">
                                          <p:val>
                                            <p:strVal val="#ppt_y-1"/>
                                          </p:val>
                                        </p:tav>
                                        <p:tav tm="100000">
                                          <p:val>
                                            <p:strVal val="#ppt_y-(0.354*#ppt_w-0.172*#ppt_h)"/>
                                          </p:val>
                                        </p:tav>
                                      </p:tavLst>
                                    </p:anim>
                                    <p:anim calcmode="lin" valueType="num">
                                      <p:cBhvr>
                                        <p:cTn id="53" dur="39" decel="50000" autoRev="1" fill="hold">
                                          <p:stCondLst>
                                            <p:cond delay="114"/>
                                          </p:stCondLst>
                                        </p:cTn>
                                        <p:tgtEl>
                                          <p:spTgt spid="11">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34" fill="hold">
                                          <p:stCondLst>
                                            <p:cond delay="216"/>
                                          </p:stCondLst>
                                        </p:cTn>
                                        <p:tgtEl>
                                          <p:spTgt spid="11">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a:bodyPr>
          <a:lstStyle/>
          <a:p>
            <a:pPr marL="0" indent="0" algn="just">
              <a:lnSpc>
                <a:spcPct val="100000"/>
              </a:lnSpc>
              <a:spcBef>
                <a:spcPts val="0"/>
              </a:spcBef>
              <a:buNone/>
            </a:pPr>
            <a:r>
              <a:rPr lang="es-MX" sz="2000" dirty="0">
                <a:solidFill>
                  <a:schemeClr val="bg1"/>
                </a:solidFill>
                <a:latin typeface="ArialMT"/>
              </a:rPr>
              <a:t>I. </a:t>
            </a:r>
            <a:r>
              <a:rPr lang="es-MX" sz="2000" i="1" dirty="0">
                <a:solidFill>
                  <a:schemeClr val="bg1"/>
                </a:solidFill>
                <a:latin typeface="ArialMT"/>
              </a:rPr>
              <a:t>Bancarios</a:t>
            </a:r>
            <a:r>
              <a:rPr lang="es-MX" sz="2000" dirty="0">
                <a:solidFill>
                  <a:schemeClr val="bg1"/>
                </a:solidFill>
                <a:latin typeface="ArialMT"/>
              </a:rPr>
              <a:t>; II. </a:t>
            </a:r>
            <a:r>
              <a:rPr lang="es-MX" sz="2000" i="1" dirty="0">
                <a:solidFill>
                  <a:schemeClr val="bg1"/>
                </a:solidFill>
                <a:latin typeface="ArialMT"/>
              </a:rPr>
              <a:t>Los de intermediación bursátil, custodia de valores y constitución de</a:t>
            </a:r>
            <a:r>
              <a:rPr lang="es-MX" sz="2000" i="1" dirty="0"/>
              <a:t> </a:t>
            </a:r>
            <a:r>
              <a:rPr lang="es-MX" sz="2000" i="1" dirty="0">
                <a:solidFill>
                  <a:schemeClr val="bg1"/>
                </a:solidFill>
                <a:latin typeface="ArialMT"/>
              </a:rPr>
              <a:t>fideicomisos o de sociedades de inversión</a:t>
            </a:r>
            <a:r>
              <a:rPr lang="es-MX" sz="2000" dirty="0">
                <a:solidFill>
                  <a:schemeClr val="bg1"/>
                </a:solidFill>
                <a:latin typeface="ArialMT"/>
              </a:rPr>
              <a:t>; III. </a:t>
            </a:r>
            <a:r>
              <a:rPr lang="es-MX" sz="2000" i="1" dirty="0">
                <a:solidFill>
                  <a:schemeClr val="bg1"/>
                </a:solidFill>
                <a:latin typeface="ArialMT"/>
              </a:rPr>
              <a:t>Los prestados por notarios públicos cuando se sujeten al cobro de sus respectivos </a:t>
            </a:r>
            <a:r>
              <a:rPr lang="es-MX" sz="2000" dirty="0">
                <a:solidFill>
                  <a:schemeClr val="bg1"/>
                </a:solidFill>
                <a:latin typeface="ArialMT"/>
              </a:rPr>
              <a:t>aranceles, y IV. </a:t>
            </a:r>
            <a:r>
              <a:rPr lang="es-MX" sz="2000" i="1" dirty="0">
                <a:solidFill>
                  <a:schemeClr val="bg1"/>
                </a:solidFill>
                <a:latin typeface="ArialMT"/>
              </a:rPr>
              <a:t>Los contratados por las SNC, cuya finalidad sea cumplir su objeto y se realicen de acuerdo con la Ley</a:t>
            </a:r>
            <a:r>
              <a:rPr lang="es-MX" sz="2000" i="1" dirty="0">
                <a:solidFill>
                  <a:schemeClr val="bg1"/>
                </a:solidFill>
                <a:latin typeface="Arial" panose="020B0604020202020204" pitchFamily="34" charset="0"/>
                <a:cs typeface="Arial" panose="020B0604020202020204" pitchFamily="34" charset="0"/>
              </a:rPr>
              <a:t> </a:t>
            </a:r>
            <a:r>
              <a:rPr lang="es-MX" sz="2000" i="1" dirty="0">
                <a:solidFill>
                  <a:schemeClr val="bg1"/>
                </a:solidFill>
                <a:latin typeface="ArialMT"/>
              </a:rPr>
              <a:t>de Instituciones de Crédito, incluidas las contrataciones para cubrir los riesgos que deriven de sus operaciones y se eroguen con recursos producto de las operaciones o servicios que presten</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rgbClr val="00B050"/>
                </a:solidFill>
                <a:latin typeface="ArialMT"/>
              </a:rPr>
              <a:t>Seguros patrimoniales </a:t>
            </a:r>
            <a:r>
              <a:rPr lang="es-MX" sz="1600" dirty="0">
                <a:solidFill>
                  <a:schemeClr val="bg1"/>
                </a:solidFill>
                <a:latin typeface="ArialMT"/>
              </a:rPr>
              <a:t>(arts. 5 LAASSP y 6 LOPSRM) </a:t>
            </a:r>
            <a:r>
              <a:rPr lang="es-MX" sz="2000" dirty="0">
                <a:solidFill>
                  <a:schemeClr val="bg1"/>
                </a:solidFill>
                <a:latin typeface="ArialMT"/>
              </a:rPr>
              <a:t>salvo cuando por razón de la naturaleza de los bienes o el tipo de riesgos a los que están expuestos, el costo de aseguramiento represente una erogación que no guarde relación directa con el beneficio que pudiera obtenerse o bien, se constate que no exista oferta de seguros en el mercado para los bienes de que se trate. La SHCP debe autorizar previamente la aplicación de esta excepción </a:t>
            </a:r>
            <a:r>
              <a:rPr lang="es-MX" sz="1600" dirty="0">
                <a:solidFill>
                  <a:schemeClr val="bg1"/>
                </a:solidFill>
                <a:latin typeface="ArialMT"/>
              </a:rPr>
              <a:t>(art. 5 2º pfo. LAASSP)</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rgbClr val="0070C0"/>
                </a:solidFill>
                <a:latin typeface="ArialMT"/>
              </a:rPr>
              <a:t>Seguros personales </a:t>
            </a:r>
            <a:r>
              <a:rPr lang="es-MX" sz="2000" dirty="0">
                <a:solidFill>
                  <a:schemeClr val="bg1"/>
                </a:solidFill>
                <a:latin typeface="ArialMT"/>
              </a:rPr>
              <a:t>para los servidores públicos y los jubilados de las dependencias, en términos generales, son responsabilidad de la SHCP la cual los contrata mediante consolidación </a:t>
            </a:r>
            <a:r>
              <a:rPr lang="es-MX" sz="1600" dirty="0">
                <a:solidFill>
                  <a:schemeClr val="bg1"/>
                </a:solidFill>
                <a:latin typeface="ArialMT"/>
              </a:rPr>
              <a:t>(art. 17 último pfo. LAASSP)</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37901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125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a:bodyPr>
          <a:lstStyle/>
          <a:p>
            <a:pPr marL="0" indent="0" algn="just">
              <a:lnSpc>
                <a:spcPct val="100000"/>
              </a:lnSpc>
              <a:spcBef>
                <a:spcPts val="0"/>
              </a:spcBef>
              <a:buNone/>
            </a:pPr>
            <a:r>
              <a:rPr lang="es-MX" sz="2000" dirty="0">
                <a:solidFill>
                  <a:schemeClr val="accent1">
                    <a:lumMod val="75000"/>
                  </a:schemeClr>
                </a:solidFill>
                <a:latin typeface="ArialMT"/>
              </a:rPr>
              <a:t>Bienes usados o reconstruidos</a:t>
            </a:r>
            <a:r>
              <a:rPr lang="es-MX" sz="2000" dirty="0">
                <a:solidFill>
                  <a:schemeClr val="bg1"/>
                </a:solidFill>
                <a:latin typeface="ArialMT"/>
              </a:rPr>
              <a:t>, para ello se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deberá realizar un estudio de costo beneficio, para demostrar la conveniencia de su adquisición con respecto a bienes</a:t>
            </a:r>
            <a:r>
              <a:rPr lang="es-MX" sz="2000" dirty="0">
                <a:solidFill>
                  <a:schemeClr val="bg1"/>
                </a:solidFill>
                <a:latin typeface="Arial" panose="020B0604020202020204" pitchFamily="34" charset="0"/>
                <a:cs typeface="Arial" panose="020B0604020202020204" pitchFamily="34" charset="0"/>
              </a:rPr>
              <a:t>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nuevos</a:t>
            </a:r>
            <a:r>
              <a:rPr lang="es-MX" sz="2000" dirty="0">
                <a:solidFill>
                  <a:schemeClr val="bg1"/>
                </a:solidFill>
                <a:latin typeface="ArialMT"/>
              </a:rPr>
              <a:t>; cuando el valor del bien a contratar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 superior a las cien mil veces el valor diario de la UMA </a:t>
            </a:r>
            <a:r>
              <a:rPr lang="es-MX"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($9,622,000 al 31 enero 2022)</a:t>
            </a:r>
            <a:r>
              <a:rPr lang="es-MX" sz="2000" dirty="0">
                <a:solidFill>
                  <a:schemeClr val="bg1"/>
                </a:solidFill>
                <a:latin typeface="ArialMT"/>
              </a:rPr>
              <a:t>, se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deberá hacer un avalúo, expedido</a:t>
            </a:r>
            <a:r>
              <a:rPr lang="es-ES_tradnl" sz="2000" dirty="0">
                <a:solidFill>
                  <a:schemeClr val="bg1"/>
                </a:solidFill>
                <a:latin typeface="Arial" panose="020B0604020202020204" pitchFamily="34" charset="0"/>
                <a:cs typeface="Arial" panose="020B0604020202020204" pitchFamily="34" charset="0"/>
              </a:rPr>
              <a:t>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dentro de los seis meses previos a la contratación, el cual deberá integrarse al expediente de la contratación respectiv</a:t>
            </a:r>
            <a:r>
              <a:rPr lang="es-MX" sz="2000" dirty="0">
                <a:solidFill>
                  <a:schemeClr val="bg1"/>
                </a:solidFill>
                <a:latin typeface="ArialMT"/>
              </a:rPr>
              <a:t>a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12 Bis LAASSP)</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r>
              <a:rPr lang="es-MX" sz="2000" dirty="0">
                <a:solidFill>
                  <a:schemeClr val="bg1"/>
                </a:solidFill>
                <a:latin typeface="ArialMT"/>
              </a:rPr>
              <a:t> y se puede realizar mediante la excepción a la licitación fundamentada en el art. 41 fracción IX, 2º párrafo de la LAASSP.</a:t>
            </a:r>
          </a:p>
          <a:p>
            <a:pPr marL="0" indent="0" algn="just">
              <a:lnSpc>
                <a:spcPct val="100000"/>
              </a:lnSpc>
              <a:spcBef>
                <a:spcPts val="0"/>
              </a:spcBef>
              <a:buNone/>
            </a:pPr>
            <a:endParaRPr lang="es-MX" altLang="es-MX" sz="1000" dirty="0">
              <a:solidFill>
                <a:schemeClr val="bg1"/>
              </a:solidFill>
              <a:latin typeface="ArialMT"/>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De conformidad con el artículo 3 de la </a:t>
            </a:r>
            <a:r>
              <a:rPr lang="es-MX" sz="2000" b="1" dirty="0">
                <a:solidFill>
                  <a:schemeClr val="bg1"/>
                </a:solidFill>
                <a:latin typeface="ArialMT"/>
              </a:rPr>
              <a:t>LOPSRM</a:t>
            </a:r>
            <a:r>
              <a:rPr lang="es-MX" sz="2000" dirty="0">
                <a:solidFill>
                  <a:schemeClr val="bg1"/>
                </a:solidFill>
                <a:latin typeface="ArialMT"/>
              </a:rPr>
              <a:t>, con esa norma se puede contratar:</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Como ya se indico, los servicios relacionados directamente con la ejecución de una obra pública </a:t>
            </a:r>
            <a:r>
              <a:rPr lang="es-MX" sz="1600" dirty="0">
                <a:solidFill>
                  <a:schemeClr val="bg1"/>
                </a:solidFill>
                <a:latin typeface="ArialMT"/>
              </a:rPr>
              <a:t>(art. 4 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También es materia de  la misma, la  ejecución o realización por 		           parte  de una contratista, de los trabajos  que  tengan por objeto 	                 construir, instalar, ampliar, adecuar, remodelar, restaurar, conser-		             var, mantener, modificar y demoler bienes inmuebles.</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altLang="es-MX" sz="2000" dirty="0">
                <a:solidFill>
                  <a:schemeClr val="bg1"/>
                </a:solidFill>
                <a:latin typeface="ArialMT"/>
                <a:cs typeface="Arial" panose="020B0604020202020204" pitchFamily="34" charset="0"/>
              </a:rPr>
              <a:t>Ahora bien, muchos de estos trabajos a ejecutarse en inmuebles, también pueden</a:t>
            </a:r>
            <a:endParaRPr lang="es-MX" altLang="es-MX" sz="1000" dirty="0">
              <a:solidFill>
                <a:schemeClr val="bg1"/>
              </a:solidFill>
              <a:latin typeface="ArialMT"/>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6146" name="Picture 2" descr="Descubre Todo Acerca de los Impermeabilizantes | Mapei">
            <a:extLst>
              <a:ext uri="{FF2B5EF4-FFF2-40B4-BE49-F238E27FC236}">
                <a16:creationId xmlns:a16="http://schemas.microsoft.com/office/drawing/2014/main" id="{39DF409E-56AD-C3D7-1335-6E358367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624" y="4139632"/>
            <a:ext cx="3293611" cy="164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circle(in)">
                                      <p:cBhvr>
                                        <p:cTn id="29" dur="1250"/>
                                        <p:tgtEl>
                                          <p:spTgt spid="11">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randombar(horizontal)">
                                      <p:cBhvr>
                                        <p:cTn id="32" dur="125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p:cTn id="3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lnSpcReduction="10000"/>
          </a:bodyPr>
          <a:lstStyle/>
          <a:p>
            <a:pPr marL="0" indent="0" algn="just">
              <a:lnSpc>
                <a:spcPct val="100000"/>
              </a:lnSpc>
              <a:spcBef>
                <a:spcPts val="0"/>
              </a:spcBef>
              <a:buNone/>
            </a:pPr>
            <a:r>
              <a:rPr lang="es-MX" altLang="es-MX" sz="2000" dirty="0">
                <a:solidFill>
                  <a:schemeClr val="bg1"/>
                </a:solidFill>
                <a:latin typeface="ArialMT"/>
                <a:cs typeface="Arial" panose="020B0604020202020204" pitchFamily="34" charset="0"/>
              </a:rPr>
              <a:t>ser  contratados con  la LAASSP, toda vez  lo dispuesto en las siguientes fracciones  </a:t>
            </a:r>
            <a:r>
              <a:rPr lang="es-ES_tradnl" altLang="es-MX" sz="2000" dirty="0">
                <a:solidFill>
                  <a:schemeClr val="bg1"/>
                </a:solidFill>
                <a:latin typeface="Arial" panose="020B0604020202020204" pitchFamily="34" charset="0"/>
                <a:cs typeface="Arial" panose="020B0604020202020204" pitchFamily="34" charset="0"/>
              </a:rPr>
              <a:t>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 artículo 3 de la misma:</a:t>
            </a: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Las adquisiciones de bienes muebles que incluyan la instalación, por parte del proveedor, en </a:t>
            </a:r>
            <a:r>
              <a:rPr lang="es-ES" sz="2000" i="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inmuebles que se encuentren bajo la responsabilidad de las dependencias y entidades</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cuando su precio sea superior al de su instalación</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fracc.</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III)</a:t>
            </a:r>
          </a:p>
          <a:p>
            <a:pPr marL="0" indent="0" algn="just">
              <a:lnSpc>
                <a:spcPct val="10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contratación de los servicios relativos a bienes muebles que se encuentren incorporados o adheridos a inmuebles, </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cuyo mantenimiento no implique modificación alguna al propio inmueble</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sea prestado por persona cuya actividad comercial corresponda al servicio requerido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(fracc. IV)</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p>
          <a:p>
            <a:pPr marL="0" indent="0" algn="just">
              <a:lnSpc>
                <a:spcPct val="10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Los servicios de cualquier naturaleza cuya prestación genere una obligación de pago para las dependencias y entidades, salvo que la contratación se encuentre regulada en forma específica por otras disposiciones legales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(fracc. IX)</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De estas tres fracciones se desprende que el mantenimiento, restauración,</a:t>
            </a:r>
            <a:r>
              <a:rPr lang="es-MX" sz="2000" dirty="0">
                <a:solidFill>
                  <a:schemeClr val="bg1"/>
                </a:solidFill>
                <a:latin typeface="ArialMT"/>
              </a:rPr>
              <a:t> ampliación, adecuación, remodelación, conservación y modificación</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de inmuebles </a:t>
            </a:r>
            <a:r>
              <a:rPr lang="es-ES"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también se pueden contratar con la LAASSP</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ahora bien, siempre y cuando estos trabajos NO impliquen modificación alguna al propio inmueble.</a:t>
            </a:r>
            <a:endPar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3107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barn(inVertical)">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lnSpcReduction="10000"/>
          </a:bodyPr>
          <a:lstStyle/>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este mismo sentido, la </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LOPSRM</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dispone que es materia de esa norma:</a:t>
            </a:r>
          </a:p>
          <a:p>
            <a:pPr marL="0" indent="0" algn="just">
              <a:lnSpc>
                <a:spcPct val="110000"/>
              </a:lnSpc>
              <a:spcBef>
                <a:spcPts val="0"/>
              </a:spcBef>
              <a:buNone/>
            </a:pPr>
            <a:endParaRPr lang="es-ES" sz="5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mantenimiento y la restauración de bienes muebles incorporados o adheridos a un  inmueble,  </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cuando  implique  modificación al propio inmueble</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3 fracc. I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Luego entonces, cabe señalar que el Clasificador por objeto del 		  gasto, no determina en lo absoluto la Ley que debe utilizarse para 		  contratar.</a:t>
            </a:r>
          </a:p>
          <a:p>
            <a:pPr marL="0" indent="0" algn="just">
              <a:lnSpc>
                <a:spcPct val="110000"/>
              </a:lnSpc>
              <a:spcBef>
                <a:spcPts val="0"/>
              </a:spcBef>
              <a:buNone/>
            </a:pPr>
            <a:endParaRPr lang="es-ES" sz="10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¿Como resolver estos casos en los cuales las dos Leyes </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pueden 		  ser aplicadas para una misma contratación? Aplicando el artículo 134 Constitucional.</a:t>
            </a:r>
          </a:p>
          <a:p>
            <a:pPr marL="0" indent="0" algn="just">
              <a:lnSpc>
                <a:spcPct val="110000"/>
              </a:lnSpc>
              <a:spcBef>
                <a:spcPts val="0"/>
              </a:spcBef>
              <a:buNone/>
            </a:pPr>
            <a:endParaRPr lang="es-ES"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Otro tema es que Ley de debe utilizar cuando están </a:t>
            </a:r>
            <a:r>
              <a:rPr lang="es-E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involucrados dos </a:t>
            </a:r>
            <a:r>
              <a:rPr lang="es-E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objetos distintos a contratar</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por ejemplo, bienes y servicios; o la adquisición de bienes que deben ser instalados en un inmueble y requieren la ejecución de alguna obra.</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el primer caso, el cuarto párrafo del artículo 28 de la </a:t>
            </a:r>
            <a:r>
              <a:rPr lang="es-MX" sz="2000" b="1" dirty="0">
                <a:solidFill>
                  <a:schemeClr val="bg1"/>
                </a:solidFill>
                <a:latin typeface="Arial" panose="020B0604020202020204" pitchFamily="34" charset="0"/>
                <a:cs typeface="Arial" panose="020B0604020202020204" pitchFamily="34" charset="0"/>
              </a:rPr>
              <a:t>LAASSP</a:t>
            </a:r>
            <a:r>
              <a:rPr lang="es-MX" sz="2000" dirty="0">
                <a:solidFill>
                  <a:schemeClr val="bg1"/>
                </a:solidFill>
                <a:latin typeface="Arial" panose="020B0604020202020204" pitchFamily="34" charset="0"/>
                <a:cs typeface="Arial" panose="020B0604020202020204" pitchFamily="34" charset="0"/>
              </a:rPr>
              <a:t> dispone:</a:t>
            </a:r>
          </a:p>
          <a:p>
            <a:pPr marL="0" indent="0" algn="just">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i="1" dirty="0">
                <a:solidFill>
                  <a:schemeClr val="bg1"/>
                </a:solidFill>
                <a:latin typeface="Arial" panose="020B0604020202020204" pitchFamily="34" charset="0"/>
                <a:cs typeface="Arial" panose="020B0604020202020204" pitchFamily="34" charset="0"/>
              </a:rPr>
              <a:t>Cuando en los procedimientos de contratación de servicios, se incluya el suministro de bienes muebles y el valor de éstos sea igual o superior al cincuenta por ciento del  valor  total de la contratación, la operación  se considerará como adquisición de</a:t>
            </a:r>
          </a:p>
        </p:txBody>
      </p:sp>
      <p:pic>
        <p:nvPicPr>
          <p:cNvPr id="7172" name="Picture 4" descr="Presupuesto de egresos anual | Gobierno Toliman">
            <a:extLst>
              <a:ext uri="{FF2B5EF4-FFF2-40B4-BE49-F238E27FC236}">
                <a16:creationId xmlns:a16="http://schemas.microsoft.com/office/drawing/2014/main" id="{07026449-5EF4-0FD0-8977-7D2A944BC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53770"/>
            <a:ext cx="1832394" cy="1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2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wheel(1)">
                                      <p:cBhvr>
                                        <p:cTn id="22" dur="1500"/>
                                        <p:tgtEl>
                                          <p:spTgt spid="7172"/>
                                        </p:tgtEl>
                                      </p:cBhvr>
                                    </p:animEffect>
                                  </p:childTnLst>
                                </p:cTn>
                              </p:par>
                              <p:par>
                                <p:cTn id="23" presetID="55"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5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6" dur="15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7" dur="1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p:cTn id="32"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800" decel="100000"/>
                                        <p:tgtEl>
                                          <p:spTgt spid="11">
                                            <p:txEl>
                                              <p:pRg st="8" end="8"/>
                                            </p:txEl>
                                          </p:spTgt>
                                        </p:tgtEl>
                                      </p:cBhvr>
                                    </p:animEffect>
                                    <p:anim calcmode="lin" valueType="num">
                                      <p:cBhvr>
                                        <p:cTn id="4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0" dur="250" autoRev="1" fill="hold">
                                          <p:stCondLst>
                                            <p:cond delay="0"/>
                                          </p:stCondLst>
                                        </p:cTn>
                                        <p:tgtEl>
                                          <p:spTgt spid="11">
                                            <p:txEl>
                                              <p:pRg st="10" end="10"/>
                                            </p:txEl>
                                          </p:spTgt>
                                        </p:tgtEl>
                                        <p:attrNameLst>
                                          <p:attrName>ppt_w</p:attrName>
                                        </p:attrNameLst>
                                      </p:cBhvr>
                                    </p:anim>
                                    <p:anim by="(#ppt_w*0.50)" calcmode="lin" valueType="num">
                                      <p:cBhvr>
                                        <p:cTn id="51" dur="250" decel="50000" autoRev="1" fill="hold">
                                          <p:stCondLst>
                                            <p:cond delay="0"/>
                                          </p:stCondLst>
                                        </p:cTn>
                                        <p:tgtEl>
                                          <p:spTgt spid="11">
                                            <p:txEl>
                                              <p:pRg st="10" end="10"/>
                                            </p:txEl>
                                          </p:spTgt>
                                        </p:tgtEl>
                                        <p:attrNameLst>
                                          <p:attrName>ppt_x</p:attrName>
                                        </p:attrNameLst>
                                      </p:cBhvr>
                                    </p:anim>
                                    <p:anim from="(-#ppt_h/2)" to="(#ppt_y)" calcmode="lin" valueType="num">
                                      <p:cBhvr>
                                        <p:cTn id="52" dur="500" fill="hold">
                                          <p:stCondLst>
                                            <p:cond delay="0"/>
                                          </p:stCondLst>
                                        </p:cTn>
                                        <p:tgtEl>
                                          <p:spTgt spid="11">
                                            <p:txEl>
                                              <p:pRg st="10" end="10"/>
                                            </p:txEl>
                                          </p:spTgt>
                                        </p:tgtEl>
                                        <p:attrNameLst>
                                          <p:attrName>ppt_y</p:attrName>
                                        </p:attrNameLst>
                                      </p:cBhvr>
                                    </p:anim>
                                    <p:animRot by="21600000">
                                      <p:cBhvr>
                                        <p:cTn id="53" dur="500" fill="hold">
                                          <p:stCondLst>
                                            <p:cond delay="0"/>
                                          </p:stCondLst>
                                        </p:cTn>
                                        <p:tgtEl>
                                          <p:spTgt spid="11">
                                            <p:txEl>
                                              <p:pRg st="10" end="10"/>
                                            </p:txEl>
                                          </p:spTgt>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1">
                                            <p:txEl>
                                              <p:pRg st="12" end="12"/>
                                            </p:txEl>
                                          </p:spTgt>
                                        </p:tgtEl>
                                        <p:attrNameLst>
                                          <p:attrName>style.visibility</p:attrName>
                                        </p:attrNameLst>
                                      </p:cBhvr>
                                      <p:to>
                                        <p:strVal val="visible"/>
                                      </p:to>
                                    </p:set>
                                    <p:anim calcmode="lin" valueType="num">
                                      <p:cBhvr>
                                        <p:cTn id="58" dur="125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9" dur="125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60" dur="125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9185"/>
          </a:xfrm>
        </p:spPr>
        <p:txBody>
          <a:bodyPr>
            <a:normAutofit lnSpcReduction="10000"/>
          </a:bodyPr>
          <a:lstStyle/>
          <a:p>
            <a:pPr marL="0" indent="0" algn="just">
              <a:lnSpc>
                <a:spcPct val="110000"/>
              </a:lnSpc>
              <a:spcBef>
                <a:spcPts val="0"/>
              </a:spcBef>
              <a:buNone/>
            </a:pPr>
            <a:r>
              <a:rPr lang="es-MX" sz="2000" i="1" dirty="0">
                <a:solidFill>
                  <a:schemeClr val="bg1"/>
                </a:solidFill>
                <a:latin typeface="Arial" panose="020B0604020202020204" pitchFamily="34" charset="0"/>
                <a:cs typeface="Arial" panose="020B0604020202020204" pitchFamily="34" charset="0"/>
              </a:rPr>
              <a:t>bienes muebles. Para efectos de lo anterior, en el concepto de suministro de bienes muebles, sólo se considerarán los bienes que formarán parte del inventario de las dependencias o entidades convocantes. </a:t>
            </a:r>
          </a:p>
          <a:p>
            <a:pPr marL="0" indent="0" algn="just">
              <a:lnSpc>
                <a:spcPct val="110000"/>
              </a:lnSpc>
              <a:spcBef>
                <a:spcPts val="0"/>
              </a:spcBef>
              <a:buNone/>
            </a:pPr>
            <a:endParaRPr lang="es-MX" sz="1000" i="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Para el segundo caso, la fracción VII del artículo 3 de la </a:t>
            </a:r>
            <a:r>
              <a:rPr lang="es-E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LOPSRM</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dispone:</a:t>
            </a:r>
          </a:p>
          <a:p>
            <a:pPr marL="0" indent="0" algn="just">
              <a:lnSpc>
                <a:spcPct val="110000"/>
              </a:lnSpc>
              <a:spcBef>
                <a:spcPts val="0"/>
              </a:spcBef>
              <a:buNone/>
            </a:pPr>
            <a:endParaRPr lang="es-ES" sz="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instalación, montaje,  colocación o  aplicación, incluyendo las  pruebas  	  de </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operación de</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bienes muebles que deban  incorporarse, adherirse o des-	  tinarse  a un inmueble, siempre y  cuando dichos bienes sean proporciona- 	              dos por la convocante al contratista; o bien, cuando incluyan la adquisici</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ón</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su precio sea menor al de los trabajos que se contraten</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10000"/>
              </a:lnSpc>
              <a:spcBef>
                <a:spcPts val="0"/>
              </a:spcBef>
              <a:buNone/>
            </a:pPr>
            <a:endParaRPr lang="es-ES" altLang="es-MX" sz="2000" dirty="0">
              <a:solidFill>
                <a:srgbClr val="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b="1" dirty="0">
                <a:solidFill>
                  <a:schemeClr val="bg1"/>
                </a:solidFill>
                <a:latin typeface="ArialMT"/>
              </a:rPr>
              <a:t>3.2. </a:t>
            </a:r>
            <a:r>
              <a:rPr lang="es-MX" sz="2000" b="1" dirty="0">
                <a:solidFill>
                  <a:schemeClr val="accent6">
                    <a:lumMod val="50000"/>
                  </a:schemeClr>
                </a:solidFill>
                <a:latin typeface="ArialMT"/>
              </a:rPr>
              <a:t>Procedimientos de contratación</a:t>
            </a:r>
            <a:r>
              <a:rPr lang="es-MX" sz="2000" b="1" dirty="0">
                <a:solidFill>
                  <a:schemeClr val="bg1"/>
                </a:solidFill>
                <a:latin typeface="ArialMT"/>
              </a:rPr>
              <a:t>.</a:t>
            </a:r>
          </a:p>
          <a:p>
            <a:pPr marL="0" indent="0" algn="just">
              <a:lnSpc>
                <a:spcPct val="110000"/>
              </a:lnSpc>
              <a:spcBef>
                <a:spcPts val="0"/>
              </a:spcBef>
              <a:buNone/>
            </a:pPr>
            <a:endParaRPr lang="es-MX" sz="11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Los único </a:t>
            </a:r>
            <a:r>
              <a:rPr lang="es-MX" sz="2000" dirty="0">
                <a:solidFill>
                  <a:schemeClr val="accent3">
                    <a:lumMod val="75000"/>
                  </a:schemeClr>
                </a:solidFill>
                <a:latin typeface="Arial" panose="020B0604020202020204" pitchFamily="34" charset="0"/>
                <a:cs typeface="Arial" panose="020B0604020202020204" pitchFamily="34" charset="0"/>
              </a:rPr>
              <a:t>cinco procedimientos de contratación pública previstos </a:t>
            </a:r>
            <a:r>
              <a:rPr lang="es-MX" sz="2000" dirty="0">
                <a:solidFill>
                  <a:schemeClr val="bg1"/>
                </a:solidFill>
                <a:latin typeface="Arial" panose="020B0604020202020204" pitchFamily="34" charset="0"/>
                <a:cs typeface="Arial" panose="020B0604020202020204" pitchFamily="34" charset="0"/>
              </a:rPr>
              <a:t>en la normatividad vigente </a:t>
            </a:r>
            <a:r>
              <a:rPr lang="es-MX" sz="1600" dirty="0">
                <a:solidFill>
                  <a:schemeClr val="bg1"/>
                </a:solidFill>
                <a:latin typeface="Arial" panose="020B0604020202020204" pitchFamily="34" charset="0"/>
                <a:cs typeface="Arial" panose="020B0604020202020204" pitchFamily="34" charset="0"/>
              </a:rPr>
              <a:t>(arts. 26 LAASSP y 27 LOPSRM) </a:t>
            </a:r>
            <a:r>
              <a:rPr lang="es-MX" sz="2000" dirty="0">
                <a:solidFill>
                  <a:schemeClr val="bg1"/>
                </a:solidFill>
                <a:latin typeface="Arial" panose="020B0604020202020204" pitchFamily="34" charset="0"/>
                <a:cs typeface="Arial" panose="020B0604020202020204" pitchFamily="34" charset="0"/>
              </a:rPr>
              <a:t>son:</a:t>
            </a:r>
          </a:p>
          <a:p>
            <a:pPr marL="0" indent="0" algn="just">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 Licitación pública (nacional, internacional bajo cobertura de tratados o abierta);</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II. Invitación a cuando menos tres personas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o por </a:t>
            </a:r>
            <a:r>
              <a:rPr lang="es-MX" sz="2000" dirty="0">
                <a:solidFill>
                  <a:schemeClr val="accent3">
                    <a:lumMod val="75000"/>
                  </a:schemeClr>
                </a:solidFill>
                <a:latin typeface="Arial" panose="020B0604020202020204" pitchFamily="34" charset="0"/>
                <a:cs typeface="Arial" panose="020B0604020202020204" pitchFamily="34" charset="0"/>
              </a:rPr>
              <a:t>causa</a:t>
            </a:r>
            <a:r>
              <a:rPr lang="es-MX" sz="2000" dirty="0">
                <a:solidFill>
                  <a:schemeClr val="bg1"/>
                </a:solidFill>
                <a:latin typeface="Arial" panose="020B0604020202020204" pitchFamily="34" charset="0"/>
                <a:cs typeface="Arial" panose="020B0604020202020204" pitchFamily="34" charset="0"/>
              </a:rPr>
              <a:t>), o</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III. Adjudicación directa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o por </a:t>
            </a:r>
            <a:r>
              <a:rPr lang="es-MX" sz="2000" dirty="0">
                <a:solidFill>
                  <a:schemeClr val="accent3">
                    <a:lumMod val="75000"/>
                  </a:schemeClr>
                </a:solidFill>
                <a:latin typeface="Arial" panose="020B0604020202020204" pitchFamily="34" charset="0"/>
                <a:cs typeface="Arial" panose="020B0604020202020204" pitchFamily="34" charset="0"/>
              </a:rPr>
              <a:t>causa</a:t>
            </a:r>
            <a:r>
              <a:rPr lang="es-MX" sz="2000" dirty="0">
                <a:solidFill>
                  <a:schemeClr val="bg1"/>
                </a:solidFill>
                <a:latin typeface="Arial" panose="020B0604020202020204" pitchFamily="34" charset="0"/>
                <a:cs typeface="Arial" panose="020B0604020202020204" pitchFamily="34" charset="0"/>
              </a:rPr>
              <a:t>).</a:t>
            </a:r>
          </a:p>
        </p:txBody>
      </p:sp>
      <p:pic>
        <p:nvPicPr>
          <p:cNvPr id="8196" name="Picture 4" descr="El Clínico inicia las obras para instalar tres equipos donados por Amancio  Ortega | Diario Sur">
            <a:extLst>
              <a:ext uri="{FF2B5EF4-FFF2-40B4-BE49-F238E27FC236}">
                <a16:creationId xmlns:a16="http://schemas.microsoft.com/office/drawing/2014/main" id="{B1FCDF58-65A3-E6AB-F693-4E1F0E67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340" y="2152112"/>
            <a:ext cx="2444266" cy="184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p:cTn id="26" dur="1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7" dur="1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8" dur="1500"/>
                                        <p:tgtEl>
                                          <p:spTgt spid="11">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randombar(horizontal)">
                                      <p:cBhvr>
                                        <p:cTn id="31" dur="2000"/>
                                        <p:tgtEl>
                                          <p:spTgt spid="819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8" dur="1000"/>
                                        <p:tgtEl>
                                          <p:spTgt spid="11">
                                            <p:txEl>
                                              <p:pRg st="6" end="6"/>
                                            </p:txEl>
                                          </p:spTgt>
                                        </p:tgtEl>
                                      </p:cBhvr>
                                    </p:animEffect>
                                  </p:childTnLst>
                                </p:cTn>
                              </p:par>
                            </p:childTnLst>
                          </p:cTn>
                        </p:par>
                        <p:par>
                          <p:cTn id="39" fill="hold">
                            <p:stCondLst>
                              <p:cond delay="1000"/>
                            </p:stCondLst>
                            <p:childTnLst>
                              <p:par>
                                <p:cTn id="40" presetID="52" presetClass="entr" presetSubtype="0"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Scale>
                                      <p:cBhvr>
                                        <p:cTn id="42"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xEl>
                                              <p:pRg st="8" end="8"/>
                                            </p:txEl>
                                          </p:spTgt>
                                        </p:tgtEl>
                                        <p:attrNameLst>
                                          <p:attrName>ppt_x</p:attrName>
                                          <p:attrName>ppt_y</p:attrName>
                                        </p:attrNameLst>
                                      </p:cBhvr>
                                    </p:animMotion>
                                    <p:animEffect transition="in" filter="fade">
                                      <p:cBhvr>
                                        <p:cTn id="44" dur="10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wipe(down)">
                                      <p:cBhvr>
                                        <p:cTn id="49" dur="290">
                                          <p:stCondLst>
                                            <p:cond delay="0"/>
                                          </p:stCondLst>
                                        </p:cTn>
                                        <p:tgtEl>
                                          <p:spTgt spid="11">
                                            <p:txEl>
                                              <p:pRg st="10" end="10"/>
                                            </p:txEl>
                                          </p:spTgt>
                                        </p:tgtEl>
                                      </p:cBhvr>
                                    </p:animEffect>
                                    <p:anim calcmode="lin" valueType="num">
                                      <p:cBhvr>
                                        <p:cTn id="50" dur="911"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55" dur="13">
                                          <p:stCondLst>
                                            <p:cond delay="325"/>
                                          </p:stCondLst>
                                        </p:cTn>
                                        <p:tgtEl>
                                          <p:spTgt spid="11">
                                            <p:txEl>
                                              <p:pRg st="10" end="10"/>
                                            </p:txEl>
                                          </p:spTgt>
                                        </p:tgtEl>
                                      </p:cBhvr>
                                      <p:to x="100000" y="60000"/>
                                    </p:animScale>
                                    <p:animScale>
                                      <p:cBhvr>
                                        <p:cTn id="56" dur="83" decel="50000">
                                          <p:stCondLst>
                                            <p:cond delay="338"/>
                                          </p:stCondLst>
                                        </p:cTn>
                                        <p:tgtEl>
                                          <p:spTgt spid="11">
                                            <p:txEl>
                                              <p:pRg st="10" end="10"/>
                                            </p:txEl>
                                          </p:spTgt>
                                        </p:tgtEl>
                                      </p:cBhvr>
                                      <p:to x="100000" y="100000"/>
                                    </p:animScale>
                                    <p:animScale>
                                      <p:cBhvr>
                                        <p:cTn id="57" dur="13">
                                          <p:stCondLst>
                                            <p:cond delay="656"/>
                                          </p:stCondLst>
                                        </p:cTn>
                                        <p:tgtEl>
                                          <p:spTgt spid="11">
                                            <p:txEl>
                                              <p:pRg st="10" end="10"/>
                                            </p:txEl>
                                          </p:spTgt>
                                        </p:tgtEl>
                                      </p:cBhvr>
                                      <p:to x="100000" y="80000"/>
                                    </p:animScale>
                                    <p:animScale>
                                      <p:cBhvr>
                                        <p:cTn id="58" dur="83" decel="50000">
                                          <p:stCondLst>
                                            <p:cond delay="669"/>
                                          </p:stCondLst>
                                        </p:cTn>
                                        <p:tgtEl>
                                          <p:spTgt spid="11">
                                            <p:txEl>
                                              <p:pRg st="10" end="10"/>
                                            </p:txEl>
                                          </p:spTgt>
                                        </p:tgtEl>
                                      </p:cBhvr>
                                      <p:to x="100000" y="100000"/>
                                    </p:animScale>
                                    <p:animScale>
                                      <p:cBhvr>
                                        <p:cTn id="59" dur="13">
                                          <p:stCondLst>
                                            <p:cond delay="821"/>
                                          </p:stCondLst>
                                        </p:cTn>
                                        <p:tgtEl>
                                          <p:spTgt spid="11">
                                            <p:txEl>
                                              <p:pRg st="10" end="10"/>
                                            </p:txEl>
                                          </p:spTgt>
                                        </p:tgtEl>
                                      </p:cBhvr>
                                      <p:to x="100000" y="90000"/>
                                    </p:animScale>
                                    <p:animScale>
                                      <p:cBhvr>
                                        <p:cTn id="60" dur="83" decel="50000">
                                          <p:stCondLst>
                                            <p:cond delay="834"/>
                                          </p:stCondLst>
                                        </p:cTn>
                                        <p:tgtEl>
                                          <p:spTgt spid="11">
                                            <p:txEl>
                                              <p:pRg st="10" end="10"/>
                                            </p:txEl>
                                          </p:spTgt>
                                        </p:tgtEl>
                                      </p:cBhvr>
                                      <p:to x="100000" y="100000"/>
                                    </p:animScale>
                                    <p:animScale>
                                      <p:cBhvr>
                                        <p:cTn id="61" dur="13">
                                          <p:stCondLst>
                                            <p:cond delay="904"/>
                                          </p:stCondLst>
                                        </p:cTn>
                                        <p:tgtEl>
                                          <p:spTgt spid="11">
                                            <p:txEl>
                                              <p:pRg st="10" end="10"/>
                                            </p:txEl>
                                          </p:spTgt>
                                        </p:tgtEl>
                                      </p:cBhvr>
                                      <p:to x="100000" y="95000"/>
                                    </p:animScale>
                                    <p:animScale>
                                      <p:cBhvr>
                                        <p:cTn id="62" dur="83" decel="50000">
                                          <p:stCondLst>
                                            <p:cond delay="917"/>
                                          </p:stCondLst>
                                        </p:cTn>
                                        <p:tgtEl>
                                          <p:spTgt spid="11">
                                            <p:txEl>
                                              <p:pRg st="10" end="10"/>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1">
                                            <p:txEl>
                                              <p:pRg st="12" end="12"/>
                                            </p:txEl>
                                          </p:spTgt>
                                        </p:tgtEl>
                                        <p:attrNameLst>
                                          <p:attrName>style.visibility</p:attrName>
                                        </p:attrNameLst>
                                      </p:cBhvr>
                                      <p:to>
                                        <p:strVal val="visible"/>
                                      </p:to>
                                    </p:set>
                                    <p:animEffect transition="in" filter="wipe(down)">
                                      <p:cBhvr>
                                        <p:cTn id="67" dur="290">
                                          <p:stCondLst>
                                            <p:cond delay="0"/>
                                          </p:stCondLst>
                                        </p:cTn>
                                        <p:tgtEl>
                                          <p:spTgt spid="11">
                                            <p:txEl>
                                              <p:pRg st="12" end="12"/>
                                            </p:txEl>
                                          </p:spTgt>
                                        </p:tgtEl>
                                      </p:cBhvr>
                                    </p:animEffect>
                                    <p:anim calcmode="lin" valueType="num">
                                      <p:cBhvr>
                                        <p:cTn id="68" dur="911" tmFilter="0,0; 0.14,0.36; 0.43,0.73; 0.71,0.91; 1.0,1.0">
                                          <p:stCondLst>
                                            <p:cond delay="0"/>
                                          </p:stCondLst>
                                        </p:cTn>
                                        <p:tgtEl>
                                          <p:spTgt spid="11">
                                            <p:txEl>
                                              <p:pRg st="12" end="12"/>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1">
                                            <p:txEl>
                                              <p:pRg st="12" end="12"/>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1">
                                            <p:txEl>
                                              <p:pRg st="12" end="12"/>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1">
                                            <p:txEl>
                                              <p:pRg st="12" end="12"/>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1">
                                            <p:txEl>
                                              <p:pRg st="12" end="12"/>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11">
                                            <p:txEl>
                                              <p:pRg st="12" end="12"/>
                                            </p:txEl>
                                          </p:spTgt>
                                        </p:tgtEl>
                                      </p:cBhvr>
                                      <p:to x="100000" y="60000"/>
                                    </p:animScale>
                                    <p:animScale>
                                      <p:cBhvr>
                                        <p:cTn id="74" dur="83" decel="50000">
                                          <p:stCondLst>
                                            <p:cond delay="338"/>
                                          </p:stCondLst>
                                        </p:cTn>
                                        <p:tgtEl>
                                          <p:spTgt spid="11">
                                            <p:txEl>
                                              <p:pRg st="12" end="12"/>
                                            </p:txEl>
                                          </p:spTgt>
                                        </p:tgtEl>
                                      </p:cBhvr>
                                      <p:to x="100000" y="100000"/>
                                    </p:animScale>
                                    <p:animScale>
                                      <p:cBhvr>
                                        <p:cTn id="75" dur="13">
                                          <p:stCondLst>
                                            <p:cond delay="656"/>
                                          </p:stCondLst>
                                        </p:cTn>
                                        <p:tgtEl>
                                          <p:spTgt spid="11">
                                            <p:txEl>
                                              <p:pRg st="12" end="12"/>
                                            </p:txEl>
                                          </p:spTgt>
                                        </p:tgtEl>
                                      </p:cBhvr>
                                      <p:to x="100000" y="80000"/>
                                    </p:animScale>
                                    <p:animScale>
                                      <p:cBhvr>
                                        <p:cTn id="76" dur="83" decel="50000">
                                          <p:stCondLst>
                                            <p:cond delay="669"/>
                                          </p:stCondLst>
                                        </p:cTn>
                                        <p:tgtEl>
                                          <p:spTgt spid="11">
                                            <p:txEl>
                                              <p:pRg st="12" end="12"/>
                                            </p:txEl>
                                          </p:spTgt>
                                        </p:tgtEl>
                                      </p:cBhvr>
                                      <p:to x="100000" y="100000"/>
                                    </p:animScale>
                                    <p:animScale>
                                      <p:cBhvr>
                                        <p:cTn id="77" dur="13">
                                          <p:stCondLst>
                                            <p:cond delay="821"/>
                                          </p:stCondLst>
                                        </p:cTn>
                                        <p:tgtEl>
                                          <p:spTgt spid="11">
                                            <p:txEl>
                                              <p:pRg st="12" end="12"/>
                                            </p:txEl>
                                          </p:spTgt>
                                        </p:tgtEl>
                                      </p:cBhvr>
                                      <p:to x="100000" y="90000"/>
                                    </p:animScale>
                                    <p:animScale>
                                      <p:cBhvr>
                                        <p:cTn id="78" dur="83" decel="50000">
                                          <p:stCondLst>
                                            <p:cond delay="834"/>
                                          </p:stCondLst>
                                        </p:cTn>
                                        <p:tgtEl>
                                          <p:spTgt spid="11">
                                            <p:txEl>
                                              <p:pRg st="12" end="12"/>
                                            </p:txEl>
                                          </p:spTgt>
                                        </p:tgtEl>
                                      </p:cBhvr>
                                      <p:to x="100000" y="100000"/>
                                    </p:animScale>
                                    <p:animScale>
                                      <p:cBhvr>
                                        <p:cTn id="79" dur="13">
                                          <p:stCondLst>
                                            <p:cond delay="904"/>
                                          </p:stCondLst>
                                        </p:cTn>
                                        <p:tgtEl>
                                          <p:spTgt spid="11">
                                            <p:txEl>
                                              <p:pRg st="12" end="12"/>
                                            </p:txEl>
                                          </p:spTgt>
                                        </p:tgtEl>
                                      </p:cBhvr>
                                      <p:to x="100000" y="95000"/>
                                    </p:animScale>
                                    <p:animScale>
                                      <p:cBhvr>
                                        <p:cTn id="80" dur="83" decel="50000">
                                          <p:stCondLst>
                                            <p:cond delay="917"/>
                                          </p:stCondLst>
                                        </p:cTn>
                                        <p:tgtEl>
                                          <p:spTgt spid="11">
                                            <p:txEl>
                                              <p:pRg st="12" end="12"/>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11">
                                            <p:txEl>
                                              <p:pRg st="14" end="14"/>
                                            </p:txEl>
                                          </p:spTgt>
                                        </p:tgtEl>
                                        <p:attrNameLst>
                                          <p:attrName>style.visibility</p:attrName>
                                        </p:attrNameLst>
                                      </p:cBhvr>
                                      <p:to>
                                        <p:strVal val="visible"/>
                                      </p:to>
                                    </p:set>
                                    <p:animEffect transition="in" filter="wipe(down)">
                                      <p:cBhvr>
                                        <p:cTn id="85" dur="290">
                                          <p:stCondLst>
                                            <p:cond delay="0"/>
                                          </p:stCondLst>
                                        </p:cTn>
                                        <p:tgtEl>
                                          <p:spTgt spid="11">
                                            <p:txEl>
                                              <p:pRg st="14" end="14"/>
                                            </p:txEl>
                                          </p:spTgt>
                                        </p:tgtEl>
                                      </p:cBhvr>
                                    </p:animEffect>
                                    <p:anim calcmode="lin" valueType="num">
                                      <p:cBhvr>
                                        <p:cTn id="86" dur="911" tmFilter="0,0; 0.14,0.36; 0.43,0.73; 0.71,0.91; 1.0,1.0">
                                          <p:stCondLst>
                                            <p:cond delay="0"/>
                                          </p:stCondLst>
                                        </p:cTn>
                                        <p:tgtEl>
                                          <p:spTgt spid="11">
                                            <p:txEl>
                                              <p:pRg st="14" end="14"/>
                                            </p:txEl>
                                          </p:spTgt>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1">
                                            <p:txEl>
                                              <p:pRg st="14" end="14"/>
                                            </p:txEl>
                                          </p:spTgt>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1">
                                            <p:txEl>
                                              <p:pRg st="14" end="14"/>
                                            </p:txEl>
                                          </p:spTgt>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1">
                                            <p:txEl>
                                              <p:pRg st="14" end="14"/>
                                            </p:txEl>
                                          </p:spTgt>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1">
                                            <p:txEl>
                                              <p:pRg st="14" end="14"/>
                                            </p:txEl>
                                          </p:spTgt>
                                        </p:tgtEl>
                                        <p:attrNameLst>
                                          <p:attrName>ppt_y</p:attrName>
                                        </p:attrNameLst>
                                      </p:cBhvr>
                                      <p:tavLst>
                                        <p:tav tm="0" fmla="#ppt_y-sin(pi*$)/81">
                                          <p:val>
                                            <p:fltVal val="0"/>
                                          </p:val>
                                        </p:tav>
                                        <p:tav tm="100000">
                                          <p:val>
                                            <p:fltVal val="1"/>
                                          </p:val>
                                        </p:tav>
                                      </p:tavLst>
                                    </p:anim>
                                    <p:animScale>
                                      <p:cBhvr>
                                        <p:cTn id="91" dur="13">
                                          <p:stCondLst>
                                            <p:cond delay="325"/>
                                          </p:stCondLst>
                                        </p:cTn>
                                        <p:tgtEl>
                                          <p:spTgt spid="11">
                                            <p:txEl>
                                              <p:pRg st="14" end="14"/>
                                            </p:txEl>
                                          </p:spTgt>
                                        </p:tgtEl>
                                      </p:cBhvr>
                                      <p:to x="100000" y="60000"/>
                                    </p:animScale>
                                    <p:animScale>
                                      <p:cBhvr>
                                        <p:cTn id="92" dur="83" decel="50000">
                                          <p:stCondLst>
                                            <p:cond delay="338"/>
                                          </p:stCondLst>
                                        </p:cTn>
                                        <p:tgtEl>
                                          <p:spTgt spid="11">
                                            <p:txEl>
                                              <p:pRg st="14" end="14"/>
                                            </p:txEl>
                                          </p:spTgt>
                                        </p:tgtEl>
                                      </p:cBhvr>
                                      <p:to x="100000" y="100000"/>
                                    </p:animScale>
                                    <p:animScale>
                                      <p:cBhvr>
                                        <p:cTn id="93" dur="13">
                                          <p:stCondLst>
                                            <p:cond delay="656"/>
                                          </p:stCondLst>
                                        </p:cTn>
                                        <p:tgtEl>
                                          <p:spTgt spid="11">
                                            <p:txEl>
                                              <p:pRg st="14" end="14"/>
                                            </p:txEl>
                                          </p:spTgt>
                                        </p:tgtEl>
                                      </p:cBhvr>
                                      <p:to x="100000" y="80000"/>
                                    </p:animScale>
                                    <p:animScale>
                                      <p:cBhvr>
                                        <p:cTn id="94" dur="83" decel="50000">
                                          <p:stCondLst>
                                            <p:cond delay="669"/>
                                          </p:stCondLst>
                                        </p:cTn>
                                        <p:tgtEl>
                                          <p:spTgt spid="11">
                                            <p:txEl>
                                              <p:pRg st="14" end="14"/>
                                            </p:txEl>
                                          </p:spTgt>
                                        </p:tgtEl>
                                      </p:cBhvr>
                                      <p:to x="100000" y="100000"/>
                                    </p:animScale>
                                    <p:animScale>
                                      <p:cBhvr>
                                        <p:cTn id="95" dur="13">
                                          <p:stCondLst>
                                            <p:cond delay="821"/>
                                          </p:stCondLst>
                                        </p:cTn>
                                        <p:tgtEl>
                                          <p:spTgt spid="11">
                                            <p:txEl>
                                              <p:pRg st="14" end="14"/>
                                            </p:txEl>
                                          </p:spTgt>
                                        </p:tgtEl>
                                      </p:cBhvr>
                                      <p:to x="100000" y="90000"/>
                                    </p:animScale>
                                    <p:animScale>
                                      <p:cBhvr>
                                        <p:cTn id="96" dur="83" decel="50000">
                                          <p:stCondLst>
                                            <p:cond delay="834"/>
                                          </p:stCondLst>
                                        </p:cTn>
                                        <p:tgtEl>
                                          <p:spTgt spid="11">
                                            <p:txEl>
                                              <p:pRg st="14" end="14"/>
                                            </p:txEl>
                                          </p:spTgt>
                                        </p:tgtEl>
                                      </p:cBhvr>
                                      <p:to x="100000" y="100000"/>
                                    </p:animScale>
                                    <p:animScale>
                                      <p:cBhvr>
                                        <p:cTn id="97" dur="13">
                                          <p:stCondLst>
                                            <p:cond delay="904"/>
                                          </p:stCondLst>
                                        </p:cTn>
                                        <p:tgtEl>
                                          <p:spTgt spid="11">
                                            <p:txEl>
                                              <p:pRg st="14" end="14"/>
                                            </p:txEl>
                                          </p:spTgt>
                                        </p:tgtEl>
                                      </p:cBhvr>
                                      <p:to x="100000" y="95000"/>
                                    </p:animScale>
                                    <p:animScale>
                                      <p:cBhvr>
                                        <p:cTn id="98" dur="83" decel="50000">
                                          <p:stCondLst>
                                            <p:cond delay="917"/>
                                          </p:stCondLst>
                                        </p:cTn>
                                        <p:tgtEl>
                                          <p:spTgt spid="11">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a:t>
            </a:r>
            <a:r>
              <a:rPr lang="es-MX" sz="2000" b="1" dirty="0">
                <a:solidFill>
                  <a:schemeClr val="bg1"/>
                </a:solidFill>
                <a:latin typeface="Arial" panose="020B0604020202020204" pitchFamily="34" charset="0"/>
                <a:cs typeface="Arial" panose="020B0604020202020204" pitchFamily="34" charset="0"/>
              </a:rPr>
              <a:t> licitación pública</a:t>
            </a:r>
            <a:r>
              <a:rPr lang="es-MX" sz="2000" dirty="0">
                <a:solidFill>
                  <a:schemeClr val="bg1"/>
                </a:solidFill>
                <a:latin typeface="Arial" panose="020B0604020202020204" pitchFamily="34" charset="0"/>
                <a:cs typeface="Arial" panose="020B0604020202020204" pitchFamily="34" charset="0"/>
              </a:rPr>
              <a:t>, de acuerdo a la </a:t>
            </a:r>
            <a:r>
              <a:rPr lang="es-MX" sz="2000" b="1" dirty="0">
                <a:solidFill>
                  <a:schemeClr val="bg1"/>
                </a:solidFill>
                <a:latin typeface="Arial" panose="020B0604020202020204" pitchFamily="34" charset="0"/>
                <a:cs typeface="Arial" panose="020B0604020202020204" pitchFamily="34" charset="0"/>
              </a:rPr>
              <a:t>LAASSP</a:t>
            </a:r>
            <a:r>
              <a:rPr lang="es-MX" sz="2000" dirty="0">
                <a:solidFill>
                  <a:schemeClr val="bg1"/>
                </a:solidFill>
                <a:latin typeface="Arial" panose="020B0604020202020204" pitchFamily="34" charset="0"/>
                <a:cs typeface="Arial" panose="020B0604020202020204" pitchFamily="34" charset="0"/>
              </a:rPr>
              <a:t>, independientemente de su carácter, se debe llevar a cabo, de acuerdo a las siguientes etapas:</a:t>
            </a:r>
          </a:p>
          <a:p>
            <a:pPr marL="0" indent="0">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b="1" dirty="0">
                <a:solidFill>
                  <a:schemeClr val="bg1"/>
                </a:solidFill>
                <a:latin typeface="Arial" panose="020B0604020202020204" pitchFamily="34" charset="0"/>
                <a:cs typeface="Arial" panose="020B0604020202020204" pitchFamily="34" charset="0"/>
              </a:rPr>
              <a:t>A.- Previa al inicio del procedimiento</a:t>
            </a:r>
            <a:r>
              <a:rPr lang="es-MX" sz="2000" dirty="0">
                <a:solidFill>
                  <a:schemeClr val="bg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Proyecto de convocatoria </a:t>
            </a:r>
            <a:r>
              <a:rPr lang="es-ES" sz="1600" dirty="0">
                <a:solidFill>
                  <a:schemeClr val="bg1"/>
                </a:solidFill>
                <a:latin typeface="Arial" panose="020B0604020202020204" pitchFamily="34" charset="0"/>
                <a:cs typeface="Arial" panose="020B0604020202020204" pitchFamily="34" charset="0"/>
              </a:rPr>
              <a:t>(29 últ. y penúltimo pfos. LAASSP y 2 fracc. X y 41 RLAASSP)</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cs typeface="Arial" panose="020B0604020202020204" pitchFamily="34" charset="0"/>
              </a:rPr>
              <a:t>B.- Del procedimiento de contratación.</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Publicación de la convocatoria a la licitación en CompraNet y resumen en DOF; </a:t>
            </a:r>
            <a:r>
              <a:rPr lang="es-ES" sz="1600" kern="0" dirty="0">
                <a:solidFill>
                  <a:sysClr val="windowText" lastClr="000000"/>
                </a:solidFill>
                <a:latin typeface="Arial" panose="020B0604020202020204" pitchFamily="34" charset="0"/>
                <a:cs typeface="Arial" panose="020B0604020202020204" pitchFamily="34" charset="0"/>
              </a:rPr>
              <a:t>(arts. 30 LAASSP y 42 RLAASSP)</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Junta de aclaraciones </a:t>
            </a:r>
            <a:r>
              <a:rPr lang="es-ES" sz="1600" kern="0" dirty="0">
                <a:solidFill>
                  <a:sysClr val="windowText" lastClr="000000"/>
                </a:solidFill>
                <a:latin typeface="Arial" panose="020B0604020202020204" pitchFamily="34" charset="0"/>
                <a:cs typeface="Arial" panose="020B0604020202020204" pitchFamily="34" charset="0"/>
              </a:rPr>
              <a:t>(arts. 33 Bis LAASSP y 45 y 46 RLAASSP)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Presentación y apertura de proposiciones; </a:t>
            </a:r>
            <a:r>
              <a:rPr lang="es-ES" sz="1600" kern="0" dirty="0">
                <a:solidFill>
                  <a:sysClr val="windowText" lastClr="000000"/>
                </a:solidFill>
                <a:latin typeface="Arial" panose="020B0604020202020204" pitchFamily="34" charset="0"/>
                <a:cs typeface="Arial" panose="020B0604020202020204" pitchFamily="34" charset="0"/>
              </a:rPr>
              <a:t>(arts. 32, 34 y 35 LAASSP y 47, 48, 50 RLAASSP)</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Análisis y evaluación de proposiciones </a:t>
            </a:r>
            <a:r>
              <a:rPr lang="es-ES" sz="1600" kern="0" dirty="0">
                <a:solidFill>
                  <a:sysClr val="windowText" lastClr="000000"/>
                </a:solidFill>
                <a:latin typeface="Arial" panose="020B0604020202020204" pitchFamily="34" charset="0"/>
                <a:cs typeface="Arial" panose="020B0604020202020204" pitchFamily="34" charset="0"/>
              </a:rPr>
              <a:t>(arts. 29 fracc. XIII y 36 LAASSP, y 51, 52, 53 y 54 RLAASSP y Lineamientos)</a:t>
            </a:r>
            <a:r>
              <a:rPr lang="es-ES" sz="2000" kern="0" dirty="0">
                <a:solidFill>
                  <a:sysClr val="windowText" lastClr="000000"/>
                </a:solidFill>
                <a:latin typeface="Arial" panose="020B0604020202020204" pitchFamily="34" charset="0"/>
                <a:cs typeface="Arial" panose="020B0604020202020204" pitchFamily="34" charset="0"/>
              </a:rPr>
              <a:t>, y</a:t>
            </a: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Fallo con adjudicación </a:t>
            </a:r>
            <a:r>
              <a:rPr lang="es-ES" sz="1600" kern="0" dirty="0">
                <a:solidFill>
                  <a:sysClr val="windowText" lastClr="000000"/>
                </a:solidFill>
                <a:latin typeface="Arial" panose="020B0604020202020204" pitchFamily="34" charset="0"/>
                <a:cs typeface="Arial" panose="020B0604020202020204" pitchFamily="34" charset="0"/>
              </a:rPr>
              <a:t>(arts. 36 Bis, 37 y 46 LAASSP) </a:t>
            </a:r>
            <a:r>
              <a:rPr lang="es-ES" sz="2000" kern="0" dirty="0">
                <a:solidFill>
                  <a:sysClr val="windowText" lastClr="000000"/>
                </a:solidFill>
                <a:latin typeface="Arial" panose="020B0604020202020204" pitchFamily="34" charset="0"/>
                <a:cs typeface="Arial" panose="020B0604020202020204" pitchFamily="34" charset="0"/>
              </a:rPr>
              <a:t>o declaración de desierta. </a:t>
            </a:r>
            <a:r>
              <a:rPr lang="es-ES" sz="1600" kern="0" dirty="0">
                <a:solidFill>
                  <a:sysClr val="windowText" lastClr="000000"/>
                </a:solidFill>
                <a:latin typeface="Arial" panose="020B0604020202020204" pitchFamily="34" charset="0"/>
                <a:cs typeface="Arial" panose="020B0604020202020204" pitchFamily="34" charset="0"/>
              </a:rPr>
              <a:t>(arts. 38, 2 fracc. XI y XII LAASSP y 58 1er. pfo. RLAASSP)</a:t>
            </a:r>
            <a:r>
              <a:rPr lang="es-ES" sz="2000" kern="0" dirty="0">
                <a:solidFill>
                  <a:sysClr val="windowText" lastClr="000000"/>
                </a:solidFill>
                <a:latin typeface="Arial" panose="020B0604020202020204" pitchFamily="34" charset="0"/>
                <a:cs typeface="Arial" panose="020B0604020202020204" pitchFamily="34" charset="0"/>
              </a:rPr>
              <a:t>, y</a:t>
            </a:r>
            <a:endParaRPr lang="es-ES" sz="16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endParaRPr lang="es-MX" sz="1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r>
              <a:rPr lang="es-MX" sz="2000" b="1" kern="0" dirty="0">
                <a:solidFill>
                  <a:sysClr val="windowText" lastClr="000000"/>
                </a:solidFill>
                <a:latin typeface="Arial" panose="020B0604020202020204" pitchFamily="34" charset="0"/>
                <a:cs typeface="Arial" panose="020B0604020202020204" pitchFamily="34" charset="0"/>
              </a:rPr>
              <a:t>C.- Posterior al procedimiento de contratación.</a:t>
            </a:r>
          </a:p>
          <a:p>
            <a:pPr marL="0" indent="0" algn="just" defTabSz="800100">
              <a:lnSpc>
                <a:spcPct val="110000"/>
              </a:lnSpc>
              <a:spcBef>
                <a:spcPts val="0"/>
              </a:spcBef>
              <a:buNone/>
              <a:defRPr/>
            </a:pPr>
            <a:endParaRPr lang="es-MX" sz="11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r>
              <a:rPr lang="es-MX" sz="2000" kern="0" dirty="0">
                <a:solidFill>
                  <a:sysClr val="windowText" lastClr="000000"/>
                </a:solidFill>
                <a:latin typeface="Arial" panose="020B0604020202020204" pitchFamily="34" charset="0"/>
                <a:cs typeface="Arial" panose="020B0604020202020204" pitchFamily="34" charset="0"/>
              </a:rPr>
              <a:t>Formalización o firma del contrato.</a:t>
            </a:r>
          </a:p>
        </p:txBody>
      </p:sp>
    </p:spTree>
    <p:extLst>
      <p:ext uri="{BB962C8B-B14F-4D97-AF65-F5344CB8AC3E}">
        <p14:creationId xmlns:p14="http://schemas.microsoft.com/office/powerpoint/2010/main" val="13347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xEl>
                                              <p:pRg st="2" end="2"/>
                                            </p:txEl>
                                          </p:spTgt>
                                        </p:tgtEl>
                                      </p:cBhvr>
                                    </p:animEffect>
                                  </p:childTnLst>
                                </p:cTn>
                              </p:par>
                            </p:childTnLst>
                          </p:cTn>
                        </p:par>
                        <p:par>
                          <p:cTn id="20" fill="hold">
                            <p:stCondLst>
                              <p:cond delay="215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250" autoRev="1" fill="hold">
                                          <p:stCondLst>
                                            <p:cond delay="0"/>
                                          </p:stCondLst>
                                        </p:cTn>
                                        <p:tgtEl>
                                          <p:spTgt spid="11">
                                            <p:txEl>
                                              <p:pRg st="4" end="4"/>
                                            </p:txEl>
                                          </p:spTgt>
                                        </p:tgtEl>
                                        <p:attrNameLst>
                                          <p:attrName>ppt_w</p:attrName>
                                        </p:attrNameLst>
                                      </p:cBhvr>
                                    </p:anim>
                                    <p:anim by="(#ppt_w*0.50)" calcmode="lin" valueType="num">
                                      <p:cBhvr>
                                        <p:cTn id="24" dur="250" decel="50000" autoRev="1" fill="hold">
                                          <p:stCondLst>
                                            <p:cond delay="0"/>
                                          </p:stCondLst>
                                        </p:cTn>
                                        <p:tgtEl>
                                          <p:spTgt spid="11">
                                            <p:txEl>
                                              <p:pRg st="4" end="4"/>
                                            </p:txEl>
                                          </p:spTgt>
                                        </p:tgtEl>
                                        <p:attrNameLst>
                                          <p:attrName>ppt_x</p:attrName>
                                        </p:attrNameLst>
                                      </p:cBhvr>
                                    </p:anim>
                                    <p:anim from="(-#ppt_h/2)" to="(#ppt_y)" calcmode="lin" valueType="num">
                                      <p:cBhvr>
                                        <p:cTn id="25" dur="500" fill="hold">
                                          <p:stCondLst>
                                            <p:cond delay="0"/>
                                          </p:stCondLst>
                                        </p:cTn>
                                        <p:tgtEl>
                                          <p:spTgt spid="11">
                                            <p:txEl>
                                              <p:pRg st="4" end="4"/>
                                            </p:txEl>
                                          </p:spTgt>
                                        </p:tgtEl>
                                        <p:attrNameLst>
                                          <p:attrName>ppt_y</p:attrName>
                                        </p:attrNameLst>
                                      </p:cBhvr>
                                    </p:anim>
                                    <p:animRot by="21600000">
                                      <p:cBhvr>
                                        <p:cTn id="26" dur="50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1">
                                            <p:txEl>
                                              <p:pRg st="10" end="10"/>
                                            </p:txEl>
                                          </p:spTgt>
                                        </p:tgtEl>
                                        <p:attrNameLst>
                                          <p:attrName>style.visibility</p:attrName>
                                        </p:attrNameLst>
                                      </p:cBhvr>
                                      <p:to>
                                        <p:strVal val="visible"/>
                                      </p:to>
                                    </p:set>
                                    <p:anim calcmode="lin" valueType="num">
                                      <p:cBhvr>
                                        <p:cTn id="64"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67"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1">
                                            <p:txEl>
                                              <p:pRg st="11" end="11"/>
                                            </p:txEl>
                                          </p:spTgt>
                                        </p:tgtEl>
                                        <p:attrNameLst>
                                          <p:attrName>style.visibility</p:attrName>
                                        </p:attrNameLst>
                                      </p:cBhvr>
                                      <p:to>
                                        <p:strVal val="visible"/>
                                      </p:to>
                                    </p:set>
                                    <p:anim calcmode="lin" valueType="num">
                                      <p:cBhvr>
                                        <p:cTn id="76" dur="500" decel="50000" fill="hold">
                                          <p:stCondLst>
                                            <p:cond delay="0"/>
                                          </p:stCondLst>
                                        </p:cTn>
                                        <p:tgtEl>
                                          <p:spTgt spid="11">
                                            <p:txEl>
                                              <p:pRg st="11" end="11"/>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1">
                                            <p:txEl>
                                              <p:pRg st="11" end="11"/>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1">
                                            <p:txEl>
                                              <p:pRg st="11" end="11"/>
                                            </p:txEl>
                                          </p:spTgt>
                                        </p:tgtEl>
                                        <p:attrNameLst>
                                          <p:attrName>ppt_w</p:attrName>
                                        </p:attrNameLst>
                                      </p:cBhvr>
                                      <p:tavLst>
                                        <p:tav tm="0">
                                          <p:val>
                                            <p:strVal val="#ppt_w*.05"/>
                                          </p:val>
                                        </p:tav>
                                        <p:tav tm="100000">
                                          <p:val>
                                            <p:strVal val="#ppt_w"/>
                                          </p:val>
                                        </p:tav>
                                      </p:tavLst>
                                    </p:anim>
                                    <p:anim calcmode="lin" valueType="num">
                                      <p:cBhvr>
                                        <p:cTn id="79" dur="1000" fill="hold"/>
                                        <p:tgtEl>
                                          <p:spTgt spid="11">
                                            <p:txEl>
                                              <p:pRg st="11" end="11"/>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1">
                                            <p:txEl>
                                              <p:pRg st="11" end="11"/>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1">
                                            <p:txEl>
                                              <p:pRg st="11" end="11"/>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1">
                                            <p:txEl>
                                              <p:pRg st="11" end="11"/>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1">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1">
                                            <p:txEl>
                                              <p:pRg st="12" end="12"/>
                                            </p:txEl>
                                          </p:spTgt>
                                        </p:tgtEl>
                                        <p:attrNameLst>
                                          <p:attrName>style.visibility</p:attrName>
                                        </p:attrNameLst>
                                      </p:cBhvr>
                                      <p:to>
                                        <p:strVal val="visible"/>
                                      </p:to>
                                    </p:set>
                                    <p:anim calcmode="lin" valueType="num">
                                      <p:cBhvr>
                                        <p:cTn id="88"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91"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1">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nodeType="clickEffect">
                                  <p:stCondLst>
                                    <p:cond delay="0"/>
                                  </p:stCondLst>
                                  <p:iterate type="lt">
                                    <p:tmPct val="10000"/>
                                  </p:iterate>
                                  <p:childTnLst>
                                    <p:set>
                                      <p:cBhvr>
                                        <p:cTn id="99" dur="1" fill="hold">
                                          <p:stCondLst>
                                            <p:cond delay="0"/>
                                          </p:stCondLst>
                                        </p:cTn>
                                        <p:tgtEl>
                                          <p:spTgt spid="11">
                                            <p:txEl>
                                              <p:pRg st="14" end="14"/>
                                            </p:txEl>
                                          </p:spTgt>
                                        </p:tgtEl>
                                        <p:attrNameLst>
                                          <p:attrName>style.visibility</p:attrName>
                                        </p:attrNameLst>
                                      </p:cBhvr>
                                      <p:to>
                                        <p:strVal val="visible"/>
                                      </p:to>
                                    </p:set>
                                    <p:anim calcmode="lin" valueType="num">
                                      <p:cBhvr>
                                        <p:cTn id="100" dur="50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102" dur="50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1">
                                            <p:txEl>
                                              <p:pRg st="14" end="14"/>
                                            </p:txEl>
                                          </p:spTgt>
                                        </p:tgtEl>
                                      </p:cBhvr>
                                    </p:animEffect>
                                  </p:childTnLst>
                                </p:cTn>
                              </p:par>
                            </p:childTnLst>
                          </p:cTn>
                        </p:par>
                        <p:par>
                          <p:cTn id="105" fill="hold">
                            <p:stCondLst>
                              <p:cond delay="2550"/>
                            </p:stCondLst>
                            <p:childTnLst>
                              <p:par>
                                <p:cTn id="106" presetID="56" presetClass="entr" presetSubtype="0" fill="hold" nodeType="afterEffect">
                                  <p:stCondLst>
                                    <p:cond delay="0"/>
                                  </p:stCondLst>
                                  <p:iterate type="lt">
                                    <p:tmPct val="10000"/>
                                  </p:iterate>
                                  <p:childTnLst>
                                    <p:set>
                                      <p:cBhvr>
                                        <p:cTn id="107"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08" dur="125" autoRev="1" fill="hold">
                                          <p:stCondLst>
                                            <p:cond delay="0"/>
                                          </p:stCondLst>
                                        </p:cTn>
                                        <p:tgtEl>
                                          <p:spTgt spid="11">
                                            <p:txEl>
                                              <p:pRg st="16" end="16"/>
                                            </p:txEl>
                                          </p:spTgt>
                                        </p:tgtEl>
                                        <p:attrNameLst>
                                          <p:attrName>ppt_w</p:attrName>
                                        </p:attrNameLst>
                                      </p:cBhvr>
                                    </p:anim>
                                    <p:anim by="(#ppt_w*0.50)" calcmode="lin" valueType="num">
                                      <p:cBhvr>
                                        <p:cTn id="109" dur="125" decel="50000" autoRev="1" fill="hold">
                                          <p:stCondLst>
                                            <p:cond delay="0"/>
                                          </p:stCondLst>
                                        </p:cTn>
                                        <p:tgtEl>
                                          <p:spTgt spid="11">
                                            <p:txEl>
                                              <p:pRg st="16" end="16"/>
                                            </p:txEl>
                                          </p:spTgt>
                                        </p:tgtEl>
                                        <p:attrNameLst>
                                          <p:attrName>ppt_x</p:attrName>
                                        </p:attrNameLst>
                                      </p:cBhvr>
                                    </p:anim>
                                    <p:anim from="(-#ppt_h/2)" to="(#ppt_y)" calcmode="lin" valueType="num">
                                      <p:cBhvr>
                                        <p:cTn id="110" dur="250" fill="hold">
                                          <p:stCondLst>
                                            <p:cond delay="0"/>
                                          </p:stCondLst>
                                        </p:cTn>
                                        <p:tgtEl>
                                          <p:spTgt spid="11">
                                            <p:txEl>
                                              <p:pRg st="16" end="16"/>
                                            </p:txEl>
                                          </p:spTgt>
                                        </p:tgtEl>
                                        <p:attrNameLst>
                                          <p:attrName>ppt_y</p:attrName>
                                        </p:attrNameLst>
                                      </p:cBhvr>
                                    </p:anim>
                                    <p:animRot by="21600000">
                                      <p:cBhvr>
                                        <p:cTn id="111"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833714" y="744073"/>
            <a:ext cx="10709275" cy="5916705"/>
          </a:xfrm>
        </p:spPr>
        <p:txBody>
          <a:bodyPr>
            <a:normAutofit/>
          </a:bodyPr>
          <a:lstStyle/>
          <a:p>
            <a:pPr marL="0" indent="0" algn="just">
              <a:lnSpc>
                <a:spcPct val="120000"/>
              </a:lnSpc>
              <a:spcBef>
                <a:spcPts val="0"/>
              </a:spcBef>
              <a:buNone/>
            </a:pPr>
            <a:r>
              <a:rPr lang="es-MX" sz="2000" b="1" dirty="0">
                <a:solidFill>
                  <a:schemeClr val="bg1"/>
                </a:solidFill>
                <a:latin typeface="ArialMT"/>
              </a:rPr>
              <a:t>Unidad 3. Procedimientos de contratación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3.1. </a:t>
            </a:r>
            <a:r>
              <a:rPr lang="es-MX" sz="2000" dirty="0">
                <a:solidFill>
                  <a:schemeClr val="accent6">
                    <a:lumMod val="50000"/>
                  </a:schemeClr>
                </a:solidFill>
                <a:latin typeface="ArialMT"/>
              </a:rPr>
              <a:t>Que se puede contratar con la LAASSP y con la LOPSRM</a:t>
            </a:r>
            <a:r>
              <a:rPr lang="es-MX" sz="2000" dirty="0">
                <a:solidFill>
                  <a:schemeClr val="bg1"/>
                </a:solidFill>
                <a:latin typeface="ArialMT"/>
              </a:rPr>
              <a:t>. </a:t>
            </a:r>
          </a:p>
          <a:p>
            <a:pPr marL="0" indent="0" algn="just">
              <a:lnSpc>
                <a:spcPct val="120000"/>
              </a:lnSpc>
              <a:spcBef>
                <a:spcPts val="0"/>
              </a:spcBef>
              <a:buNone/>
            </a:pPr>
            <a:r>
              <a:rPr lang="es-MX" sz="2000" dirty="0">
                <a:solidFill>
                  <a:schemeClr val="bg1"/>
                </a:solidFill>
                <a:latin typeface="ArialMT"/>
              </a:rPr>
              <a:t>3.2. </a:t>
            </a:r>
            <a:r>
              <a:rPr lang="es-MX" sz="2000" dirty="0">
                <a:solidFill>
                  <a:schemeClr val="accent6">
                    <a:lumMod val="50000"/>
                  </a:schemeClr>
                </a:solidFill>
                <a:latin typeface="ArialMT"/>
              </a:rPr>
              <a:t>Procedimientos de contratación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3.3. </a:t>
            </a:r>
            <a:r>
              <a:rPr lang="es-MX" sz="2000" dirty="0">
                <a:solidFill>
                  <a:schemeClr val="accent6">
                    <a:lumMod val="50000"/>
                  </a:schemeClr>
                </a:solidFill>
                <a:latin typeface="ArialMT"/>
              </a:rPr>
              <a:t>Formalización de contratos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3.4. </a:t>
            </a:r>
            <a:r>
              <a:rPr lang="es-MX" sz="2000" dirty="0">
                <a:solidFill>
                  <a:schemeClr val="accent6">
                    <a:lumMod val="50000"/>
                  </a:schemeClr>
                </a:solidFill>
                <a:latin typeface="ArialMT"/>
              </a:rPr>
              <a:t>Modificación de contratos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a:t>
            </a:r>
            <a:r>
              <a:rPr lang="es-MX" sz="2000" dirty="0">
                <a:solidFill>
                  <a:schemeClr val="bg1"/>
                </a:solidFill>
                <a:effectLst/>
                <a:latin typeface="ArialMT"/>
              </a:rPr>
              <a:t>.5. </a:t>
            </a:r>
            <a:r>
              <a:rPr lang="es-MX" sz="2000" dirty="0">
                <a:solidFill>
                  <a:schemeClr val="accent6">
                    <a:lumMod val="50000"/>
                  </a:schemeClr>
                </a:solidFill>
                <a:effectLst/>
                <a:latin typeface="ArialMT"/>
              </a:rPr>
              <a:t>Garantías y seguros</a:t>
            </a:r>
            <a:r>
              <a:rPr lang="es-MX" sz="2000" dirty="0">
                <a:solidFill>
                  <a:schemeClr val="bg1"/>
                </a:solidFill>
                <a:effectLst/>
                <a:latin typeface="ArialMT"/>
              </a:rPr>
              <a:t>.</a:t>
            </a:r>
            <a:endParaRPr lang="es-MX" sz="2000" dirty="0">
              <a:solidFill>
                <a:schemeClr val="bg1"/>
              </a:solidFill>
              <a:effectLst/>
            </a:endParaRPr>
          </a:p>
          <a:p>
            <a:pPr marL="0" indent="0" algn="just">
              <a:lnSpc>
                <a:spcPct val="120000"/>
              </a:lnSpc>
              <a:spcBef>
                <a:spcPts val="0"/>
              </a:spcBef>
              <a:buNone/>
            </a:pPr>
            <a:endParaRPr lang="es-MX" sz="1000" dirty="0">
              <a:solidFill>
                <a:schemeClr val="bg1"/>
              </a:solidFill>
              <a:latin typeface="ArialMT"/>
            </a:endParaRPr>
          </a:p>
          <a:p>
            <a:pPr marL="0" indent="0" algn="just">
              <a:lnSpc>
                <a:spcPct val="120000"/>
              </a:lnSpc>
              <a:spcBef>
                <a:spcPts val="0"/>
              </a:spcBef>
              <a:buNone/>
            </a:pPr>
            <a:r>
              <a:rPr lang="es-MX" sz="2000" b="1" dirty="0">
                <a:solidFill>
                  <a:schemeClr val="bg1"/>
                </a:solidFill>
                <a:effectLst/>
                <a:latin typeface="ArialMT"/>
              </a:rPr>
              <a:t>Unidad 4.</a:t>
            </a:r>
            <a:r>
              <a:rPr lang="es-MX" sz="2000" dirty="0">
                <a:solidFill>
                  <a:schemeClr val="bg1"/>
                </a:solidFill>
                <a:effectLst/>
                <a:latin typeface="ArialMT"/>
              </a:rPr>
              <a:t> </a:t>
            </a:r>
            <a:r>
              <a:rPr lang="es-MX" sz="2000" b="1" dirty="0">
                <a:solidFill>
                  <a:schemeClr val="bg1"/>
                </a:solidFill>
                <a:effectLst/>
                <a:latin typeface="ArialMT"/>
              </a:rPr>
              <a:t>Ejecución de la obra pública</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4.1. </a:t>
            </a:r>
            <a:r>
              <a:rPr lang="es-MX" sz="2000" dirty="0">
                <a:solidFill>
                  <a:schemeClr val="accent6">
                    <a:lumMod val="50000"/>
                  </a:schemeClr>
                </a:solidFill>
                <a:latin typeface="ArialMT"/>
              </a:rPr>
              <a:t>Avance de obra</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a:t>
            </a:r>
            <a:r>
              <a:rPr lang="es-MX" sz="2000" dirty="0">
                <a:solidFill>
                  <a:schemeClr val="bg1"/>
                </a:solidFill>
                <a:effectLst/>
                <a:latin typeface="ArialMT"/>
              </a:rPr>
              <a:t>.2. </a:t>
            </a:r>
            <a:r>
              <a:rPr lang="es-MX" sz="2000" dirty="0">
                <a:solidFill>
                  <a:schemeClr val="accent6">
                    <a:lumMod val="50000"/>
                  </a:schemeClr>
                </a:solidFill>
                <a:effectLst/>
                <a:latin typeface="ArialMT"/>
              </a:rPr>
              <a:t>Estimaciones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4.3. </a:t>
            </a:r>
            <a:r>
              <a:rPr lang="es-MX" sz="2000" dirty="0">
                <a:solidFill>
                  <a:schemeClr val="accent6">
                    <a:lumMod val="50000"/>
                  </a:schemeClr>
                </a:solidFill>
                <a:latin typeface="ArialMT"/>
              </a:rPr>
              <a:t>Precios adicionales y extraordinarios</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4</a:t>
            </a:r>
            <a:r>
              <a:rPr lang="es-MX" sz="2000" dirty="0">
                <a:solidFill>
                  <a:schemeClr val="bg1"/>
                </a:solidFill>
                <a:effectLst/>
                <a:latin typeface="ArialMT"/>
              </a:rPr>
              <a:t>.4. </a:t>
            </a:r>
            <a:r>
              <a:rPr lang="es-MX" sz="2000" dirty="0">
                <a:solidFill>
                  <a:schemeClr val="accent6">
                    <a:lumMod val="50000"/>
                  </a:schemeClr>
                </a:solidFill>
                <a:effectLst/>
                <a:latin typeface="ArialMT"/>
              </a:rPr>
              <a:t>Ajustes de costos</a:t>
            </a:r>
            <a:r>
              <a:rPr lang="es-MX" sz="2000" dirty="0">
                <a:solidFill>
                  <a:schemeClr val="bg1"/>
                </a:solidFill>
                <a:effectLst/>
                <a:latin typeface="ArialMT"/>
              </a:rPr>
              <a:t>.</a:t>
            </a:r>
            <a:endParaRPr lang="es-MX" sz="2000" dirty="0">
              <a:solidFill>
                <a:schemeClr val="bg1"/>
              </a:solidFill>
              <a:latin typeface="ArialMT"/>
            </a:endParaRPr>
          </a:p>
          <a:p>
            <a:pPr marL="0" indent="0" algn="just">
              <a:lnSpc>
                <a:spcPct val="120000"/>
              </a:lnSpc>
              <a:spcBef>
                <a:spcPts val="0"/>
              </a:spcBef>
              <a:buNone/>
            </a:pPr>
            <a:r>
              <a:rPr lang="es-MX" sz="2000" dirty="0">
                <a:solidFill>
                  <a:schemeClr val="bg1"/>
                </a:solidFill>
                <a:latin typeface="ArialMT"/>
              </a:rPr>
              <a:t>4.5. </a:t>
            </a:r>
            <a:r>
              <a:rPr lang="es-MX" sz="2000" dirty="0">
                <a:solidFill>
                  <a:schemeClr val="accent6">
                    <a:lumMod val="50000"/>
                  </a:schemeClr>
                </a:solidFill>
                <a:latin typeface="ArialMT"/>
              </a:rPr>
              <a:t>Bitácora de obra</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   4.5</a:t>
            </a:r>
            <a:r>
              <a:rPr lang="es-MX" sz="2000" dirty="0">
                <a:solidFill>
                  <a:schemeClr val="bg1"/>
                </a:solidFill>
                <a:effectLst/>
                <a:latin typeface="ArialMT"/>
              </a:rPr>
              <a:t>.1. Bitácora electrónica y seguimiento a la obra pública (BESOP)</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   4.5.2. Bitácora convencional.</a:t>
            </a:r>
          </a:p>
          <a:p>
            <a:pPr marL="0" indent="0" algn="just">
              <a:lnSpc>
                <a:spcPct val="120000"/>
              </a:lnSpc>
              <a:spcBef>
                <a:spcPts val="0"/>
              </a:spcBef>
              <a:buNone/>
            </a:pPr>
            <a:r>
              <a:rPr lang="es-MX" sz="2000" dirty="0">
                <a:solidFill>
                  <a:schemeClr val="bg1"/>
                </a:solidFill>
                <a:latin typeface="ArialMT"/>
              </a:rPr>
              <a:t>   4.5.3. Reporte fotográfico.</a:t>
            </a:r>
          </a:p>
        </p:txBody>
      </p:sp>
      <p:sp>
        <p:nvSpPr>
          <p:cNvPr id="2" name="Marcador de número de diapositiva 1">
            <a:extLst>
              <a:ext uri="{FF2B5EF4-FFF2-40B4-BE49-F238E27FC236}">
                <a16:creationId xmlns:a16="http://schemas.microsoft.com/office/drawing/2014/main" id="{DDE22865-7DE3-4C20-DD7C-023F557641C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4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23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1">
                                            <p:txEl>
                                              <p:pRg st="1" end="1"/>
                                            </p:txEl>
                                          </p:spTgt>
                                        </p:tgtEl>
                                        <p:attrNameLst>
                                          <p:attrName>ppt_w</p:attrName>
                                        </p:attrNameLst>
                                      </p:cBhvr>
                                    </p:anim>
                                    <p:anim by="(#ppt_w*0.50)" calcmode="lin" valueType="num">
                                      <p:cBhvr>
                                        <p:cTn id="15" dur="250" decel="50000" autoRev="1" fill="hold">
                                          <p:stCondLst>
                                            <p:cond delay="0"/>
                                          </p:stCondLst>
                                        </p:cTn>
                                        <p:tgtEl>
                                          <p:spTgt spid="11">
                                            <p:txEl>
                                              <p:pRg st="1" end="1"/>
                                            </p:txEl>
                                          </p:spTgt>
                                        </p:tgtEl>
                                        <p:attrNameLst>
                                          <p:attrName>ppt_x</p:attrName>
                                        </p:attrNameLst>
                                      </p:cBhvr>
                                    </p:anim>
                                    <p:anim from="(-#ppt_h/2)" to="(#ppt_y)" calcmode="lin" valueType="num">
                                      <p:cBhvr>
                                        <p:cTn id="16" dur="500" fill="hold">
                                          <p:stCondLst>
                                            <p:cond delay="0"/>
                                          </p:stCondLst>
                                        </p:cTn>
                                        <p:tgtEl>
                                          <p:spTgt spid="11">
                                            <p:txEl>
                                              <p:pRg st="1" end="1"/>
                                            </p:txEl>
                                          </p:spTgt>
                                        </p:tgtEl>
                                        <p:attrNameLst>
                                          <p:attrName>ppt_y</p:attrName>
                                        </p:attrNameLst>
                                      </p:cBhvr>
                                    </p:anim>
                                    <p:animRot by="21600000">
                                      <p:cBhvr>
                                        <p:cTn id="17" dur="500" fill="hold">
                                          <p:stCondLst>
                                            <p:cond delay="0"/>
                                          </p:stCondLst>
                                        </p:cTn>
                                        <p:tgtEl>
                                          <p:spTgt spid="11">
                                            <p:txEl>
                                              <p:pRg st="1" end="1"/>
                                            </p:txEl>
                                          </p:spTgt>
                                        </p:tgtEl>
                                        <p:attrNameLst>
                                          <p:attrName>r</p:attrName>
                                        </p:attrNameLst>
                                      </p:cBhvr>
                                    </p:animRot>
                                  </p:childTnLst>
                                </p:cTn>
                              </p:par>
                            </p:childTnLst>
                          </p:cTn>
                        </p:par>
                        <p:par>
                          <p:cTn id="18" fill="hold">
                            <p:stCondLst>
                              <p:cond delay="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1">
                                            <p:txEl>
                                              <p:pRg st="2" end="2"/>
                                            </p:txEl>
                                          </p:spTgt>
                                        </p:tgtEl>
                                        <p:attrNameLst>
                                          <p:attrName>ppt_w</p:attrName>
                                        </p:attrNameLst>
                                      </p:cBhvr>
                                    </p:anim>
                                    <p:anim by="(#ppt_w*0.50)" calcmode="lin" valueType="num">
                                      <p:cBhvr>
                                        <p:cTn id="22" dur="250" decel="50000" autoRev="1" fill="hold">
                                          <p:stCondLst>
                                            <p:cond delay="0"/>
                                          </p:stCondLst>
                                        </p:cTn>
                                        <p:tgtEl>
                                          <p:spTgt spid="11">
                                            <p:txEl>
                                              <p:pRg st="2" end="2"/>
                                            </p:txEl>
                                          </p:spTgt>
                                        </p:tgtEl>
                                        <p:attrNameLst>
                                          <p:attrName>ppt_x</p:attrName>
                                        </p:attrNameLst>
                                      </p:cBhvr>
                                    </p:anim>
                                    <p:anim from="(-#ppt_h/2)" to="(#ppt_y)" calcmode="lin" valueType="num">
                                      <p:cBhvr>
                                        <p:cTn id="23" dur="500" fill="hold">
                                          <p:stCondLst>
                                            <p:cond delay="0"/>
                                          </p:stCondLst>
                                        </p:cTn>
                                        <p:tgtEl>
                                          <p:spTgt spid="11">
                                            <p:txEl>
                                              <p:pRg st="2" end="2"/>
                                            </p:txEl>
                                          </p:spTgt>
                                        </p:tgtEl>
                                        <p:attrNameLst>
                                          <p:attrName>ppt_y</p:attrName>
                                        </p:attrNameLst>
                                      </p:cBhvr>
                                    </p:anim>
                                    <p:animRot by="21600000">
                                      <p:cBhvr>
                                        <p:cTn id="24" dur="500" fill="hold">
                                          <p:stCondLst>
                                            <p:cond delay="0"/>
                                          </p:stCondLst>
                                        </p:cTn>
                                        <p:tgtEl>
                                          <p:spTgt spid="11">
                                            <p:txEl>
                                              <p:pRg st="2" end="2"/>
                                            </p:txEl>
                                          </p:spTgt>
                                        </p:tgtEl>
                                        <p:attrNameLst>
                                          <p:attrName>r</p:attrName>
                                        </p:attrNameLst>
                                      </p:cBhvr>
                                    </p:animRot>
                                  </p:childTnLst>
                                </p:cTn>
                              </p:par>
                            </p:childTnLst>
                          </p:cTn>
                        </p:par>
                        <p:par>
                          <p:cTn id="25" fill="hold">
                            <p:stCondLst>
                              <p:cond delay="72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par>
                          <p:cTn id="32" fill="hold">
                            <p:stCondLst>
                              <p:cond delay="91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by="(-#ppt_w*2)" calcmode="lin" valueType="num">
                                      <p:cBhvr rctx="PPT">
                                        <p:cTn id="35" dur="250" autoRev="1" fill="hold">
                                          <p:stCondLst>
                                            <p:cond delay="0"/>
                                          </p:stCondLst>
                                        </p:cTn>
                                        <p:tgtEl>
                                          <p:spTgt spid="11">
                                            <p:txEl>
                                              <p:pRg st="4" end="4"/>
                                            </p:txEl>
                                          </p:spTgt>
                                        </p:tgtEl>
                                        <p:attrNameLst>
                                          <p:attrName>ppt_w</p:attrName>
                                        </p:attrNameLst>
                                      </p:cBhvr>
                                    </p:anim>
                                    <p:anim by="(#ppt_w*0.50)" calcmode="lin" valueType="num">
                                      <p:cBhvr>
                                        <p:cTn id="36" dur="250" decel="50000" autoRev="1" fill="hold">
                                          <p:stCondLst>
                                            <p:cond delay="0"/>
                                          </p:stCondLst>
                                        </p:cTn>
                                        <p:tgtEl>
                                          <p:spTgt spid="11">
                                            <p:txEl>
                                              <p:pRg st="4" end="4"/>
                                            </p:txEl>
                                          </p:spTgt>
                                        </p:tgtEl>
                                        <p:attrNameLst>
                                          <p:attrName>ppt_x</p:attrName>
                                        </p:attrNameLst>
                                      </p:cBhvr>
                                    </p:anim>
                                    <p:anim from="(-#ppt_h/2)" to="(#ppt_y)" calcmode="lin" valueType="num">
                                      <p:cBhvr>
                                        <p:cTn id="37" dur="500" fill="hold">
                                          <p:stCondLst>
                                            <p:cond delay="0"/>
                                          </p:stCondLst>
                                        </p:cTn>
                                        <p:tgtEl>
                                          <p:spTgt spid="11">
                                            <p:txEl>
                                              <p:pRg st="4" end="4"/>
                                            </p:txEl>
                                          </p:spTgt>
                                        </p:tgtEl>
                                        <p:attrNameLst>
                                          <p:attrName>ppt_y</p:attrName>
                                        </p:attrNameLst>
                                      </p:cBhvr>
                                    </p:anim>
                                    <p:animRot by="21600000">
                                      <p:cBhvr>
                                        <p:cTn id="38" dur="500" fill="hold">
                                          <p:stCondLst>
                                            <p:cond delay="0"/>
                                          </p:stCondLst>
                                        </p:cTn>
                                        <p:tgtEl>
                                          <p:spTgt spid="11">
                                            <p:txEl>
                                              <p:pRg st="4" end="4"/>
                                            </p:txEl>
                                          </p:spTgt>
                                        </p:tgtEl>
                                        <p:attrNameLst>
                                          <p:attrName>r</p:attrName>
                                        </p:attrNameLst>
                                      </p:cBhvr>
                                    </p:animRot>
                                  </p:childTnLst>
                                </p:cTn>
                              </p:par>
                            </p:childTnLst>
                          </p:cTn>
                        </p:par>
                        <p:par>
                          <p:cTn id="39" fill="hold">
                            <p:stCondLst>
                              <p:cond delay="1095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11">
                                            <p:txEl>
                                              <p:pRg st="5" end="5"/>
                                            </p:txEl>
                                          </p:spTgt>
                                        </p:tgtEl>
                                        <p:attrNameLst>
                                          <p:attrName>style.visibility</p:attrName>
                                        </p:attrNameLst>
                                      </p:cBhvr>
                                      <p:to>
                                        <p:strVal val="visible"/>
                                      </p:to>
                                    </p:set>
                                    <p:anim by="(-#ppt_w*2)" calcmode="lin" valueType="num">
                                      <p:cBhvr rctx="PPT">
                                        <p:cTn id="42" dur="250" autoRev="1" fill="hold">
                                          <p:stCondLst>
                                            <p:cond delay="0"/>
                                          </p:stCondLst>
                                        </p:cTn>
                                        <p:tgtEl>
                                          <p:spTgt spid="11">
                                            <p:txEl>
                                              <p:pRg st="5" end="5"/>
                                            </p:txEl>
                                          </p:spTgt>
                                        </p:tgtEl>
                                        <p:attrNameLst>
                                          <p:attrName>ppt_w</p:attrName>
                                        </p:attrNameLst>
                                      </p:cBhvr>
                                    </p:anim>
                                    <p:anim by="(#ppt_w*0.50)" calcmode="lin" valueType="num">
                                      <p:cBhvr>
                                        <p:cTn id="43" dur="250" decel="50000" autoRev="1" fill="hold">
                                          <p:stCondLst>
                                            <p:cond delay="0"/>
                                          </p:stCondLst>
                                        </p:cTn>
                                        <p:tgtEl>
                                          <p:spTgt spid="11">
                                            <p:txEl>
                                              <p:pRg st="5" end="5"/>
                                            </p:txEl>
                                          </p:spTgt>
                                        </p:tgtEl>
                                        <p:attrNameLst>
                                          <p:attrName>ppt_x</p:attrName>
                                        </p:attrNameLst>
                                      </p:cBhvr>
                                    </p:anim>
                                    <p:anim from="(-#ppt_h/2)" to="(#ppt_y)" calcmode="lin" valueType="num">
                                      <p:cBhvr>
                                        <p:cTn id="44" dur="500" fill="hold">
                                          <p:stCondLst>
                                            <p:cond delay="0"/>
                                          </p:stCondLst>
                                        </p:cTn>
                                        <p:tgtEl>
                                          <p:spTgt spid="11">
                                            <p:txEl>
                                              <p:pRg st="5" end="5"/>
                                            </p:txEl>
                                          </p:spTgt>
                                        </p:tgtEl>
                                        <p:attrNameLst>
                                          <p:attrName>ppt_y</p:attrName>
                                        </p:attrNameLst>
                                      </p:cBhvr>
                                    </p:anim>
                                    <p:animRot by="21600000">
                                      <p:cBhvr>
                                        <p:cTn id="45" dur="500" fill="hold">
                                          <p:stCondLst>
                                            <p:cond delay="0"/>
                                          </p:stCondLst>
                                        </p:cTn>
                                        <p:tgtEl>
                                          <p:spTgt spid="11">
                                            <p:txEl>
                                              <p:pRg st="5" end="5"/>
                                            </p:txEl>
                                          </p:spTgt>
                                        </p:tgtEl>
                                        <p:attrNameLst>
                                          <p:attrName>r</p:attrName>
                                        </p:attrNameLst>
                                      </p:cBhvr>
                                    </p:animRot>
                                  </p:childTnLst>
                                </p:cTn>
                              </p:par>
                            </p:childTnLst>
                          </p:cTn>
                        </p:par>
                        <p:par>
                          <p:cTn id="46" fill="hold">
                            <p:stCondLst>
                              <p:cond delay="125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1">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11">
                                            <p:txEl>
                                              <p:pRg st="7" end="7"/>
                                            </p:txEl>
                                          </p:spTgt>
                                        </p:tgtEl>
                                        <p:attrNameLst>
                                          <p:attrName>ppt_w</p:attrName>
                                        </p:attrNameLst>
                                      </p:cBhvr>
                                    </p:anim>
                                    <p:anim by="(#ppt_w*0.50)" calcmode="lin" valueType="num">
                                      <p:cBhvr>
                                        <p:cTn id="50" dur="250" decel="50000" autoRev="1" fill="hold">
                                          <p:stCondLst>
                                            <p:cond delay="0"/>
                                          </p:stCondLst>
                                        </p:cTn>
                                        <p:tgtEl>
                                          <p:spTgt spid="11">
                                            <p:txEl>
                                              <p:pRg st="7" end="7"/>
                                            </p:txEl>
                                          </p:spTgt>
                                        </p:tgtEl>
                                        <p:attrNameLst>
                                          <p:attrName>ppt_x</p:attrName>
                                        </p:attrNameLst>
                                      </p:cBhvr>
                                    </p:anim>
                                    <p:anim from="(-#ppt_h/2)" to="(#ppt_y)" calcmode="lin" valueType="num">
                                      <p:cBhvr>
                                        <p:cTn id="51" dur="500" fill="hold">
                                          <p:stCondLst>
                                            <p:cond delay="0"/>
                                          </p:stCondLst>
                                        </p:cTn>
                                        <p:tgtEl>
                                          <p:spTgt spid="11">
                                            <p:txEl>
                                              <p:pRg st="7" end="7"/>
                                            </p:txEl>
                                          </p:spTgt>
                                        </p:tgtEl>
                                        <p:attrNameLst>
                                          <p:attrName>ppt_y</p:attrName>
                                        </p:attrNameLst>
                                      </p:cBhvr>
                                    </p:anim>
                                    <p:animRot by="21600000">
                                      <p:cBhvr>
                                        <p:cTn id="52" dur="500" fill="hold">
                                          <p:stCondLst>
                                            <p:cond delay="0"/>
                                          </p:stCondLst>
                                        </p:cTn>
                                        <p:tgtEl>
                                          <p:spTgt spid="11">
                                            <p:txEl>
                                              <p:pRg st="7" end="7"/>
                                            </p:txEl>
                                          </p:spTgt>
                                        </p:tgtEl>
                                        <p:attrNameLst>
                                          <p:attrName>r</p:attrName>
                                        </p:attrNameLst>
                                      </p:cBhvr>
                                    </p:animRot>
                                  </p:childTnLst>
                                </p:cTn>
                              </p:par>
                            </p:childTnLst>
                          </p:cTn>
                        </p:par>
                        <p:par>
                          <p:cTn id="53" fill="hold">
                            <p:stCondLst>
                              <p:cond delay="1460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11">
                                            <p:txEl>
                                              <p:pRg st="8" end="8"/>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8" end="8"/>
                                            </p:txEl>
                                          </p:spTgt>
                                        </p:tgtEl>
                                        <p:attrNameLst>
                                          <p:attrName>ppt_w</p:attrName>
                                        </p:attrNameLst>
                                      </p:cBhvr>
                                    </p:anim>
                                    <p:anim by="(#ppt_w*0.50)" calcmode="lin" valueType="num">
                                      <p:cBhvr>
                                        <p:cTn id="57" dur="250" decel="50000" autoRev="1" fill="hold">
                                          <p:stCondLst>
                                            <p:cond delay="0"/>
                                          </p:stCondLst>
                                        </p:cTn>
                                        <p:tgtEl>
                                          <p:spTgt spid="11">
                                            <p:txEl>
                                              <p:pRg st="8" end="8"/>
                                            </p:txEl>
                                          </p:spTgt>
                                        </p:tgtEl>
                                        <p:attrNameLst>
                                          <p:attrName>ppt_x</p:attrName>
                                        </p:attrNameLst>
                                      </p:cBhvr>
                                    </p:anim>
                                    <p:anim from="(-#ppt_h/2)" to="(#ppt_y)" calcmode="lin" valueType="num">
                                      <p:cBhvr>
                                        <p:cTn id="58" dur="500" fill="hold">
                                          <p:stCondLst>
                                            <p:cond delay="0"/>
                                          </p:stCondLst>
                                        </p:cTn>
                                        <p:tgtEl>
                                          <p:spTgt spid="11">
                                            <p:txEl>
                                              <p:pRg st="8" end="8"/>
                                            </p:txEl>
                                          </p:spTgt>
                                        </p:tgtEl>
                                        <p:attrNameLst>
                                          <p:attrName>ppt_y</p:attrName>
                                        </p:attrNameLst>
                                      </p:cBhvr>
                                    </p:anim>
                                    <p:animRot by="21600000">
                                      <p:cBhvr>
                                        <p:cTn id="59" dur="500" fill="hold">
                                          <p:stCondLst>
                                            <p:cond delay="0"/>
                                          </p:stCondLst>
                                        </p:cTn>
                                        <p:tgtEl>
                                          <p:spTgt spid="11">
                                            <p:txEl>
                                              <p:pRg st="8" end="8"/>
                                            </p:txEl>
                                          </p:spTgt>
                                        </p:tgtEl>
                                        <p:attrNameLst>
                                          <p:attrName>r</p:attrName>
                                        </p:attrNameLst>
                                      </p:cBhvr>
                                    </p:animRot>
                                  </p:childTnLst>
                                </p:cTn>
                              </p:par>
                            </p:childTnLst>
                          </p:cTn>
                        </p:par>
                        <p:par>
                          <p:cTn id="60" fill="hold">
                            <p:stCondLst>
                              <p:cond delay="1590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11">
                                            <p:txEl>
                                              <p:pRg st="9" end="9"/>
                                            </p:txEl>
                                          </p:spTgt>
                                        </p:tgtEl>
                                        <p:attrNameLst>
                                          <p:attrName>style.visibility</p:attrName>
                                        </p:attrNameLst>
                                      </p:cBhvr>
                                      <p:to>
                                        <p:strVal val="visible"/>
                                      </p:to>
                                    </p:set>
                                    <p:anim by="(-#ppt_w*2)" calcmode="lin" valueType="num">
                                      <p:cBhvr rctx="PPT">
                                        <p:cTn id="63" dur="250" autoRev="1" fill="hold">
                                          <p:stCondLst>
                                            <p:cond delay="0"/>
                                          </p:stCondLst>
                                        </p:cTn>
                                        <p:tgtEl>
                                          <p:spTgt spid="11">
                                            <p:txEl>
                                              <p:pRg st="9" end="9"/>
                                            </p:txEl>
                                          </p:spTgt>
                                        </p:tgtEl>
                                        <p:attrNameLst>
                                          <p:attrName>ppt_w</p:attrName>
                                        </p:attrNameLst>
                                      </p:cBhvr>
                                    </p:anim>
                                    <p:anim by="(#ppt_w*0.50)" calcmode="lin" valueType="num">
                                      <p:cBhvr>
                                        <p:cTn id="64" dur="250" decel="50000" autoRev="1" fill="hold">
                                          <p:stCondLst>
                                            <p:cond delay="0"/>
                                          </p:stCondLst>
                                        </p:cTn>
                                        <p:tgtEl>
                                          <p:spTgt spid="11">
                                            <p:txEl>
                                              <p:pRg st="9" end="9"/>
                                            </p:txEl>
                                          </p:spTgt>
                                        </p:tgtEl>
                                        <p:attrNameLst>
                                          <p:attrName>ppt_x</p:attrName>
                                        </p:attrNameLst>
                                      </p:cBhvr>
                                    </p:anim>
                                    <p:anim from="(-#ppt_h/2)" to="(#ppt_y)" calcmode="lin" valueType="num">
                                      <p:cBhvr>
                                        <p:cTn id="65" dur="500" fill="hold">
                                          <p:stCondLst>
                                            <p:cond delay="0"/>
                                          </p:stCondLst>
                                        </p:cTn>
                                        <p:tgtEl>
                                          <p:spTgt spid="11">
                                            <p:txEl>
                                              <p:pRg st="9" end="9"/>
                                            </p:txEl>
                                          </p:spTgt>
                                        </p:tgtEl>
                                        <p:attrNameLst>
                                          <p:attrName>ppt_y</p:attrName>
                                        </p:attrNameLst>
                                      </p:cBhvr>
                                    </p:anim>
                                    <p:animRot by="21600000">
                                      <p:cBhvr>
                                        <p:cTn id="66" dur="500" fill="hold">
                                          <p:stCondLst>
                                            <p:cond delay="0"/>
                                          </p:stCondLst>
                                        </p:cTn>
                                        <p:tgtEl>
                                          <p:spTgt spid="11">
                                            <p:txEl>
                                              <p:pRg st="9" end="9"/>
                                            </p:txEl>
                                          </p:spTgt>
                                        </p:tgtEl>
                                        <p:attrNameLst>
                                          <p:attrName>r</p:attrName>
                                        </p:attrNameLst>
                                      </p:cBhvr>
                                    </p:animRot>
                                  </p:childTnLst>
                                </p:cTn>
                              </p:par>
                            </p:childTnLst>
                          </p:cTn>
                        </p:par>
                        <p:par>
                          <p:cTn id="67" fill="hold">
                            <p:stCondLst>
                              <p:cond delay="17200"/>
                            </p:stCondLst>
                            <p:childTnLst>
                              <p:par>
                                <p:cTn id="68" presetID="56" presetClass="entr" presetSubtype="0" fill="hold" nodeType="afterEffect">
                                  <p:stCondLst>
                                    <p:cond delay="0"/>
                                  </p:stCondLst>
                                  <p:iterate type="lt">
                                    <p:tmPct val="10000"/>
                                  </p:iterate>
                                  <p:childTnLst>
                                    <p:set>
                                      <p:cBhvr>
                                        <p:cTn id="6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0" dur="250" autoRev="1" fill="hold">
                                          <p:stCondLst>
                                            <p:cond delay="0"/>
                                          </p:stCondLst>
                                        </p:cTn>
                                        <p:tgtEl>
                                          <p:spTgt spid="11">
                                            <p:txEl>
                                              <p:pRg st="10" end="10"/>
                                            </p:txEl>
                                          </p:spTgt>
                                        </p:tgtEl>
                                        <p:attrNameLst>
                                          <p:attrName>ppt_w</p:attrName>
                                        </p:attrNameLst>
                                      </p:cBhvr>
                                    </p:anim>
                                    <p:anim by="(#ppt_w*0.50)" calcmode="lin" valueType="num">
                                      <p:cBhvr>
                                        <p:cTn id="71" dur="250" decel="50000" autoRev="1" fill="hold">
                                          <p:stCondLst>
                                            <p:cond delay="0"/>
                                          </p:stCondLst>
                                        </p:cTn>
                                        <p:tgtEl>
                                          <p:spTgt spid="11">
                                            <p:txEl>
                                              <p:pRg st="10" end="10"/>
                                            </p:txEl>
                                          </p:spTgt>
                                        </p:tgtEl>
                                        <p:attrNameLst>
                                          <p:attrName>ppt_x</p:attrName>
                                        </p:attrNameLst>
                                      </p:cBhvr>
                                    </p:anim>
                                    <p:anim from="(-#ppt_h/2)" to="(#ppt_y)" calcmode="lin" valueType="num">
                                      <p:cBhvr>
                                        <p:cTn id="72" dur="500" fill="hold">
                                          <p:stCondLst>
                                            <p:cond delay="0"/>
                                          </p:stCondLst>
                                        </p:cTn>
                                        <p:tgtEl>
                                          <p:spTgt spid="11">
                                            <p:txEl>
                                              <p:pRg st="10" end="10"/>
                                            </p:txEl>
                                          </p:spTgt>
                                        </p:tgtEl>
                                        <p:attrNameLst>
                                          <p:attrName>ppt_y</p:attrName>
                                        </p:attrNameLst>
                                      </p:cBhvr>
                                    </p:anim>
                                    <p:animRot by="21600000">
                                      <p:cBhvr>
                                        <p:cTn id="73" dur="500" fill="hold">
                                          <p:stCondLst>
                                            <p:cond delay="0"/>
                                          </p:stCondLst>
                                        </p:cTn>
                                        <p:tgtEl>
                                          <p:spTgt spid="11">
                                            <p:txEl>
                                              <p:pRg st="10" end="10"/>
                                            </p:txEl>
                                          </p:spTgt>
                                        </p:tgtEl>
                                        <p:attrNameLst>
                                          <p:attrName>r</p:attrName>
                                        </p:attrNameLst>
                                      </p:cBhvr>
                                    </p:animRot>
                                  </p:childTnLst>
                                </p:cTn>
                              </p:par>
                            </p:childTnLst>
                          </p:cTn>
                        </p:par>
                        <p:par>
                          <p:cTn id="74" fill="hold">
                            <p:stCondLst>
                              <p:cond delay="19600"/>
                            </p:stCondLst>
                            <p:childTnLst>
                              <p:par>
                                <p:cTn id="75" presetID="56" presetClass="entr" presetSubtype="0" fill="hold" nodeType="afterEffect">
                                  <p:stCondLst>
                                    <p:cond delay="0"/>
                                  </p:stCondLst>
                                  <p:iterate type="lt">
                                    <p:tmPct val="10000"/>
                                  </p:iterate>
                                  <p:childTnLst>
                                    <p:set>
                                      <p:cBhvr>
                                        <p:cTn id="76" dur="1" fill="hold">
                                          <p:stCondLst>
                                            <p:cond delay="0"/>
                                          </p:stCondLst>
                                        </p:cTn>
                                        <p:tgtEl>
                                          <p:spTgt spid="11">
                                            <p:txEl>
                                              <p:pRg st="11" end="11"/>
                                            </p:txEl>
                                          </p:spTgt>
                                        </p:tgtEl>
                                        <p:attrNameLst>
                                          <p:attrName>style.visibility</p:attrName>
                                        </p:attrNameLst>
                                      </p:cBhvr>
                                      <p:to>
                                        <p:strVal val="visible"/>
                                      </p:to>
                                    </p:set>
                                    <p:anim by="(-#ppt_w*2)" calcmode="lin" valueType="num">
                                      <p:cBhvr rctx="PPT">
                                        <p:cTn id="77" dur="250" autoRev="1" fill="hold">
                                          <p:stCondLst>
                                            <p:cond delay="0"/>
                                          </p:stCondLst>
                                        </p:cTn>
                                        <p:tgtEl>
                                          <p:spTgt spid="11">
                                            <p:txEl>
                                              <p:pRg st="11" end="11"/>
                                            </p:txEl>
                                          </p:spTgt>
                                        </p:tgtEl>
                                        <p:attrNameLst>
                                          <p:attrName>ppt_w</p:attrName>
                                        </p:attrNameLst>
                                      </p:cBhvr>
                                    </p:anim>
                                    <p:anim by="(#ppt_w*0.50)" calcmode="lin" valueType="num">
                                      <p:cBhvr>
                                        <p:cTn id="78" dur="250" decel="50000" autoRev="1" fill="hold">
                                          <p:stCondLst>
                                            <p:cond delay="0"/>
                                          </p:stCondLst>
                                        </p:cTn>
                                        <p:tgtEl>
                                          <p:spTgt spid="11">
                                            <p:txEl>
                                              <p:pRg st="11" end="11"/>
                                            </p:txEl>
                                          </p:spTgt>
                                        </p:tgtEl>
                                        <p:attrNameLst>
                                          <p:attrName>ppt_x</p:attrName>
                                        </p:attrNameLst>
                                      </p:cBhvr>
                                    </p:anim>
                                    <p:anim from="(-#ppt_h/2)" to="(#ppt_y)" calcmode="lin" valueType="num">
                                      <p:cBhvr>
                                        <p:cTn id="79" dur="500" fill="hold">
                                          <p:stCondLst>
                                            <p:cond delay="0"/>
                                          </p:stCondLst>
                                        </p:cTn>
                                        <p:tgtEl>
                                          <p:spTgt spid="11">
                                            <p:txEl>
                                              <p:pRg st="11" end="11"/>
                                            </p:txEl>
                                          </p:spTgt>
                                        </p:tgtEl>
                                        <p:attrNameLst>
                                          <p:attrName>ppt_y</p:attrName>
                                        </p:attrNameLst>
                                      </p:cBhvr>
                                    </p:anim>
                                    <p:animRot by="21600000">
                                      <p:cBhvr>
                                        <p:cTn id="80" dur="500" fill="hold">
                                          <p:stCondLst>
                                            <p:cond delay="0"/>
                                          </p:stCondLst>
                                        </p:cTn>
                                        <p:tgtEl>
                                          <p:spTgt spid="11">
                                            <p:txEl>
                                              <p:pRg st="11" end="11"/>
                                            </p:txEl>
                                          </p:spTgt>
                                        </p:tgtEl>
                                        <p:attrNameLst>
                                          <p:attrName>r</p:attrName>
                                        </p:attrNameLst>
                                      </p:cBhvr>
                                    </p:animRot>
                                  </p:childTnLst>
                                </p:cTn>
                              </p:par>
                            </p:childTnLst>
                          </p:cTn>
                        </p:par>
                        <p:par>
                          <p:cTn id="81" fill="hold">
                            <p:stCondLst>
                              <p:cond delay="21050"/>
                            </p:stCondLst>
                            <p:childTnLst>
                              <p:par>
                                <p:cTn id="82" presetID="56" presetClass="entr" presetSubtype="0" fill="hold" nodeType="afterEffect">
                                  <p:stCondLst>
                                    <p:cond delay="0"/>
                                  </p:stCondLst>
                                  <p:iterate type="lt">
                                    <p:tmPct val="10000"/>
                                  </p:iterate>
                                  <p:childTnLst>
                                    <p:set>
                                      <p:cBhvr>
                                        <p:cTn id="83" dur="1" fill="hold">
                                          <p:stCondLst>
                                            <p:cond delay="0"/>
                                          </p:stCondLst>
                                        </p:cTn>
                                        <p:tgtEl>
                                          <p:spTgt spid="11">
                                            <p:txEl>
                                              <p:pRg st="12" end="12"/>
                                            </p:txEl>
                                          </p:spTgt>
                                        </p:tgtEl>
                                        <p:attrNameLst>
                                          <p:attrName>style.visibility</p:attrName>
                                        </p:attrNameLst>
                                      </p:cBhvr>
                                      <p:to>
                                        <p:strVal val="visible"/>
                                      </p:to>
                                    </p:set>
                                    <p:anim by="(-#ppt_w*2)" calcmode="lin" valueType="num">
                                      <p:cBhvr rctx="PPT">
                                        <p:cTn id="84" dur="250" autoRev="1" fill="hold">
                                          <p:stCondLst>
                                            <p:cond delay="0"/>
                                          </p:stCondLst>
                                        </p:cTn>
                                        <p:tgtEl>
                                          <p:spTgt spid="11">
                                            <p:txEl>
                                              <p:pRg st="12" end="12"/>
                                            </p:txEl>
                                          </p:spTgt>
                                        </p:tgtEl>
                                        <p:attrNameLst>
                                          <p:attrName>ppt_w</p:attrName>
                                        </p:attrNameLst>
                                      </p:cBhvr>
                                    </p:anim>
                                    <p:anim by="(#ppt_w*0.50)" calcmode="lin" valueType="num">
                                      <p:cBhvr>
                                        <p:cTn id="85" dur="250" decel="50000" autoRev="1" fill="hold">
                                          <p:stCondLst>
                                            <p:cond delay="0"/>
                                          </p:stCondLst>
                                        </p:cTn>
                                        <p:tgtEl>
                                          <p:spTgt spid="11">
                                            <p:txEl>
                                              <p:pRg st="12" end="12"/>
                                            </p:txEl>
                                          </p:spTgt>
                                        </p:tgtEl>
                                        <p:attrNameLst>
                                          <p:attrName>ppt_x</p:attrName>
                                        </p:attrNameLst>
                                      </p:cBhvr>
                                    </p:anim>
                                    <p:anim from="(-#ppt_h/2)" to="(#ppt_y)" calcmode="lin" valueType="num">
                                      <p:cBhvr>
                                        <p:cTn id="86" dur="500" fill="hold">
                                          <p:stCondLst>
                                            <p:cond delay="0"/>
                                          </p:stCondLst>
                                        </p:cTn>
                                        <p:tgtEl>
                                          <p:spTgt spid="11">
                                            <p:txEl>
                                              <p:pRg st="12" end="12"/>
                                            </p:txEl>
                                          </p:spTgt>
                                        </p:tgtEl>
                                        <p:attrNameLst>
                                          <p:attrName>ppt_y</p:attrName>
                                        </p:attrNameLst>
                                      </p:cBhvr>
                                    </p:anim>
                                    <p:animRot by="21600000">
                                      <p:cBhvr>
                                        <p:cTn id="87" dur="500" fill="hold">
                                          <p:stCondLst>
                                            <p:cond delay="0"/>
                                          </p:stCondLst>
                                        </p:cTn>
                                        <p:tgtEl>
                                          <p:spTgt spid="11">
                                            <p:txEl>
                                              <p:pRg st="12" end="12"/>
                                            </p:txEl>
                                          </p:spTgt>
                                        </p:tgtEl>
                                        <p:attrNameLst>
                                          <p:attrName>r</p:attrName>
                                        </p:attrNameLst>
                                      </p:cBhvr>
                                    </p:animRot>
                                  </p:childTnLst>
                                </p:cTn>
                              </p:par>
                            </p:childTnLst>
                          </p:cTn>
                        </p:par>
                        <p:par>
                          <p:cTn id="88" fill="hold">
                            <p:stCondLst>
                              <p:cond delay="22450"/>
                            </p:stCondLst>
                            <p:childTnLst>
                              <p:par>
                                <p:cTn id="89" presetID="56" presetClass="entr" presetSubtype="0" fill="hold" nodeType="afterEffect">
                                  <p:stCondLst>
                                    <p:cond delay="0"/>
                                  </p:stCondLst>
                                  <p:iterate type="lt">
                                    <p:tmPct val="10000"/>
                                  </p:iterate>
                                  <p:childTnLst>
                                    <p:set>
                                      <p:cBhvr>
                                        <p:cTn id="90" dur="1" fill="hold">
                                          <p:stCondLst>
                                            <p:cond delay="0"/>
                                          </p:stCondLst>
                                        </p:cTn>
                                        <p:tgtEl>
                                          <p:spTgt spid="11">
                                            <p:txEl>
                                              <p:pRg st="13" end="13"/>
                                            </p:txEl>
                                          </p:spTgt>
                                        </p:tgtEl>
                                        <p:attrNameLst>
                                          <p:attrName>style.visibility</p:attrName>
                                        </p:attrNameLst>
                                      </p:cBhvr>
                                      <p:to>
                                        <p:strVal val="visible"/>
                                      </p:to>
                                    </p:set>
                                    <p:anim by="(-#ppt_w*2)" calcmode="lin" valueType="num">
                                      <p:cBhvr rctx="PPT">
                                        <p:cTn id="91" dur="250" autoRev="1" fill="hold">
                                          <p:stCondLst>
                                            <p:cond delay="0"/>
                                          </p:stCondLst>
                                        </p:cTn>
                                        <p:tgtEl>
                                          <p:spTgt spid="11">
                                            <p:txEl>
                                              <p:pRg st="13" end="13"/>
                                            </p:txEl>
                                          </p:spTgt>
                                        </p:tgtEl>
                                        <p:attrNameLst>
                                          <p:attrName>ppt_w</p:attrName>
                                        </p:attrNameLst>
                                      </p:cBhvr>
                                    </p:anim>
                                    <p:anim by="(#ppt_w*0.50)" calcmode="lin" valueType="num">
                                      <p:cBhvr>
                                        <p:cTn id="92" dur="250" decel="50000" autoRev="1" fill="hold">
                                          <p:stCondLst>
                                            <p:cond delay="0"/>
                                          </p:stCondLst>
                                        </p:cTn>
                                        <p:tgtEl>
                                          <p:spTgt spid="11">
                                            <p:txEl>
                                              <p:pRg st="13" end="13"/>
                                            </p:txEl>
                                          </p:spTgt>
                                        </p:tgtEl>
                                        <p:attrNameLst>
                                          <p:attrName>ppt_x</p:attrName>
                                        </p:attrNameLst>
                                      </p:cBhvr>
                                    </p:anim>
                                    <p:anim from="(-#ppt_h/2)" to="(#ppt_y)" calcmode="lin" valueType="num">
                                      <p:cBhvr>
                                        <p:cTn id="93" dur="500" fill="hold">
                                          <p:stCondLst>
                                            <p:cond delay="0"/>
                                          </p:stCondLst>
                                        </p:cTn>
                                        <p:tgtEl>
                                          <p:spTgt spid="11">
                                            <p:txEl>
                                              <p:pRg st="13" end="13"/>
                                            </p:txEl>
                                          </p:spTgt>
                                        </p:tgtEl>
                                        <p:attrNameLst>
                                          <p:attrName>ppt_y</p:attrName>
                                        </p:attrNameLst>
                                      </p:cBhvr>
                                    </p:anim>
                                    <p:animRot by="21600000">
                                      <p:cBhvr>
                                        <p:cTn id="94" dur="500" fill="hold">
                                          <p:stCondLst>
                                            <p:cond delay="0"/>
                                          </p:stCondLst>
                                        </p:cTn>
                                        <p:tgtEl>
                                          <p:spTgt spid="11">
                                            <p:txEl>
                                              <p:pRg st="13" end="13"/>
                                            </p:txEl>
                                          </p:spTgt>
                                        </p:tgtEl>
                                        <p:attrNameLst>
                                          <p:attrName>r</p:attrName>
                                        </p:attrNameLst>
                                      </p:cBhvr>
                                    </p:animRot>
                                  </p:childTnLst>
                                </p:cTn>
                              </p:par>
                            </p:childTnLst>
                          </p:cTn>
                        </p:par>
                        <p:par>
                          <p:cTn id="95" fill="hold">
                            <p:stCondLst>
                              <p:cond delay="25850"/>
                            </p:stCondLst>
                            <p:childTnLst>
                              <p:par>
                                <p:cTn id="96" presetID="56" presetClass="entr" presetSubtype="0" fill="hold" nodeType="afterEffect">
                                  <p:stCondLst>
                                    <p:cond delay="0"/>
                                  </p:stCondLst>
                                  <p:iterate type="lt">
                                    <p:tmPct val="10000"/>
                                  </p:iterate>
                                  <p:childTnLst>
                                    <p:set>
                                      <p:cBhvr>
                                        <p:cTn id="97" dur="1" fill="hold">
                                          <p:stCondLst>
                                            <p:cond delay="0"/>
                                          </p:stCondLst>
                                        </p:cTn>
                                        <p:tgtEl>
                                          <p:spTgt spid="11">
                                            <p:txEl>
                                              <p:pRg st="14" end="14"/>
                                            </p:txEl>
                                          </p:spTgt>
                                        </p:tgtEl>
                                        <p:attrNameLst>
                                          <p:attrName>style.visibility</p:attrName>
                                        </p:attrNameLst>
                                      </p:cBhvr>
                                      <p:to>
                                        <p:strVal val="visible"/>
                                      </p:to>
                                    </p:set>
                                    <p:anim by="(-#ppt_w*2)" calcmode="lin" valueType="num">
                                      <p:cBhvr rctx="PPT">
                                        <p:cTn id="98" dur="250" autoRev="1" fill="hold">
                                          <p:stCondLst>
                                            <p:cond delay="0"/>
                                          </p:stCondLst>
                                        </p:cTn>
                                        <p:tgtEl>
                                          <p:spTgt spid="11">
                                            <p:txEl>
                                              <p:pRg st="14" end="14"/>
                                            </p:txEl>
                                          </p:spTgt>
                                        </p:tgtEl>
                                        <p:attrNameLst>
                                          <p:attrName>ppt_w</p:attrName>
                                        </p:attrNameLst>
                                      </p:cBhvr>
                                    </p:anim>
                                    <p:anim by="(#ppt_w*0.50)" calcmode="lin" valueType="num">
                                      <p:cBhvr>
                                        <p:cTn id="99" dur="250" decel="50000" autoRev="1" fill="hold">
                                          <p:stCondLst>
                                            <p:cond delay="0"/>
                                          </p:stCondLst>
                                        </p:cTn>
                                        <p:tgtEl>
                                          <p:spTgt spid="11">
                                            <p:txEl>
                                              <p:pRg st="14" end="14"/>
                                            </p:txEl>
                                          </p:spTgt>
                                        </p:tgtEl>
                                        <p:attrNameLst>
                                          <p:attrName>ppt_x</p:attrName>
                                        </p:attrNameLst>
                                      </p:cBhvr>
                                    </p:anim>
                                    <p:anim from="(-#ppt_h/2)" to="(#ppt_y)" calcmode="lin" valueType="num">
                                      <p:cBhvr>
                                        <p:cTn id="100" dur="500" fill="hold">
                                          <p:stCondLst>
                                            <p:cond delay="0"/>
                                          </p:stCondLst>
                                        </p:cTn>
                                        <p:tgtEl>
                                          <p:spTgt spid="11">
                                            <p:txEl>
                                              <p:pRg st="14" end="14"/>
                                            </p:txEl>
                                          </p:spTgt>
                                        </p:tgtEl>
                                        <p:attrNameLst>
                                          <p:attrName>ppt_y</p:attrName>
                                        </p:attrNameLst>
                                      </p:cBhvr>
                                    </p:anim>
                                    <p:animRot by="21600000">
                                      <p:cBhvr>
                                        <p:cTn id="101" dur="500" fill="hold">
                                          <p:stCondLst>
                                            <p:cond delay="0"/>
                                          </p:stCondLst>
                                        </p:cTn>
                                        <p:tgtEl>
                                          <p:spTgt spid="11">
                                            <p:txEl>
                                              <p:pRg st="14" end="14"/>
                                            </p:txEl>
                                          </p:spTgt>
                                        </p:tgtEl>
                                        <p:attrNameLst>
                                          <p:attrName>r</p:attrName>
                                        </p:attrNameLst>
                                      </p:cBhvr>
                                    </p:animRot>
                                  </p:childTnLst>
                                </p:cTn>
                              </p:par>
                            </p:childTnLst>
                          </p:cTn>
                        </p:par>
                        <p:par>
                          <p:cTn id="102" fill="hold">
                            <p:stCondLst>
                              <p:cond delay="27650"/>
                            </p:stCondLst>
                            <p:childTnLst>
                              <p:par>
                                <p:cTn id="103" presetID="56" presetClass="entr" presetSubtype="0" fill="hold" nodeType="afterEffect">
                                  <p:stCondLst>
                                    <p:cond delay="0"/>
                                  </p:stCondLst>
                                  <p:iterate type="lt">
                                    <p:tmPct val="10000"/>
                                  </p:iterate>
                                  <p:childTnLst>
                                    <p:set>
                                      <p:cBhvr>
                                        <p:cTn id="104" dur="1" fill="hold">
                                          <p:stCondLst>
                                            <p:cond delay="0"/>
                                          </p:stCondLst>
                                        </p:cTn>
                                        <p:tgtEl>
                                          <p:spTgt spid="11">
                                            <p:txEl>
                                              <p:pRg st="15" end="15"/>
                                            </p:txEl>
                                          </p:spTgt>
                                        </p:tgtEl>
                                        <p:attrNameLst>
                                          <p:attrName>style.visibility</p:attrName>
                                        </p:attrNameLst>
                                      </p:cBhvr>
                                      <p:to>
                                        <p:strVal val="visible"/>
                                      </p:to>
                                    </p:set>
                                    <p:anim by="(-#ppt_w*2)" calcmode="lin" valueType="num">
                                      <p:cBhvr rctx="PPT">
                                        <p:cTn id="105" dur="250" autoRev="1" fill="hold">
                                          <p:stCondLst>
                                            <p:cond delay="0"/>
                                          </p:stCondLst>
                                        </p:cTn>
                                        <p:tgtEl>
                                          <p:spTgt spid="11">
                                            <p:txEl>
                                              <p:pRg st="15" end="15"/>
                                            </p:txEl>
                                          </p:spTgt>
                                        </p:tgtEl>
                                        <p:attrNameLst>
                                          <p:attrName>ppt_w</p:attrName>
                                        </p:attrNameLst>
                                      </p:cBhvr>
                                    </p:anim>
                                    <p:anim by="(#ppt_w*0.50)" calcmode="lin" valueType="num">
                                      <p:cBhvr>
                                        <p:cTn id="106" dur="250" decel="50000" autoRev="1" fill="hold">
                                          <p:stCondLst>
                                            <p:cond delay="0"/>
                                          </p:stCondLst>
                                        </p:cTn>
                                        <p:tgtEl>
                                          <p:spTgt spid="11">
                                            <p:txEl>
                                              <p:pRg st="15" end="15"/>
                                            </p:txEl>
                                          </p:spTgt>
                                        </p:tgtEl>
                                        <p:attrNameLst>
                                          <p:attrName>ppt_x</p:attrName>
                                        </p:attrNameLst>
                                      </p:cBhvr>
                                    </p:anim>
                                    <p:anim from="(-#ppt_h/2)" to="(#ppt_y)" calcmode="lin" valueType="num">
                                      <p:cBhvr>
                                        <p:cTn id="107" dur="500" fill="hold">
                                          <p:stCondLst>
                                            <p:cond delay="0"/>
                                          </p:stCondLst>
                                        </p:cTn>
                                        <p:tgtEl>
                                          <p:spTgt spid="11">
                                            <p:txEl>
                                              <p:pRg st="15" end="15"/>
                                            </p:txEl>
                                          </p:spTgt>
                                        </p:tgtEl>
                                        <p:attrNameLst>
                                          <p:attrName>ppt_y</p:attrName>
                                        </p:attrNameLst>
                                      </p:cBhvr>
                                    </p:anim>
                                    <p:animRot by="21600000">
                                      <p:cBhvr>
                                        <p:cTn id="108" dur="500" fill="hold">
                                          <p:stCondLst>
                                            <p:cond delay="0"/>
                                          </p:stCondLst>
                                        </p:cTn>
                                        <p:tgtEl>
                                          <p:spTgt spid="11">
                                            <p:txEl>
                                              <p:pRg st="15" end="1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a:t>
            </a:r>
            <a:r>
              <a:rPr lang="es-MX" sz="2000" b="1" dirty="0">
                <a:solidFill>
                  <a:schemeClr val="bg1"/>
                </a:solidFill>
                <a:latin typeface="Arial" panose="020B0604020202020204" pitchFamily="34" charset="0"/>
                <a:cs typeface="Arial" panose="020B0604020202020204" pitchFamily="34" charset="0"/>
              </a:rPr>
              <a:t> licitación pública</a:t>
            </a:r>
            <a:r>
              <a:rPr lang="es-MX" sz="2000" dirty="0">
                <a:solidFill>
                  <a:schemeClr val="bg1"/>
                </a:solidFill>
                <a:latin typeface="Arial" panose="020B0604020202020204" pitchFamily="34" charset="0"/>
                <a:cs typeface="Arial" panose="020B0604020202020204" pitchFamily="34" charset="0"/>
              </a:rPr>
              <a:t>, de acuerdo a la </a:t>
            </a:r>
            <a:r>
              <a:rPr lang="es-MX" sz="2000" b="1" dirty="0">
                <a:solidFill>
                  <a:schemeClr val="bg1"/>
                </a:solidFill>
                <a:latin typeface="Arial" panose="020B0604020202020204" pitchFamily="34" charset="0"/>
                <a:cs typeface="Arial" panose="020B0604020202020204" pitchFamily="34" charset="0"/>
              </a:rPr>
              <a:t>LOPSRM</a:t>
            </a:r>
            <a:r>
              <a:rPr lang="es-MX" sz="2000" dirty="0">
                <a:solidFill>
                  <a:schemeClr val="bg1"/>
                </a:solidFill>
                <a:latin typeface="Arial" panose="020B0604020202020204" pitchFamily="34" charset="0"/>
                <a:cs typeface="Arial" panose="020B0604020202020204" pitchFamily="34" charset="0"/>
              </a:rPr>
              <a:t>, independientemente de su carácter, se debe llevar a cabo, de acuerdo a las siguientes etapas:</a:t>
            </a:r>
          </a:p>
          <a:p>
            <a:pPr marL="0" indent="0">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b="1" dirty="0">
                <a:solidFill>
                  <a:schemeClr val="bg1"/>
                </a:solidFill>
                <a:latin typeface="Arial" panose="020B0604020202020204" pitchFamily="34" charset="0"/>
                <a:cs typeface="Arial" panose="020B0604020202020204" pitchFamily="34" charset="0"/>
              </a:rPr>
              <a:t>A.- Previa al inicio del procedimiento</a:t>
            </a:r>
            <a:r>
              <a:rPr lang="es-MX" sz="2000" dirty="0">
                <a:solidFill>
                  <a:schemeClr val="bg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Proyecto de convocatoria </a:t>
            </a:r>
            <a:r>
              <a:rPr lang="es-ES" sz="1600" dirty="0">
                <a:solidFill>
                  <a:schemeClr val="bg1"/>
                </a:solidFill>
                <a:latin typeface="Arial" panose="020B0604020202020204" pitchFamily="34" charset="0"/>
                <a:cs typeface="Arial" panose="020B0604020202020204" pitchFamily="34" charset="0"/>
              </a:rPr>
              <a:t>(arts. 31 3º, 4º, y 5º pfos. LOPSRM y 2 frac XXVI y 35 RLOPSRM)</a:t>
            </a:r>
            <a:r>
              <a:rPr lang="es-ES" sz="2000" dirty="0">
                <a:solidFill>
                  <a:schemeClr val="bg1"/>
                </a:solidFill>
                <a:latin typeface="Arial" panose="020B0604020202020204" pitchFamily="34" charset="0"/>
                <a:cs typeface="Arial" panose="020B0604020202020204" pitchFamily="34" charset="0"/>
              </a:rPr>
              <a:t>, y</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cs typeface="Arial" panose="020B0604020202020204" pitchFamily="34" charset="0"/>
              </a:rPr>
              <a:t>B.- Del procedimiento de contratación.</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Publicación de la convocatoria a la licitación en CompraNet y resumen en DOF </a:t>
            </a:r>
            <a:r>
              <a:rPr lang="es-ES" sz="1600" kern="0" dirty="0">
                <a:solidFill>
                  <a:sysClr val="windowText" lastClr="000000"/>
                </a:solidFill>
                <a:latin typeface="Arial" panose="020B0604020202020204" pitchFamily="34" charset="0"/>
                <a:cs typeface="Arial" panose="020B0604020202020204" pitchFamily="34" charset="0"/>
              </a:rPr>
              <a:t>(arts. 30 LAASSP y 42 RLAASSP)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 31 fracc. IX LOPSRM y 31 fracc. III, 38 y 39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Junta de aclaraciones </a:t>
            </a:r>
            <a:r>
              <a:rPr lang="es-ES" sz="1600" kern="0" dirty="0">
                <a:solidFill>
                  <a:sysClr val="windowText" lastClr="000000"/>
                </a:solidFill>
                <a:latin typeface="Arial" panose="020B0604020202020204" pitchFamily="34" charset="0"/>
                <a:cs typeface="Arial" panose="020B0604020202020204" pitchFamily="34" charset="0"/>
              </a:rPr>
              <a:t>(arts. 35 LOPSRM y 39 y 40 RLOPSRM)</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Presentación y apertura de proposiciones; </a:t>
            </a:r>
            <a:r>
              <a:rPr lang="es-ES" sz="1600" kern="0" dirty="0">
                <a:solidFill>
                  <a:sysClr val="windowText" lastClr="000000"/>
                </a:solidFill>
                <a:latin typeface="Arial" panose="020B0604020202020204" pitchFamily="34" charset="0"/>
                <a:cs typeface="Arial" panose="020B0604020202020204" pitchFamily="34" charset="0"/>
              </a:rPr>
              <a:t>(arts. 33, 35 y 37 LOPSRM y 59, 60, 61, 62 RLOPSRM)</a:t>
            </a:r>
            <a:endParaRPr lang="es-MX" sz="16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Análisis y evaluación de proposiciones </a:t>
            </a:r>
            <a:r>
              <a:rPr lang="es-ES" sz="1600" kern="0" dirty="0">
                <a:solidFill>
                  <a:sysClr val="windowText" lastClr="000000"/>
                </a:solidFill>
                <a:latin typeface="Arial" panose="020B0604020202020204" pitchFamily="34" charset="0"/>
                <a:cs typeface="Arial" panose="020B0604020202020204" pitchFamily="34" charset="0"/>
              </a:rPr>
              <a:t>(arts. 38 LOPSRM y 63, 64, 65 y 66 RLOPSRM y Lineamientos);</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t>
            </a:r>
            <a:r>
              <a:rPr lang="es-ES" sz="2000" kern="0" dirty="0">
                <a:solidFill>
                  <a:schemeClr val="bg1"/>
                </a:solidFill>
                <a:latin typeface="Arial" panose="020B0604020202020204" pitchFamily="34" charset="0"/>
                <a:cs typeface="Arial" panose="020B0604020202020204" pitchFamily="34" charset="0"/>
              </a:rPr>
              <a:t>Fallo </a:t>
            </a:r>
            <a:r>
              <a:rPr lang="es-ES" altLang="es-MX" sz="2000" dirty="0">
                <a:solidFill>
                  <a:schemeClr val="bg1"/>
                </a:solidFill>
                <a:latin typeface="Arial" panose="020B0604020202020204" pitchFamily="34" charset="0"/>
                <a:cs typeface="Arial" panose="020B0604020202020204" pitchFamily="34" charset="0"/>
              </a:rPr>
              <a:t>con adjudicado </a:t>
            </a:r>
            <a:r>
              <a:rPr lang="es-ES" altLang="es-MX" sz="1600" dirty="0">
                <a:solidFill>
                  <a:schemeClr val="bg1"/>
                </a:solidFill>
                <a:latin typeface="Arial" panose="020B0604020202020204" pitchFamily="34" charset="0"/>
                <a:cs typeface="Arial" panose="020B0604020202020204" pitchFamily="34" charset="0"/>
              </a:rPr>
              <a:t>(arts. 39 LOPSRM y 68 RLOPSRM)</a:t>
            </a:r>
            <a:r>
              <a:rPr lang="es-ES" altLang="es-MX" sz="2000" dirty="0">
                <a:solidFill>
                  <a:schemeClr val="bg1"/>
                </a:solidFill>
                <a:latin typeface="Arial" panose="020B0604020202020204" pitchFamily="34" charset="0"/>
                <a:cs typeface="Arial" panose="020B0604020202020204" pitchFamily="34" charset="0"/>
              </a:rPr>
              <a:t> o declarando desierto </a:t>
            </a:r>
            <a:r>
              <a:rPr lang="es-ES" altLang="es-MX" sz="1600" dirty="0">
                <a:solidFill>
                  <a:schemeClr val="bg1"/>
                </a:solidFill>
                <a:latin typeface="Arial" panose="020B0604020202020204" pitchFamily="34" charset="0"/>
                <a:cs typeface="Arial" panose="020B0604020202020204" pitchFamily="34" charset="0"/>
              </a:rPr>
              <a:t>(arts. 39 2º pfo. y 40 LOPSRM y 72 RLOPRSM)</a:t>
            </a:r>
            <a:r>
              <a:rPr lang="es-ES" altLang="es-MX" sz="2000" dirty="0">
                <a:solidFill>
                  <a:schemeClr val="bg1"/>
                </a:solidFill>
                <a:latin typeface="Arial" panose="020B0604020202020204" pitchFamily="34" charset="0"/>
                <a:cs typeface="Arial" panose="020B0604020202020204" pitchFamily="34" charset="0"/>
              </a:rPr>
              <a:t>, y </a:t>
            </a:r>
          </a:p>
          <a:p>
            <a:pPr marL="0" indent="0" algn="just" defTabSz="800100">
              <a:lnSpc>
                <a:spcPct val="110000"/>
              </a:lnSpc>
              <a:spcBef>
                <a:spcPts val="0"/>
              </a:spcBef>
              <a:buFont typeface="+mj-lt"/>
              <a:buAutoNum type="arabicPeriod"/>
              <a:defRPr/>
            </a:pPr>
            <a:r>
              <a:rPr lang="es-ES" sz="2000" kern="0" dirty="0">
                <a:solidFill>
                  <a:schemeClr val="bg1"/>
                </a:solidFill>
                <a:latin typeface="Arial" panose="020B0604020202020204" pitchFamily="34" charset="0"/>
                <a:cs typeface="Arial" panose="020B0604020202020204" pitchFamily="34" charset="0"/>
              </a:rPr>
              <a:t> Formalización del contrato </a:t>
            </a:r>
            <a:r>
              <a:rPr lang="es-ES" sz="1600" kern="0" dirty="0">
                <a:solidFill>
                  <a:schemeClr val="bg1"/>
                </a:solidFill>
                <a:latin typeface="Arial" panose="020B0604020202020204" pitchFamily="34" charset="0"/>
                <a:cs typeface="Arial" panose="020B0604020202020204" pitchFamily="34" charset="0"/>
              </a:rPr>
              <a:t>(arts. 31 fracc. XXV y 46 LOPSRM y 79 RLOPSRM)</a:t>
            </a:r>
            <a:r>
              <a:rPr lang="es-ES" sz="2000" kern="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xEl>
                                              <p:pRg st="2" end="2"/>
                                            </p:txEl>
                                          </p:spTgt>
                                        </p:tgtEl>
                                      </p:cBhvr>
                                    </p:animEffect>
                                  </p:childTnLst>
                                </p:cTn>
                              </p:par>
                            </p:childTnLst>
                          </p:cTn>
                        </p:par>
                        <p:par>
                          <p:cTn id="20" fill="hold">
                            <p:stCondLst>
                              <p:cond delay="215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125" autoRev="1" fill="hold">
                                          <p:stCondLst>
                                            <p:cond delay="0"/>
                                          </p:stCondLst>
                                        </p:cTn>
                                        <p:tgtEl>
                                          <p:spTgt spid="11">
                                            <p:txEl>
                                              <p:pRg st="4" end="4"/>
                                            </p:txEl>
                                          </p:spTgt>
                                        </p:tgtEl>
                                        <p:attrNameLst>
                                          <p:attrName>ppt_w</p:attrName>
                                        </p:attrNameLst>
                                      </p:cBhvr>
                                    </p:anim>
                                    <p:anim by="(#ppt_w*0.50)" calcmode="lin" valueType="num">
                                      <p:cBhvr>
                                        <p:cTn id="24" dur="125" decel="50000" autoRev="1" fill="hold">
                                          <p:stCondLst>
                                            <p:cond delay="0"/>
                                          </p:stCondLst>
                                        </p:cTn>
                                        <p:tgtEl>
                                          <p:spTgt spid="11">
                                            <p:txEl>
                                              <p:pRg st="4" end="4"/>
                                            </p:txEl>
                                          </p:spTgt>
                                        </p:tgtEl>
                                        <p:attrNameLst>
                                          <p:attrName>ppt_x</p:attrName>
                                        </p:attrNameLst>
                                      </p:cBhvr>
                                    </p:anim>
                                    <p:anim from="(-#ppt_h/2)" to="(#ppt_y)" calcmode="lin" valueType="num">
                                      <p:cBhvr>
                                        <p:cTn id="25" dur="250" fill="hold">
                                          <p:stCondLst>
                                            <p:cond delay="0"/>
                                          </p:stCondLst>
                                        </p:cTn>
                                        <p:tgtEl>
                                          <p:spTgt spid="11">
                                            <p:txEl>
                                              <p:pRg st="4" end="4"/>
                                            </p:txEl>
                                          </p:spTgt>
                                        </p:tgtEl>
                                        <p:attrNameLst>
                                          <p:attrName>ppt_y</p:attrName>
                                        </p:attrNameLst>
                                      </p:cBhvr>
                                    </p:anim>
                                    <p:animRot by="21600000">
                                      <p:cBhvr>
                                        <p:cTn id="26" dur="25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1">
                                            <p:txEl>
                                              <p:pRg st="10" end="10"/>
                                            </p:txEl>
                                          </p:spTgt>
                                        </p:tgtEl>
                                        <p:attrNameLst>
                                          <p:attrName>style.visibility</p:attrName>
                                        </p:attrNameLst>
                                      </p:cBhvr>
                                      <p:to>
                                        <p:strVal val="visible"/>
                                      </p:to>
                                    </p:set>
                                    <p:anim calcmode="lin" valueType="num">
                                      <p:cBhvr>
                                        <p:cTn id="64"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67"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1">
                                            <p:txEl>
                                              <p:pRg st="11" end="11"/>
                                            </p:txEl>
                                          </p:spTgt>
                                        </p:tgtEl>
                                        <p:attrNameLst>
                                          <p:attrName>style.visibility</p:attrName>
                                        </p:attrNameLst>
                                      </p:cBhvr>
                                      <p:to>
                                        <p:strVal val="visible"/>
                                      </p:to>
                                    </p:set>
                                    <p:anim calcmode="lin" valueType="num">
                                      <p:cBhvr>
                                        <p:cTn id="76" dur="500" decel="50000" fill="hold">
                                          <p:stCondLst>
                                            <p:cond delay="0"/>
                                          </p:stCondLst>
                                        </p:cTn>
                                        <p:tgtEl>
                                          <p:spTgt spid="11">
                                            <p:txEl>
                                              <p:pRg st="11" end="11"/>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1">
                                            <p:txEl>
                                              <p:pRg st="11" end="11"/>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1">
                                            <p:txEl>
                                              <p:pRg st="11" end="11"/>
                                            </p:txEl>
                                          </p:spTgt>
                                        </p:tgtEl>
                                        <p:attrNameLst>
                                          <p:attrName>ppt_w</p:attrName>
                                        </p:attrNameLst>
                                      </p:cBhvr>
                                      <p:tavLst>
                                        <p:tav tm="0">
                                          <p:val>
                                            <p:strVal val="#ppt_w*.05"/>
                                          </p:val>
                                        </p:tav>
                                        <p:tav tm="100000">
                                          <p:val>
                                            <p:strVal val="#ppt_w"/>
                                          </p:val>
                                        </p:tav>
                                      </p:tavLst>
                                    </p:anim>
                                    <p:anim calcmode="lin" valueType="num">
                                      <p:cBhvr>
                                        <p:cTn id="79" dur="1000" fill="hold"/>
                                        <p:tgtEl>
                                          <p:spTgt spid="11">
                                            <p:txEl>
                                              <p:pRg st="11" end="11"/>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1">
                                            <p:txEl>
                                              <p:pRg st="11" end="11"/>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1">
                                            <p:txEl>
                                              <p:pRg st="11" end="11"/>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1">
                                            <p:txEl>
                                              <p:pRg st="11" end="11"/>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1">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1">
                                            <p:txEl>
                                              <p:pRg st="12" end="12"/>
                                            </p:txEl>
                                          </p:spTgt>
                                        </p:tgtEl>
                                        <p:attrNameLst>
                                          <p:attrName>style.visibility</p:attrName>
                                        </p:attrNameLst>
                                      </p:cBhvr>
                                      <p:to>
                                        <p:strVal val="visible"/>
                                      </p:to>
                                    </p:set>
                                    <p:anim calcmode="lin" valueType="num">
                                      <p:cBhvr>
                                        <p:cTn id="88"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91"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1">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nodeType="clickEffect">
                                  <p:stCondLst>
                                    <p:cond delay="0"/>
                                  </p:stCondLst>
                                  <p:childTnLst>
                                    <p:set>
                                      <p:cBhvr>
                                        <p:cTn id="99" dur="1" fill="hold">
                                          <p:stCondLst>
                                            <p:cond delay="0"/>
                                          </p:stCondLst>
                                        </p:cTn>
                                        <p:tgtEl>
                                          <p:spTgt spid="11">
                                            <p:txEl>
                                              <p:pRg st="13" end="13"/>
                                            </p:txEl>
                                          </p:spTgt>
                                        </p:tgtEl>
                                        <p:attrNameLst>
                                          <p:attrName>style.visibility</p:attrName>
                                        </p:attrNameLst>
                                      </p:cBhvr>
                                      <p:to>
                                        <p:strVal val="visible"/>
                                      </p:to>
                                    </p:set>
                                    <p:anim calcmode="lin" valueType="num">
                                      <p:cBhvr>
                                        <p:cTn id="100" dur="500" decel="50000" fill="hold">
                                          <p:stCondLst>
                                            <p:cond delay="0"/>
                                          </p:stCondLst>
                                        </p:cTn>
                                        <p:tgtEl>
                                          <p:spTgt spid="11">
                                            <p:txEl>
                                              <p:pRg st="13" end="13"/>
                                            </p:txEl>
                                          </p:spTgt>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1">
                                            <p:txEl>
                                              <p:pRg st="13" end="13"/>
                                            </p:txEl>
                                          </p:spTgt>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1">
                                            <p:txEl>
                                              <p:pRg st="13" end="13"/>
                                            </p:txEl>
                                          </p:spTgt>
                                        </p:tgtEl>
                                        <p:attrNameLst>
                                          <p:attrName>ppt_w</p:attrName>
                                        </p:attrNameLst>
                                      </p:cBhvr>
                                      <p:tavLst>
                                        <p:tav tm="0">
                                          <p:val>
                                            <p:strVal val="#ppt_w*.05"/>
                                          </p:val>
                                        </p:tav>
                                        <p:tav tm="100000">
                                          <p:val>
                                            <p:strVal val="#ppt_w"/>
                                          </p:val>
                                        </p:tav>
                                      </p:tavLst>
                                    </p:anim>
                                    <p:anim calcmode="lin" valueType="num">
                                      <p:cBhvr>
                                        <p:cTn id="103" dur="1000" fill="hold"/>
                                        <p:tgtEl>
                                          <p:spTgt spid="11">
                                            <p:txEl>
                                              <p:pRg st="13" end="13"/>
                                            </p:txEl>
                                          </p:spTgt>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1">
                                            <p:txEl>
                                              <p:pRg st="13" end="13"/>
                                            </p:txEl>
                                          </p:spTgt>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1">
                                            <p:txEl>
                                              <p:pRg st="13" end="13"/>
                                            </p:txEl>
                                          </p:spTgt>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1">
                                            <p:txEl>
                                              <p:pRg st="13" end="13"/>
                                            </p:txEl>
                                          </p:spTgt>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1">
                                            <p:txEl>
                                              <p:pRg st="13" end="1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5" presetClass="entr" presetSubtype="0" fill="hold" nodeType="clickEffect">
                                  <p:stCondLst>
                                    <p:cond delay="0"/>
                                  </p:stCondLst>
                                  <p:childTnLst>
                                    <p:set>
                                      <p:cBhvr>
                                        <p:cTn id="111" dur="1" fill="hold">
                                          <p:stCondLst>
                                            <p:cond delay="0"/>
                                          </p:stCondLst>
                                        </p:cTn>
                                        <p:tgtEl>
                                          <p:spTgt spid="11">
                                            <p:txEl>
                                              <p:pRg st="14" end="14"/>
                                            </p:txEl>
                                          </p:spTgt>
                                        </p:tgtEl>
                                        <p:attrNameLst>
                                          <p:attrName>style.visibility</p:attrName>
                                        </p:attrNameLst>
                                      </p:cBhvr>
                                      <p:to>
                                        <p:strVal val="visible"/>
                                      </p:to>
                                    </p:set>
                                    <p:anim calcmode="lin" valueType="num">
                                      <p:cBhvr>
                                        <p:cTn id="112" dur="500" decel="50000" fill="hold">
                                          <p:stCondLst>
                                            <p:cond delay="0"/>
                                          </p:stCondLst>
                                        </p:cTn>
                                        <p:tgtEl>
                                          <p:spTgt spid="11">
                                            <p:txEl>
                                              <p:pRg st="14" end="14"/>
                                            </p:txEl>
                                          </p:spTgt>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11">
                                            <p:txEl>
                                              <p:pRg st="14" end="14"/>
                                            </p:txEl>
                                          </p:spTgt>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11">
                                            <p:txEl>
                                              <p:pRg st="14" end="14"/>
                                            </p:txEl>
                                          </p:spTgt>
                                        </p:tgtEl>
                                        <p:attrNameLst>
                                          <p:attrName>ppt_w</p:attrName>
                                        </p:attrNameLst>
                                      </p:cBhvr>
                                      <p:tavLst>
                                        <p:tav tm="0">
                                          <p:val>
                                            <p:strVal val="#ppt_w*.05"/>
                                          </p:val>
                                        </p:tav>
                                        <p:tav tm="100000">
                                          <p:val>
                                            <p:strVal val="#ppt_w"/>
                                          </p:val>
                                        </p:tav>
                                      </p:tavLst>
                                    </p:anim>
                                    <p:anim calcmode="lin" valueType="num">
                                      <p:cBhvr>
                                        <p:cTn id="115" dur="1000" fill="hold"/>
                                        <p:tgtEl>
                                          <p:spTgt spid="11">
                                            <p:txEl>
                                              <p:pRg st="14" end="14"/>
                                            </p:txEl>
                                          </p:spTgt>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11">
                                            <p:txEl>
                                              <p:pRg st="14" end="14"/>
                                            </p:txEl>
                                          </p:spTgt>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11">
                                            <p:txEl>
                                              <p:pRg st="14" end="14"/>
                                            </p:txEl>
                                          </p:spTgt>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11">
                                            <p:txEl>
                                              <p:pRg st="14" end="14"/>
                                            </p:txEl>
                                          </p:spTgt>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 etapa </a:t>
            </a:r>
            <a:r>
              <a:rPr lang="es-MX" sz="2000" b="1" dirty="0">
                <a:solidFill>
                  <a:schemeClr val="bg1"/>
                </a:solidFill>
                <a:latin typeface="Arial" panose="020B0604020202020204" pitchFamily="34" charset="0"/>
                <a:cs typeface="Arial" panose="020B0604020202020204" pitchFamily="34" charset="0"/>
              </a:rPr>
              <a:t>Previa al inicio del procedimiento</a:t>
            </a:r>
            <a:r>
              <a:rPr lang="es-MX" sz="2000" dirty="0">
                <a:solidFill>
                  <a:schemeClr val="bg1"/>
                </a:solidFill>
                <a:latin typeface="Arial" panose="020B0604020202020204" pitchFamily="34" charset="0"/>
                <a:cs typeface="Arial" panose="020B0604020202020204" pitchFamily="34" charset="0"/>
              </a:rPr>
              <a:t>, consiste en dar a conocer el </a:t>
            </a:r>
            <a:r>
              <a:rPr lang="es-ES" sz="2000" dirty="0">
                <a:solidFill>
                  <a:schemeClr val="bg1"/>
                </a:solidFill>
                <a:latin typeface="Arial" panose="020B0604020202020204" pitchFamily="34" charset="0"/>
                <a:cs typeface="Arial" panose="020B0604020202020204" pitchFamily="34" charset="0"/>
              </a:rPr>
              <a:t>Proyecto de convocatoria o preconvocatoria, para que cualquier interesado lo pueda opinar.</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De conformidad con la </a:t>
            </a:r>
            <a:r>
              <a:rPr lang="es-ES" sz="2000" b="1" dirty="0">
                <a:solidFill>
                  <a:schemeClr val="bg1"/>
                </a:solidFill>
                <a:latin typeface="Arial" panose="020B0604020202020204" pitchFamily="34" charset="0"/>
                <a:cs typeface="Arial" panose="020B0604020202020204" pitchFamily="34" charset="0"/>
              </a:rPr>
              <a:t>LAASSP</a:t>
            </a:r>
            <a:r>
              <a:rPr lang="es-ES" sz="2000" dirty="0">
                <a:solidFill>
                  <a:schemeClr val="bg1"/>
                </a:solidFill>
                <a:latin typeface="Arial" panose="020B0604020202020204" pitchFamily="34" charset="0"/>
                <a:cs typeface="Arial" panose="020B0604020202020204" pitchFamily="34" charset="0"/>
              </a:rPr>
              <a:t>, la determinación de cuales Proyectos de convocatoria serán difundidos, se debe tomar en base al PAAAS, seleccionándose aquéllos que en su conjunto representen por lo menos el cincuenta por ciento del monto total a licitar, de los cuales se deberá dar preferencia a aquéllos que tengan mayor importancia para los programas sustantivos del ente público. </a:t>
            </a:r>
            <a:r>
              <a:rPr lang="es-ES" sz="1600" dirty="0">
                <a:solidFill>
                  <a:schemeClr val="bg1"/>
                </a:solidFill>
                <a:latin typeface="Arial" panose="020B0604020202020204" pitchFamily="34" charset="0"/>
                <a:cs typeface="Arial" panose="020B0604020202020204" pitchFamily="34" charset="0"/>
              </a:rPr>
              <a:t>(art. 41 fracc. I RLAASSP)</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De acuerdo con la </a:t>
            </a:r>
            <a:r>
              <a:rPr lang="es-ES" sz="2000" b="1" dirty="0">
                <a:solidFill>
                  <a:schemeClr val="bg1"/>
                </a:solidFill>
                <a:latin typeface="Arial" panose="020B0604020202020204" pitchFamily="34" charset="0"/>
                <a:cs typeface="Arial" panose="020B0604020202020204" pitchFamily="34" charset="0"/>
              </a:rPr>
              <a:t>LOPSRM</a:t>
            </a:r>
            <a:r>
              <a:rPr lang="es-ES" sz="2000" dirty="0">
                <a:solidFill>
                  <a:schemeClr val="bg1"/>
                </a:solidFill>
                <a:latin typeface="Arial" panose="020B0604020202020204" pitchFamily="34" charset="0"/>
                <a:cs typeface="Arial" panose="020B0604020202020204" pitchFamily="34" charset="0"/>
              </a:rPr>
              <a:t>, se deberán difundir los proyectos cuyo presupuesto estimado de contratación sea superior a diez mil veces el valor mensual de la UMA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($29´250,900.00 pesos hasta </a:t>
            </a:r>
            <a:r>
              <a:rPr lang="es-ES_tradnl" altLang="es-MX" sz="1600" dirty="0">
                <a:solidFill>
                  <a:srgbClr val="000000"/>
                </a:solidFill>
                <a:latin typeface="Arial" panose="020B0604020202020204" pitchFamily="34" charset="0"/>
                <a:cs typeface="Arial" panose="020B0604020202020204" pitchFamily="34" charset="0"/>
              </a:rPr>
              <a:t>31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enero 2023)</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será opcional  las de  monto  inferior a  esa 		</a:t>
            </a:r>
            <a:r>
              <a:rPr lang="es-ES_tradnl" altLang="es-MX" sz="2000" dirty="0">
                <a:solidFill>
                  <a:srgbClr val="000000"/>
                </a:solidFill>
                <a:latin typeface="Arial" panose="020B0604020202020204" pitchFamily="34" charset="0"/>
                <a:cs typeface="Arial" panose="020B0604020202020204" pitchFamily="34" charset="0"/>
              </a:rPr>
              <a:t>            cantidad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31 3er. y 4º </a:t>
            </a:r>
            <a:r>
              <a:rPr kumimoji="0" lang="es-ES_tradnl" altLang="es-MX"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pfos</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s-ES"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		            La difusión debe hacerse a través de CompraNet, al menos 		            durante diez días hábiles, lapso durante el cual se recibirán 		            los comentarios pertinentes en la dirección electrónica que para tal fin se señale </a:t>
            </a:r>
            <a:r>
              <a:rPr lang="es-ES" sz="1700" kern="0" dirty="0">
                <a:solidFill>
                  <a:sysClr val="windowText" lastClr="000000"/>
                </a:solidFill>
                <a:latin typeface="Arial" panose="020B0604020202020204" pitchFamily="34" charset="0"/>
                <a:cs typeface="Arial" panose="020B0604020202020204" pitchFamily="34" charset="0"/>
              </a:rPr>
              <a:t>(arts. 30 4º pfo. LOPSRM y 29 penúltimo pfo. 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p:txBody>
      </p:sp>
      <p:pic>
        <p:nvPicPr>
          <p:cNvPr id="10244" name="Picture 4" descr="Compranet">
            <a:extLst>
              <a:ext uri="{FF2B5EF4-FFF2-40B4-BE49-F238E27FC236}">
                <a16:creationId xmlns:a16="http://schemas.microsoft.com/office/drawing/2014/main" id="{0E7D5F94-D6F2-4B48-1755-A97381825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07" y="4740868"/>
            <a:ext cx="3001711" cy="129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edge">
                                      <p:cBhvr>
                                        <p:cTn id="25" dur="2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125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 calcmode="lin" valueType="num">
                                      <p:cBhvr>
                                        <p:cTn id="35" dur="1000" fill="hold"/>
                                        <p:tgtEl>
                                          <p:spTgt spid="10244"/>
                                        </p:tgtEl>
                                        <p:attrNameLst>
                                          <p:attrName>ppt_w</p:attrName>
                                        </p:attrNameLst>
                                      </p:cBhvr>
                                      <p:tavLst>
                                        <p:tav tm="0">
                                          <p:val>
                                            <p:strVal val="#ppt_w*0.70"/>
                                          </p:val>
                                        </p:tav>
                                        <p:tav tm="100000">
                                          <p:val>
                                            <p:strVal val="#ppt_w"/>
                                          </p:val>
                                        </p:tav>
                                      </p:tavLst>
                                    </p:anim>
                                    <p:anim calcmode="lin" valueType="num">
                                      <p:cBhvr>
                                        <p:cTn id="36" dur="1000" fill="hold"/>
                                        <p:tgtEl>
                                          <p:spTgt spid="10244"/>
                                        </p:tgtEl>
                                        <p:attrNameLst>
                                          <p:attrName>ppt_h</p:attrName>
                                        </p:attrNameLst>
                                      </p:cBhvr>
                                      <p:tavLst>
                                        <p:tav tm="0">
                                          <p:val>
                                            <p:strVal val="#ppt_h"/>
                                          </p:val>
                                        </p:tav>
                                        <p:tav tm="100000">
                                          <p:val>
                                            <p:strVal val="#ppt_h"/>
                                          </p:val>
                                        </p:tav>
                                      </p:tavLst>
                                    </p:anim>
                                    <p:animEffect transition="in" filter="fade">
                                      <p:cBhvr>
                                        <p:cTn id="37" dur="1000"/>
                                        <p:tgtEl>
                                          <p:spTgt spid="10244"/>
                                        </p:tgtEl>
                                      </p:cBhvr>
                                    </p:animEffect>
                                  </p:childTnLst>
                                </p:cTn>
                              </p:par>
                              <p:par>
                                <p:cTn id="38" presetID="52" presetClass="entr" presetSubtype="0" fill="hold" nodeType="with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Scale>
                                      <p:cBhvr>
                                        <p:cTn id="40"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1">
                                            <p:txEl>
                                              <p:pRg st="6" end="6"/>
                                            </p:txEl>
                                          </p:spTgt>
                                        </p:tgtEl>
                                        <p:attrNameLst>
                                          <p:attrName>ppt_x</p:attrName>
                                          <p:attrName>ppt_y</p:attrName>
                                        </p:attrNameLst>
                                      </p:cBhvr>
                                    </p:animMotion>
                                    <p:animEffect transition="in" filter="fade">
                                      <p:cBhvr>
                                        <p:cTn id="4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 difusión también se puede hacer, además de en CompraNet, a través de invitación a interesados </a:t>
            </a:r>
            <a:r>
              <a:rPr lang="es-MX" sz="1600" dirty="0">
                <a:solidFill>
                  <a:schemeClr val="bg1"/>
                </a:solidFill>
                <a:latin typeface="Arial" panose="020B0604020202020204" pitchFamily="34" charset="0"/>
                <a:cs typeface="Arial" panose="020B0604020202020204" pitchFamily="34" charset="0"/>
              </a:rPr>
              <a:t>(arts. 41 fracc IV RLAASSP y 35 fracc. III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Los </a:t>
            </a:r>
            <a:r>
              <a:rPr lang="es-MX" sz="2000" dirty="0">
                <a:solidFill>
                  <a:schemeClr val="bg2">
                    <a:lumMod val="60000"/>
                    <a:lumOff val="40000"/>
                  </a:schemeClr>
                </a:solidFill>
                <a:latin typeface="Arial" panose="020B0604020202020204" pitchFamily="34" charset="0"/>
                <a:cs typeface="Arial" panose="020B0604020202020204" pitchFamily="34" charset="0"/>
              </a:rPr>
              <a:t>comentarios recibidos </a:t>
            </a:r>
            <a:r>
              <a:rPr lang="es-MX" sz="2000" dirty="0">
                <a:solidFill>
                  <a:schemeClr val="bg1"/>
                </a:solidFill>
                <a:latin typeface="Arial" panose="020B0604020202020204" pitchFamily="34" charset="0"/>
                <a:cs typeface="Arial" panose="020B0604020202020204" pitchFamily="34" charset="0"/>
              </a:rPr>
              <a:t>deben analizarse </a:t>
            </a:r>
            <a:r>
              <a:rPr lang="es-MX" sz="1600" dirty="0">
                <a:solidFill>
                  <a:schemeClr val="bg1"/>
                </a:solidFill>
                <a:latin typeface="Arial" panose="020B0604020202020204" pitchFamily="34" charset="0"/>
                <a:cs typeface="Arial" panose="020B0604020202020204" pitchFamily="34" charset="0"/>
              </a:rPr>
              <a:t>(arts. 29 últ pfo. LAASSP y 41 frac III RLAASSP y 31 úl. pfo. LOPSRM y 35 últ. pfo. RLOPSRM)</a:t>
            </a:r>
            <a:r>
              <a:rPr lang="es-MX" sz="2000" dirty="0">
                <a:solidFill>
                  <a:schemeClr val="bg1"/>
                </a:solidFill>
                <a:latin typeface="Arial" panose="020B0604020202020204" pitchFamily="34" charset="0"/>
                <a:cs typeface="Arial" panose="020B0604020202020204" pitchFamily="34" charset="0"/>
              </a:rPr>
              <a:t>,</a:t>
            </a:r>
            <a:r>
              <a:rPr lang="es-MX" sz="16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y no gener,an obligación alguna para la dependencia o entidad.</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Este documento también pueden ser </a:t>
            </a:r>
            <a:r>
              <a:rPr lang="es-MX" sz="2000" dirty="0">
                <a:solidFill>
                  <a:srgbClr val="674446"/>
                </a:solidFill>
                <a:latin typeface="Arial" panose="020B0604020202020204" pitchFamily="34" charset="0"/>
                <a:cs typeface="Arial" panose="020B0604020202020204" pitchFamily="34" charset="0"/>
              </a:rPr>
              <a:t>analizado por el Subcomité </a:t>
            </a:r>
            <a:r>
              <a:rPr lang="es-MX" sz="2000" dirty="0">
                <a:solidFill>
                  <a:schemeClr val="bg1"/>
                </a:solidFill>
                <a:latin typeface="Arial" panose="020B0604020202020204" pitchFamily="34" charset="0"/>
                <a:cs typeface="Arial" panose="020B0604020202020204" pitchFamily="34" charset="0"/>
              </a:rPr>
              <a:t>revisor de proyectos de convocatorias </a:t>
            </a:r>
            <a:r>
              <a:rPr lang="es-MX" sz="1600" dirty="0">
                <a:solidFill>
                  <a:schemeClr val="bg1"/>
                </a:solidFill>
                <a:latin typeface="Arial" panose="020B0604020202020204" pitchFamily="34" charset="0"/>
                <a:cs typeface="Arial" panose="020B0604020202020204" pitchFamily="34" charset="0"/>
              </a:rPr>
              <a:t>(arts. 22 fracc V LAASSP y 25 fracc. IV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Publicación de la convocatoria a la licitación en CompraNet y resumen en DOF.</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Una vez revisado el proyecto de convocatoria, ya sea con lo posibles interesados o mediante los procedimientos internos del ente público, este se puede publicar.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el caso de la </a:t>
            </a:r>
            <a:r>
              <a:rPr lang="es-MX" sz="2000" b="1" dirty="0">
                <a:solidFill>
                  <a:schemeClr val="bg1"/>
                </a:solidFill>
                <a:latin typeface="Arial" panose="020B0604020202020204" pitchFamily="34" charset="0"/>
                <a:cs typeface="Arial" panose="020B0604020202020204" pitchFamily="34" charset="0"/>
              </a:rPr>
              <a:t>obra pública</a:t>
            </a:r>
            <a:r>
              <a:rPr lang="es-MX" sz="2000" dirty="0">
                <a:solidFill>
                  <a:schemeClr val="bg1"/>
                </a:solidFill>
                <a:latin typeface="Arial" panose="020B0604020202020204" pitchFamily="34" charset="0"/>
                <a:cs typeface="Arial" panose="020B0604020202020204" pitchFamily="34" charset="0"/>
              </a:rPr>
              <a:t>, se debe referir a una sola obra. </a:t>
            </a:r>
            <a:r>
              <a:rPr lang="es-MX" sz="1600" dirty="0">
                <a:solidFill>
                  <a:schemeClr val="bg1"/>
                </a:solidFill>
                <a:latin typeface="Arial" panose="020B0604020202020204" pitchFamily="34" charset="0"/>
                <a:cs typeface="Arial" panose="020B0604020202020204" pitchFamily="34" charset="0"/>
              </a:rPr>
              <a:t>(art. 31 1er.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esta debe elaborarse atendiendo a los ocho apartados señalados en el artículo 39 del RLAASSP.</a:t>
            </a:r>
          </a:p>
        </p:txBody>
      </p:sp>
    </p:spTree>
    <p:extLst>
      <p:ext uri="{BB962C8B-B14F-4D97-AF65-F5344CB8AC3E}">
        <p14:creationId xmlns:p14="http://schemas.microsoft.com/office/powerpoint/2010/main" val="2401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
                                        <p:tgtEl>
                                          <p:spTgt spid="11">
                                            <p:txEl>
                                              <p:pRg st="4" end="4"/>
                                            </p:txEl>
                                          </p:spTgt>
                                        </p:tgtEl>
                                      </p:cBhvr>
                                    </p:animEffect>
                                    <p:anim calcmode="lin" valueType="num">
                                      <p:cBhvr>
                                        <p:cTn id="22"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2"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1" dur="125" autoRev="1" fill="hold">
                                          <p:stCondLst>
                                            <p:cond delay="0"/>
                                          </p:stCondLst>
                                        </p:cTn>
                                        <p:tgtEl>
                                          <p:spTgt spid="11">
                                            <p:txEl>
                                              <p:pRg st="10" end="10"/>
                                            </p:txEl>
                                          </p:spTgt>
                                        </p:tgtEl>
                                        <p:attrNameLst>
                                          <p:attrName>ppt_w</p:attrName>
                                        </p:attrNameLst>
                                      </p:cBhvr>
                                    </p:anim>
                                    <p:anim by="(#ppt_w*0.50)" calcmode="lin" valueType="num">
                                      <p:cBhvr>
                                        <p:cTn id="52" dur="125" decel="50000" autoRev="1" fill="hold">
                                          <p:stCondLst>
                                            <p:cond delay="0"/>
                                          </p:stCondLst>
                                        </p:cTn>
                                        <p:tgtEl>
                                          <p:spTgt spid="11">
                                            <p:txEl>
                                              <p:pRg st="10" end="10"/>
                                            </p:txEl>
                                          </p:spTgt>
                                        </p:tgtEl>
                                        <p:attrNameLst>
                                          <p:attrName>ppt_x</p:attrName>
                                        </p:attrNameLst>
                                      </p:cBhvr>
                                    </p:anim>
                                    <p:anim from="(-#ppt_h/2)" to="(#ppt_y)" calcmode="lin" valueType="num">
                                      <p:cBhvr>
                                        <p:cTn id="53" dur="250" fill="hold">
                                          <p:stCondLst>
                                            <p:cond delay="0"/>
                                          </p:stCondLst>
                                        </p:cTn>
                                        <p:tgtEl>
                                          <p:spTgt spid="11">
                                            <p:txEl>
                                              <p:pRg st="10" end="10"/>
                                            </p:txEl>
                                          </p:spTgt>
                                        </p:tgtEl>
                                        <p:attrNameLst>
                                          <p:attrName>ppt_y</p:attrName>
                                        </p:attrNameLst>
                                      </p:cBhvr>
                                    </p:anim>
                                    <p:animRot by="21600000">
                                      <p:cBhvr>
                                        <p:cTn id="54" dur="250" fill="hold">
                                          <p:stCondLst>
                                            <p:cond delay="0"/>
                                          </p:stCondLst>
                                        </p:cTn>
                                        <p:tgtEl>
                                          <p:spTgt spid="11">
                                            <p:txEl>
                                              <p:pRg st="10" end="10"/>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11">
                                            <p:txEl>
                                              <p:pRg st="12" end="12"/>
                                            </p:txEl>
                                          </p:spTgt>
                                        </p:tgtEl>
                                        <p:attrNameLst>
                                          <p:attrName>style.visibility</p:attrName>
                                        </p:attrNameLst>
                                      </p:cBhvr>
                                      <p:to>
                                        <p:strVal val="visible"/>
                                      </p:to>
                                    </p:set>
                                    <p:anim by="(-#ppt_w*2)" calcmode="lin" valueType="num">
                                      <p:cBhvr rctx="PPT">
                                        <p:cTn id="59" dur="125" autoRev="1" fill="hold">
                                          <p:stCondLst>
                                            <p:cond delay="0"/>
                                          </p:stCondLst>
                                        </p:cTn>
                                        <p:tgtEl>
                                          <p:spTgt spid="11">
                                            <p:txEl>
                                              <p:pRg st="12" end="12"/>
                                            </p:txEl>
                                          </p:spTgt>
                                        </p:tgtEl>
                                        <p:attrNameLst>
                                          <p:attrName>ppt_w</p:attrName>
                                        </p:attrNameLst>
                                      </p:cBhvr>
                                    </p:anim>
                                    <p:anim by="(#ppt_w*0.50)" calcmode="lin" valueType="num">
                                      <p:cBhvr>
                                        <p:cTn id="60" dur="125" decel="50000" autoRev="1" fill="hold">
                                          <p:stCondLst>
                                            <p:cond delay="0"/>
                                          </p:stCondLst>
                                        </p:cTn>
                                        <p:tgtEl>
                                          <p:spTgt spid="11">
                                            <p:txEl>
                                              <p:pRg st="12" end="12"/>
                                            </p:txEl>
                                          </p:spTgt>
                                        </p:tgtEl>
                                        <p:attrNameLst>
                                          <p:attrName>ppt_x</p:attrName>
                                        </p:attrNameLst>
                                      </p:cBhvr>
                                    </p:anim>
                                    <p:anim from="(-#ppt_h/2)" to="(#ppt_y)" calcmode="lin" valueType="num">
                                      <p:cBhvr>
                                        <p:cTn id="61" dur="250" fill="hold">
                                          <p:stCondLst>
                                            <p:cond delay="0"/>
                                          </p:stCondLst>
                                        </p:cTn>
                                        <p:tgtEl>
                                          <p:spTgt spid="11">
                                            <p:txEl>
                                              <p:pRg st="12" end="12"/>
                                            </p:txEl>
                                          </p:spTgt>
                                        </p:tgtEl>
                                        <p:attrNameLst>
                                          <p:attrName>ppt_y</p:attrName>
                                        </p:attrNameLst>
                                      </p:cBhvr>
                                    </p:anim>
                                    <p:animRot by="21600000">
                                      <p:cBhvr>
                                        <p:cTn id="62" dur="250" fill="hold">
                                          <p:stCondLst>
                                            <p:cond delay="0"/>
                                          </p:stCondLst>
                                        </p:cTn>
                                        <p:tgtEl>
                                          <p:spTgt spid="11">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ES" sz="10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La publicación </a:t>
            </a:r>
            <a:r>
              <a:rPr lang="es-ES" sz="2000" kern="0" dirty="0">
                <a:solidFill>
                  <a:schemeClr val="bg2">
                    <a:lumMod val="60000"/>
                    <a:lumOff val="40000"/>
                  </a:schemeClr>
                </a:solidFill>
                <a:latin typeface="Arial" panose="020B0604020202020204" pitchFamily="34" charset="0"/>
                <a:cs typeface="Arial" panose="020B0604020202020204" pitchFamily="34" charset="0"/>
              </a:rPr>
              <a:t>se hace en CompraNet</a:t>
            </a:r>
            <a:r>
              <a:rPr lang="es-ES" sz="2000" kern="0" dirty="0">
                <a:solidFill>
                  <a:sysClr val="windowText" lastClr="000000"/>
                </a:solidFill>
                <a:latin typeface="Arial" panose="020B0604020202020204" pitchFamily="34" charset="0"/>
                <a:cs typeface="Arial" panose="020B0604020202020204" pitchFamily="34" charset="0"/>
              </a:rPr>
              <a:t>, y simultáneamente se	 	        envía un resumen al DOF </a:t>
            </a:r>
            <a:r>
              <a:rPr lang="es-ES" sz="1600" kern="0" dirty="0">
                <a:solidFill>
                  <a:sysClr val="windowText" lastClr="000000"/>
                </a:solidFill>
                <a:latin typeface="Arial" panose="020B0604020202020204" pitchFamily="34" charset="0"/>
                <a:cs typeface="Arial" panose="020B0604020202020204" pitchFamily="34" charset="0"/>
              </a:rPr>
              <a:t>(arts. 30 LAASSP y 32 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		         Su obtención para los licitantes es </a:t>
            </a:r>
            <a:r>
              <a:rPr lang="es-ES" sz="2000" b="1" kern="0" dirty="0">
                <a:solidFill>
                  <a:sysClr val="windowText" lastClr="000000"/>
                </a:solidFill>
                <a:latin typeface="Arial" panose="020B0604020202020204" pitchFamily="34" charset="0"/>
                <a:cs typeface="Arial" panose="020B0604020202020204" pitchFamily="34" charset="0"/>
              </a:rPr>
              <a:t>gratuita</a:t>
            </a:r>
            <a:r>
              <a:rPr lang="es-ES" sz="2000" kern="0" dirty="0">
                <a:solidFill>
                  <a:sysClr val="windowText" lastClr="000000"/>
                </a:solidFill>
                <a:latin typeface="Arial" panose="020B0604020202020204" pitchFamily="34" charset="0"/>
                <a:cs typeface="Arial" panose="020B0604020202020204" pitchFamily="34" charset="0"/>
              </a:rPr>
              <a:t>. </a:t>
            </a:r>
            <a:r>
              <a:rPr lang="es-ES" sz="1600" kern="0" dirty="0">
                <a:solidFill>
                  <a:sysClr val="windowText" lastClr="000000"/>
                </a:solidFill>
                <a:latin typeface="Arial" panose="020B0604020202020204" pitchFamily="34" charset="0"/>
                <a:cs typeface="Arial" panose="020B0604020202020204" pitchFamily="34" charset="0"/>
              </a:rPr>
              <a:t>(30 LAASSP y 32 LOP		          SRM)</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La  convocatoria a la licitación es el medio oficial para informar al público en general la solicitud que hace una o varias dependencias o entidades para contratar. En ella se indican o establecen las </a:t>
            </a:r>
            <a:r>
              <a:rPr lang="es-ES" sz="2000" kern="0" dirty="0">
                <a:solidFill>
                  <a:schemeClr val="accent3">
                    <a:lumMod val="75000"/>
                  </a:schemeClr>
                </a:solidFill>
                <a:latin typeface="Arial" panose="020B0604020202020204" pitchFamily="34" charset="0"/>
                <a:cs typeface="Arial" panose="020B0604020202020204" pitchFamily="34" charset="0"/>
              </a:rPr>
              <a:t>bases con las que se desarrollará el procedimiento</a:t>
            </a:r>
            <a:r>
              <a:rPr lang="es-ES" sz="2000" kern="0" dirty="0">
                <a:solidFill>
                  <a:sysClr val="windowText" lastClr="000000"/>
                </a:solidFill>
                <a:latin typeface="Arial" panose="020B0604020202020204" pitchFamily="34" charset="0"/>
                <a:cs typeface="Arial" panose="020B0604020202020204" pitchFamily="34" charset="0"/>
              </a:rPr>
              <a:t>, se describen </a:t>
            </a:r>
            <a:r>
              <a:rPr lang="es-ES" sz="2000" kern="0" dirty="0">
                <a:solidFill>
                  <a:srgbClr val="C00000"/>
                </a:solidFill>
                <a:latin typeface="Arial" panose="020B0604020202020204" pitchFamily="34" charset="0"/>
                <a:cs typeface="Arial" panose="020B0604020202020204" pitchFamily="34" charset="0"/>
              </a:rPr>
              <a:t>los requisitos de participación</a:t>
            </a:r>
            <a:r>
              <a:rPr lang="es-ES" sz="2000" kern="0" dirty="0">
                <a:solidFill>
                  <a:schemeClr val="bg1"/>
                </a:solidFill>
                <a:latin typeface="Arial" panose="020B0604020202020204" pitchFamily="34" charset="0"/>
                <a:cs typeface="Arial" panose="020B0604020202020204" pitchFamily="34" charset="0"/>
              </a:rPr>
              <a:t>,</a:t>
            </a:r>
            <a:r>
              <a:rPr lang="es-ES" sz="2000" kern="0" dirty="0">
                <a:solidFill>
                  <a:srgbClr val="C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y </a:t>
            </a:r>
            <a:r>
              <a:rPr lang="es-ES" sz="2000" kern="0" dirty="0">
                <a:solidFill>
                  <a:schemeClr val="bg2">
                    <a:lumMod val="60000"/>
                    <a:lumOff val="40000"/>
                  </a:schemeClr>
                </a:solidFill>
                <a:latin typeface="Arial" panose="020B0604020202020204" pitchFamily="34" charset="0"/>
                <a:cs typeface="Arial" panose="020B0604020202020204" pitchFamily="34" charset="0"/>
              </a:rPr>
              <a:t>especificaciones técnicas del objeto a contratar</a:t>
            </a:r>
            <a:r>
              <a:rPr lang="es-ES" sz="2000" kern="0" dirty="0">
                <a:solidFill>
                  <a:schemeClr val="bg1"/>
                </a:solidFill>
                <a:latin typeface="Arial" panose="020B0604020202020204" pitchFamily="34" charset="0"/>
                <a:cs typeface="Arial" panose="020B0604020202020204" pitchFamily="34" charset="0"/>
              </a:rPr>
              <a:t>, y</a:t>
            </a:r>
            <a:r>
              <a:rPr lang="es-ES" sz="2000" kern="0" dirty="0">
                <a:solidFill>
                  <a:sysClr val="windowText" lastClr="000000"/>
                </a:solidFill>
                <a:latin typeface="Arial" panose="020B0604020202020204" pitchFamily="34" charset="0"/>
                <a:cs typeface="Arial" panose="020B0604020202020204" pitchFamily="34" charset="0"/>
              </a:rPr>
              <a:t> el </a:t>
            </a:r>
            <a:r>
              <a:rPr lang="es-ES" sz="2000" kern="0" dirty="0">
                <a:solidFill>
                  <a:srgbClr val="002060"/>
                </a:solidFill>
                <a:latin typeface="Arial" panose="020B0604020202020204" pitchFamily="34" charset="0"/>
                <a:cs typeface="Arial" panose="020B0604020202020204" pitchFamily="34" charset="0"/>
              </a:rPr>
              <a:t>modelo de contrato </a:t>
            </a:r>
            <a:r>
              <a:rPr lang="es-ES" sz="2000" kern="0" dirty="0">
                <a:solidFill>
                  <a:sysClr val="windowText" lastClr="000000"/>
                </a:solidFill>
                <a:latin typeface="Arial" panose="020B0604020202020204" pitchFamily="34" charset="0"/>
                <a:cs typeface="Arial" panose="020B0604020202020204" pitchFamily="34" charset="0"/>
              </a:rPr>
              <a:t>al que se sujetarán las partes. </a:t>
            </a:r>
            <a:r>
              <a:rPr lang="es-ES" sz="1600" kern="0" dirty="0">
                <a:solidFill>
                  <a:sysClr val="windowText" lastClr="000000"/>
                </a:solidFill>
                <a:latin typeface="Arial" panose="020B0604020202020204" pitchFamily="34" charset="0"/>
                <a:cs typeface="Arial" panose="020B0604020202020204" pitchFamily="34" charset="0"/>
              </a:rPr>
              <a:t>(arts. 29 LAASSP y 31 LOPSRM)</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adquisiciones esta debe elaborarse atendiendo a los </a:t>
            </a:r>
            <a:r>
              <a:rPr lang="es-MX" sz="2000" dirty="0">
                <a:solidFill>
                  <a:schemeClr val="accent6">
                    <a:lumMod val="50000"/>
                  </a:schemeClr>
                </a:solidFill>
                <a:latin typeface="Arial" panose="020B0604020202020204" pitchFamily="34" charset="0"/>
                <a:cs typeface="Arial" panose="020B0604020202020204" pitchFamily="34" charset="0"/>
              </a:rPr>
              <a:t>ocho apartados </a:t>
            </a:r>
            <a:r>
              <a:rPr lang="es-MX" sz="2000" dirty="0">
                <a:solidFill>
                  <a:schemeClr val="bg1"/>
                </a:solidFill>
                <a:latin typeface="Arial" panose="020B0604020202020204" pitchFamily="34" charset="0"/>
                <a:cs typeface="Arial" panose="020B0604020202020204" pitchFamily="34" charset="0"/>
              </a:rPr>
              <a:t>señalados en el artículo 39 del RLAASSP.</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Plazo de las distintas etapas del procedimiento licitatorio. </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El procedimiento licitatorio debe cumplir diversos plazo a saber:</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1266" name="Picture 2" descr="Anuncian última impresión del Diario Oficial de la Federación - La Prensa |  Noticias policiacas, locales, nacionales">
            <a:extLst>
              <a:ext uri="{FF2B5EF4-FFF2-40B4-BE49-F238E27FC236}">
                <a16:creationId xmlns:a16="http://schemas.microsoft.com/office/drawing/2014/main" id="{3DF4A549-9B01-0349-29E0-1CB3757DB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08" y="482769"/>
            <a:ext cx="2603393" cy="163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1000"/>
                                        <p:tgtEl>
                                          <p:spTgt spid="11266"/>
                                        </p:tgtEl>
                                      </p:cBhvr>
                                    </p:animEffect>
                                  </p:childTnLst>
                                </p:cTn>
                              </p:par>
                              <p:par>
                                <p:cTn id="8" presetID="55"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p:cTn id="10"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290">
                                          <p:stCondLst>
                                            <p:cond delay="0"/>
                                          </p:stCondLst>
                                        </p:cTn>
                                        <p:tgtEl>
                                          <p:spTgt spid="11">
                                            <p:txEl>
                                              <p:pRg st="2" end="2"/>
                                            </p:txEl>
                                          </p:spTgt>
                                        </p:tgtEl>
                                      </p:cBhvr>
                                    </p:animEffect>
                                    <p:anim calcmode="lin" valueType="num">
                                      <p:cBhvr>
                                        <p:cTn id="18" dur="911"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1">
                                            <p:txEl>
                                              <p:pRg st="2" end="2"/>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11">
                                            <p:txEl>
                                              <p:pRg st="2" end="2"/>
                                            </p:txEl>
                                          </p:spTgt>
                                        </p:tgtEl>
                                      </p:cBhvr>
                                      <p:to x="100000" y="60000"/>
                                    </p:animScale>
                                    <p:animScale>
                                      <p:cBhvr>
                                        <p:cTn id="24" dur="83" decel="50000">
                                          <p:stCondLst>
                                            <p:cond delay="338"/>
                                          </p:stCondLst>
                                        </p:cTn>
                                        <p:tgtEl>
                                          <p:spTgt spid="11">
                                            <p:txEl>
                                              <p:pRg st="2" end="2"/>
                                            </p:txEl>
                                          </p:spTgt>
                                        </p:tgtEl>
                                      </p:cBhvr>
                                      <p:to x="100000" y="100000"/>
                                    </p:animScale>
                                    <p:animScale>
                                      <p:cBhvr>
                                        <p:cTn id="25" dur="13">
                                          <p:stCondLst>
                                            <p:cond delay="656"/>
                                          </p:stCondLst>
                                        </p:cTn>
                                        <p:tgtEl>
                                          <p:spTgt spid="11">
                                            <p:txEl>
                                              <p:pRg st="2" end="2"/>
                                            </p:txEl>
                                          </p:spTgt>
                                        </p:tgtEl>
                                      </p:cBhvr>
                                      <p:to x="100000" y="80000"/>
                                    </p:animScale>
                                    <p:animScale>
                                      <p:cBhvr>
                                        <p:cTn id="26" dur="83" decel="50000">
                                          <p:stCondLst>
                                            <p:cond delay="669"/>
                                          </p:stCondLst>
                                        </p:cTn>
                                        <p:tgtEl>
                                          <p:spTgt spid="11">
                                            <p:txEl>
                                              <p:pRg st="2" end="2"/>
                                            </p:txEl>
                                          </p:spTgt>
                                        </p:tgtEl>
                                      </p:cBhvr>
                                      <p:to x="100000" y="100000"/>
                                    </p:animScale>
                                    <p:animScale>
                                      <p:cBhvr>
                                        <p:cTn id="27" dur="13">
                                          <p:stCondLst>
                                            <p:cond delay="821"/>
                                          </p:stCondLst>
                                        </p:cTn>
                                        <p:tgtEl>
                                          <p:spTgt spid="11">
                                            <p:txEl>
                                              <p:pRg st="2" end="2"/>
                                            </p:txEl>
                                          </p:spTgt>
                                        </p:tgtEl>
                                      </p:cBhvr>
                                      <p:to x="100000" y="90000"/>
                                    </p:animScale>
                                    <p:animScale>
                                      <p:cBhvr>
                                        <p:cTn id="28" dur="83" decel="50000">
                                          <p:stCondLst>
                                            <p:cond delay="834"/>
                                          </p:stCondLst>
                                        </p:cTn>
                                        <p:tgtEl>
                                          <p:spTgt spid="11">
                                            <p:txEl>
                                              <p:pRg st="2" end="2"/>
                                            </p:txEl>
                                          </p:spTgt>
                                        </p:tgtEl>
                                      </p:cBhvr>
                                      <p:to x="100000" y="100000"/>
                                    </p:animScale>
                                    <p:animScale>
                                      <p:cBhvr>
                                        <p:cTn id="29" dur="13">
                                          <p:stCondLst>
                                            <p:cond delay="904"/>
                                          </p:stCondLst>
                                        </p:cTn>
                                        <p:tgtEl>
                                          <p:spTgt spid="11">
                                            <p:txEl>
                                              <p:pRg st="2" end="2"/>
                                            </p:txEl>
                                          </p:spTgt>
                                        </p:tgtEl>
                                      </p:cBhvr>
                                      <p:to x="100000" y="95000"/>
                                    </p:animScale>
                                    <p:animScale>
                                      <p:cBhvr>
                                        <p:cTn id="30" dur="83" decel="50000">
                                          <p:stCondLst>
                                            <p:cond delay="917"/>
                                          </p:stCondLst>
                                        </p:cTn>
                                        <p:tgtEl>
                                          <p:spTgt spid="11">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barn(inVertical)">
                                      <p:cBhvr>
                                        <p:cTn id="35" dur="125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fade">
                                      <p:cBhvr>
                                        <p:cTn id="40" dur="1000"/>
                                        <p:tgtEl>
                                          <p:spTgt spid="11">
                                            <p:txEl>
                                              <p:pRg st="6" end="6"/>
                                            </p:txEl>
                                          </p:spTgt>
                                        </p:tgtEl>
                                      </p:cBhvr>
                                    </p:animEffect>
                                    <p:anim calcmode="lin" valueType="num">
                                      <p:cBhvr>
                                        <p:cTn id="4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nodeType="clickEffect">
                                  <p:stCondLst>
                                    <p:cond delay="0"/>
                                  </p:stCondLst>
                                  <p:iterate type="lt">
                                    <p:tmPct val="50000"/>
                                  </p:iterate>
                                  <p:childTnLst>
                                    <p:set>
                                      <p:cBhvr>
                                        <p:cTn id="46" dur="1" fill="hold">
                                          <p:stCondLst>
                                            <p:cond delay="0"/>
                                          </p:stCondLst>
                                        </p:cTn>
                                        <p:tgtEl>
                                          <p:spTgt spid="11">
                                            <p:txEl>
                                              <p:pRg st="8" end="8"/>
                                            </p:txEl>
                                          </p:spTgt>
                                        </p:tgtEl>
                                        <p:attrNameLst>
                                          <p:attrName>style.visibility</p:attrName>
                                        </p:attrNameLst>
                                      </p:cBhvr>
                                      <p:to>
                                        <p:strVal val="visible"/>
                                      </p:to>
                                    </p:set>
                                    <p:set>
                                      <p:cBhvr>
                                        <p:cTn id="47" dur="114" fill="hold">
                                          <p:stCondLst>
                                            <p:cond delay="0"/>
                                          </p:stCondLst>
                                        </p:cTn>
                                        <p:tgtEl>
                                          <p:spTgt spid="11">
                                            <p:txEl>
                                              <p:pRg st="8" end="8"/>
                                            </p:txEl>
                                          </p:spTgt>
                                        </p:tgtEl>
                                        <p:attrNameLst>
                                          <p:attrName>style.rotation</p:attrName>
                                        </p:attrNameLst>
                                      </p:cBhvr>
                                      <p:to>
                                        <p:strVal val="-45.0"/>
                                      </p:to>
                                    </p:set>
                                    <p:anim calcmode="lin" valueType="num">
                                      <p:cBhvr>
                                        <p:cTn id="48" dur="114" fill="hold">
                                          <p:stCondLst>
                                            <p:cond delay="114"/>
                                          </p:stCondLst>
                                        </p:cTn>
                                        <p:tgtEl>
                                          <p:spTgt spid="11">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49" dur="114" fill="hold">
                                          <p:stCondLst>
                                            <p:cond delay="0"/>
                                          </p:stCondLst>
                                        </p:cTn>
                                        <p:tgtEl>
                                          <p:spTgt spid="11">
                                            <p:txEl>
                                              <p:pRg st="8" end="8"/>
                                            </p:txEl>
                                          </p:spTgt>
                                        </p:tgtEl>
                                        <p:attrNameLst>
                                          <p:attrName>ppt_y</p:attrName>
                                        </p:attrNameLst>
                                      </p:cBhvr>
                                      <p:tavLst>
                                        <p:tav tm="0">
                                          <p:val>
                                            <p:strVal val="#ppt_y-1"/>
                                          </p:val>
                                        </p:tav>
                                        <p:tav tm="100000">
                                          <p:val>
                                            <p:strVal val="#ppt_y-(0.354*#ppt_w-0.172*#ppt_h)"/>
                                          </p:val>
                                        </p:tav>
                                      </p:tavLst>
                                    </p:anim>
                                    <p:anim calcmode="lin" valueType="num">
                                      <p:cBhvr>
                                        <p:cTn id="50" dur="39" decel="50000" autoRev="1" fill="hold">
                                          <p:stCondLst>
                                            <p:cond delay="114"/>
                                          </p:stCondLst>
                                        </p:cTn>
                                        <p:tgtEl>
                                          <p:spTgt spid="11">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51" dur="34" fill="hold">
                                          <p:stCondLst>
                                            <p:cond delay="216"/>
                                          </p:stCondLst>
                                        </p:cTn>
                                        <p:tgtEl>
                                          <p:spTgt spid="11">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1">
                                            <p:txEl>
                                              <p:pRg st="10" end="10"/>
                                            </p:txEl>
                                          </p:spTgt>
                                        </p:tgtEl>
                                        <p:attrNameLst>
                                          <p:attrName>style.visibility</p:attrName>
                                        </p:attrNameLst>
                                      </p:cBhvr>
                                      <p:to>
                                        <p:strVal val="visible"/>
                                      </p:to>
                                    </p:set>
                                    <p:anim calcmode="lin" valueType="num">
                                      <p:cBhvr>
                                        <p:cTn id="56"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10454626"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la liitación 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los momentos y tiempos son:</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1. Publicación de la convocatoria. Inicio del conteo.</a:t>
            </a:r>
          </a:p>
          <a:p>
            <a:pPr marL="0" indent="0" algn="just">
              <a:lnSpc>
                <a:spcPct val="110000"/>
              </a:lnSpc>
              <a:spcBef>
                <a:spcPts val="0"/>
              </a:spcBef>
              <a:buNone/>
            </a:pPr>
            <a:r>
              <a:rPr lang="es-ES" sz="2000" kern="0" dirty="0">
                <a:solidFill>
                  <a:srgbClr val="FF0000"/>
                </a:solidFill>
                <a:latin typeface="Arial" panose="020B0604020202020204" pitchFamily="34" charset="0"/>
                <a:cs typeface="Arial" panose="020B0604020202020204" pitchFamily="34" charset="0"/>
              </a:rPr>
              <a:t>2. </a:t>
            </a:r>
            <a:r>
              <a:rPr lang="es-ES" sz="2000" kern="0" dirty="0">
                <a:solidFill>
                  <a:sysClr val="windowText" lastClr="000000"/>
                </a:solidFill>
                <a:latin typeface="Arial" panose="020B0604020202020204" pitchFamily="34" charset="0"/>
                <a:cs typeface="Arial" panose="020B0604020202020204" pitchFamily="34" charset="0"/>
              </a:rPr>
              <a:t>Presentación de solicitudes de aclaración. Hasta 24 hrs. antes del </a:t>
            </a:r>
            <a:r>
              <a:rPr lang="es-ES" sz="2000" kern="0" dirty="0">
                <a:solidFill>
                  <a:srgbClr val="008000"/>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 sz="2000" kern="0" dirty="0">
                <a:solidFill>
                  <a:srgbClr val="008000"/>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Junta de aclaraciones. Mínimo 6 días antes de </a:t>
            </a:r>
            <a:r>
              <a:rPr lang="es-ES" sz="2000" kern="0" dirty="0">
                <a:solidFill>
                  <a:srgbClr val="0070C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4. </a:t>
            </a:r>
            <a:r>
              <a:rPr lang="es-ES" sz="2000" kern="0" dirty="0">
                <a:solidFill>
                  <a:sysClr val="windowText" lastClr="000000"/>
                </a:solidFill>
                <a:latin typeface="Arial" panose="020B0604020202020204" pitchFamily="34" charset="0"/>
                <a:cs typeface="Arial" panose="020B0604020202020204" pitchFamily="34" charset="0"/>
              </a:rPr>
              <a:t>Presentación y apertura de proposiciones. 15, 20 o 40 días naturales después de 1.</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5. </a:t>
            </a:r>
            <a:r>
              <a:rPr lang="es-ES" sz="2000" kern="0" dirty="0">
                <a:solidFill>
                  <a:sysClr val="windowText" lastClr="000000"/>
                </a:solidFill>
                <a:latin typeface="Arial" panose="020B0604020202020204" pitchFamily="34" charset="0"/>
                <a:cs typeface="Arial" panose="020B0604020202020204" pitchFamily="34" charset="0"/>
              </a:rPr>
              <a:t>Evaluación técnica y económica. Dos periodos independientes de 20 días naturales c/u.</a:t>
            </a:r>
          </a:p>
          <a:p>
            <a:pPr marL="0" indent="0" algn="just">
              <a:lnSpc>
                <a:spcPct val="110000"/>
              </a:lnSpc>
              <a:spcBef>
                <a:spcPts val="0"/>
              </a:spcBef>
              <a:buNone/>
            </a:pPr>
            <a:r>
              <a:rPr lang="es-ES" sz="2000" kern="0" dirty="0">
                <a:solidFill>
                  <a:schemeClr val="bg2">
                    <a:lumMod val="60000"/>
                    <a:lumOff val="40000"/>
                  </a:schemeClr>
                </a:solidFill>
                <a:latin typeface="Arial" panose="020B0604020202020204" pitchFamily="34" charset="0"/>
                <a:cs typeface="Arial" panose="020B0604020202020204" pitchFamily="34" charset="0"/>
              </a:rPr>
              <a:t>6. </a:t>
            </a:r>
            <a:r>
              <a:rPr lang="es-ES" sz="2000" kern="0" dirty="0">
                <a:solidFill>
                  <a:sysClr val="windowText" lastClr="000000"/>
                </a:solidFill>
                <a:latin typeface="Arial" panose="020B0604020202020204" pitchFamily="34" charset="0"/>
                <a:cs typeface="Arial" panose="020B0604020202020204" pitchFamily="34" charset="0"/>
              </a:rPr>
              <a:t>Emisión del fallo. Cuando se concluya </a:t>
            </a:r>
            <a:r>
              <a:rPr lang="es-ES" sz="2000" kern="0" dirty="0">
                <a:solidFill>
                  <a:srgbClr val="0070C0"/>
                </a:solidFill>
                <a:latin typeface="Arial" panose="020B0604020202020204" pitchFamily="34" charset="0"/>
                <a:cs typeface="Arial" panose="020B0604020202020204" pitchFamily="34" charset="0"/>
              </a:rPr>
              <a:t>5</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7030A0"/>
                </a:solidFill>
                <a:latin typeface="Arial" panose="020B0604020202020204" pitchFamily="34" charset="0"/>
                <a:cs typeface="Arial" panose="020B0604020202020204" pitchFamily="34" charset="0"/>
              </a:rPr>
              <a:t>7. </a:t>
            </a:r>
            <a:r>
              <a:rPr lang="es-ES" sz="2000" kern="0" dirty="0">
                <a:solidFill>
                  <a:sysClr val="windowText" lastClr="000000"/>
                </a:solidFill>
                <a:latin typeface="Arial" panose="020B0604020202020204" pitchFamily="34" charset="0"/>
                <a:cs typeface="Arial" panose="020B0604020202020204" pitchFamily="34" charset="0"/>
              </a:rPr>
              <a:t>Firma del contrato. Máximo 15 días naturales después de </a:t>
            </a:r>
            <a:r>
              <a:rPr lang="es-ES" sz="2000" kern="0" dirty="0">
                <a:solidFill>
                  <a:schemeClr val="accent6"/>
                </a:solidFill>
                <a:latin typeface="Arial" panose="020B0604020202020204" pitchFamily="34" charset="0"/>
                <a:cs typeface="Arial" panose="020B0604020202020204" pitchFamily="34" charset="0"/>
              </a:rPr>
              <a:t>6</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46343552-B90D-E2C1-7898-49427DBC1756}"/>
              </a:ext>
            </a:extLst>
          </p:cNvPr>
          <p:cNvGrpSpPr>
            <a:grpSpLocks/>
          </p:cNvGrpSpPr>
          <p:nvPr/>
        </p:nvGrpSpPr>
        <p:grpSpPr bwMode="auto">
          <a:xfrm>
            <a:off x="1039321" y="3782230"/>
            <a:ext cx="9690133" cy="2090738"/>
            <a:chOff x="554" y="2704"/>
            <a:chExt cx="4956" cy="1317"/>
          </a:xfrm>
        </p:grpSpPr>
        <p:sp>
          <p:nvSpPr>
            <p:cNvPr id="4" name="Oval 9">
              <a:extLst>
                <a:ext uri="{FF2B5EF4-FFF2-40B4-BE49-F238E27FC236}">
                  <a16:creationId xmlns:a16="http://schemas.microsoft.com/office/drawing/2014/main" id="{677435A1-BB53-FB93-0FBA-5B3D495ABA8B}"/>
                </a:ext>
              </a:extLst>
            </p:cNvPr>
            <p:cNvSpPr>
              <a:spLocks noChangeArrowheads="1"/>
            </p:cNvSpPr>
            <p:nvPr/>
          </p:nvSpPr>
          <p:spPr bwMode="auto">
            <a:xfrm>
              <a:off x="577" y="2704"/>
              <a:ext cx="205"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tx2">
                      <a:lumMod val="10000"/>
                    </a:schemeClr>
                  </a:solidFill>
                  <a:latin typeface="Arial Unicode MS" panose="020B0604020202020204" pitchFamily="34" charset="-128"/>
                </a:rPr>
                <a:t>1</a:t>
              </a:r>
              <a:endParaRPr lang="es-ES" altLang="es-MX" sz="1600" b="1" dirty="0">
                <a:solidFill>
                  <a:schemeClr val="tx2">
                    <a:lumMod val="10000"/>
                  </a:schemeClr>
                </a:solidFill>
                <a:latin typeface="Arial Unicode MS" panose="020B0604020202020204" pitchFamily="34" charset="-128"/>
              </a:endParaRPr>
            </a:p>
          </p:txBody>
        </p:sp>
        <p:grpSp>
          <p:nvGrpSpPr>
            <p:cNvPr id="5" name="Group 33">
              <a:extLst>
                <a:ext uri="{FF2B5EF4-FFF2-40B4-BE49-F238E27FC236}">
                  <a16:creationId xmlns:a16="http://schemas.microsoft.com/office/drawing/2014/main" id="{544B8C20-A0B0-3722-4FC9-B85B648DB8FB}"/>
                </a:ext>
              </a:extLst>
            </p:cNvPr>
            <p:cNvGrpSpPr>
              <a:grpSpLocks/>
            </p:cNvGrpSpPr>
            <p:nvPr/>
          </p:nvGrpSpPr>
          <p:grpSpPr bwMode="auto">
            <a:xfrm>
              <a:off x="703" y="2840"/>
              <a:ext cx="1587" cy="273"/>
              <a:chOff x="658" y="2840"/>
              <a:chExt cx="1587" cy="273"/>
            </a:xfrm>
          </p:grpSpPr>
          <p:sp>
            <p:nvSpPr>
              <p:cNvPr id="25" name="Rectangle 4">
                <a:extLst>
                  <a:ext uri="{FF2B5EF4-FFF2-40B4-BE49-F238E27FC236}">
                    <a16:creationId xmlns:a16="http://schemas.microsoft.com/office/drawing/2014/main" id="{195519B6-71DC-9BDC-DE35-859426313106}"/>
                  </a:ext>
                </a:extLst>
              </p:cNvPr>
              <p:cNvSpPr>
                <a:spLocks noChangeArrowheads="1"/>
              </p:cNvSpPr>
              <p:nvPr/>
            </p:nvSpPr>
            <p:spPr bwMode="auto">
              <a:xfrm>
                <a:off x="658" y="2840"/>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6" name="Rectangle 11">
                <a:extLst>
                  <a:ext uri="{FF2B5EF4-FFF2-40B4-BE49-F238E27FC236}">
                    <a16:creationId xmlns:a16="http://schemas.microsoft.com/office/drawing/2014/main" id="{9E37E430-3B50-41C5-8918-E57A6FC0DB81}"/>
                  </a:ext>
                </a:extLst>
              </p:cNvPr>
              <p:cNvSpPr>
                <a:spLocks noChangeArrowheads="1"/>
              </p:cNvSpPr>
              <p:nvPr/>
            </p:nvSpPr>
            <p:spPr bwMode="auto">
              <a:xfrm>
                <a:off x="658" y="2931"/>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6" name="Oval 15">
              <a:extLst>
                <a:ext uri="{FF2B5EF4-FFF2-40B4-BE49-F238E27FC236}">
                  <a16:creationId xmlns:a16="http://schemas.microsoft.com/office/drawing/2014/main" id="{E1C33BAC-3E05-675D-D111-A305624157E8}"/>
                </a:ext>
              </a:extLst>
            </p:cNvPr>
            <p:cNvSpPr>
              <a:spLocks noChangeArrowheads="1"/>
            </p:cNvSpPr>
            <p:nvPr/>
          </p:nvSpPr>
          <p:spPr bwMode="auto">
            <a:xfrm>
              <a:off x="1506" y="2704"/>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a:solidFill>
                    <a:srgbClr val="FF0000"/>
                  </a:solidFill>
                  <a:latin typeface="Arial Unicode MS" panose="020B0604020202020204" pitchFamily="34" charset="-128"/>
                </a:rPr>
                <a:t>2</a:t>
              </a:r>
              <a:endParaRPr lang="es-ES" altLang="es-MX" sz="1600" b="1">
                <a:solidFill>
                  <a:srgbClr val="FF0000"/>
                </a:solidFill>
                <a:latin typeface="Arial Unicode MS" panose="020B0604020202020204" pitchFamily="34" charset="-128"/>
              </a:endParaRPr>
            </a:p>
          </p:txBody>
        </p:sp>
        <p:sp>
          <p:nvSpPr>
            <p:cNvPr id="7" name="Oval 16">
              <a:extLst>
                <a:ext uri="{FF2B5EF4-FFF2-40B4-BE49-F238E27FC236}">
                  <a16:creationId xmlns:a16="http://schemas.microsoft.com/office/drawing/2014/main" id="{D0A9F447-62F1-2089-7B61-505C64C49019}"/>
                </a:ext>
              </a:extLst>
            </p:cNvPr>
            <p:cNvSpPr>
              <a:spLocks noChangeArrowheads="1"/>
            </p:cNvSpPr>
            <p:nvPr/>
          </p:nvSpPr>
          <p:spPr bwMode="auto">
            <a:xfrm>
              <a:off x="2155" y="2704"/>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4</a:t>
              </a:r>
              <a:endParaRPr lang="es-ES" altLang="es-MX" sz="1600" b="1" dirty="0">
                <a:solidFill>
                  <a:srgbClr val="0070C0"/>
                </a:solidFill>
                <a:latin typeface="Arial Unicode MS" panose="020B0604020202020204" pitchFamily="34" charset="-128"/>
              </a:endParaRPr>
            </a:p>
          </p:txBody>
        </p:sp>
        <p:sp>
          <p:nvSpPr>
            <p:cNvPr id="8" name="Oval 17">
              <a:extLst>
                <a:ext uri="{FF2B5EF4-FFF2-40B4-BE49-F238E27FC236}">
                  <a16:creationId xmlns:a16="http://schemas.microsoft.com/office/drawing/2014/main" id="{D25E902C-9A9B-372B-23C8-B7024061BEE8}"/>
                </a:ext>
              </a:extLst>
            </p:cNvPr>
            <p:cNvSpPr>
              <a:spLocks noChangeArrowheads="1"/>
            </p:cNvSpPr>
            <p:nvPr/>
          </p:nvSpPr>
          <p:spPr bwMode="auto">
            <a:xfrm>
              <a:off x="1655" y="3113"/>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8000"/>
                  </a:solidFill>
                  <a:latin typeface="Arial Unicode MS" panose="020B0604020202020204" pitchFamily="34" charset="-128"/>
                </a:rPr>
                <a:t>3</a:t>
              </a:r>
              <a:endParaRPr lang="es-ES" altLang="es-MX" sz="1600" b="1" dirty="0">
                <a:solidFill>
                  <a:srgbClr val="008000"/>
                </a:solidFill>
                <a:latin typeface="Arial Unicode MS" panose="020B0604020202020204" pitchFamily="34" charset="-128"/>
              </a:endParaRPr>
            </a:p>
          </p:txBody>
        </p:sp>
        <p:sp>
          <p:nvSpPr>
            <p:cNvPr id="9" name="Oval 18">
              <a:extLst>
                <a:ext uri="{FF2B5EF4-FFF2-40B4-BE49-F238E27FC236}">
                  <a16:creationId xmlns:a16="http://schemas.microsoft.com/office/drawing/2014/main" id="{47B262A9-4446-72F6-3DD3-813DAAA5ACDA}"/>
                </a:ext>
              </a:extLst>
            </p:cNvPr>
            <p:cNvSpPr>
              <a:spLocks noChangeArrowheads="1"/>
            </p:cNvSpPr>
            <p:nvPr/>
          </p:nvSpPr>
          <p:spPr bwMode="auto">
            <a:xfrm>
              <a:off x="2154" y="3385"/>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a:solidFill>
                    <a:srgbClr val="0070C0"/>
                  </a:solidFill>
                  <a:latin typeface="Arial Unicode MS" panose="020B0604020202020204" pitchFamily="34" charset="-128"/>
                </a:rPr>
                <a:t>5</a:t>
              </a:r>
              <a:endParaRPr lang="es-ES" altLang="es-MX" sz="1600" b="1">
                <a:solidFill>
                  <a:srgbClr val="0070C0"/>
                </a:solidFill>
                <a:latin typeface="Arial Unicode MS" panose="020B0604020202020204" pitchFamily="34" charset="-128"/>
              </a:endParaRPr>
            </a:p>
          </p:txBody>
        </p:sp>
        <p:sp>
          <p:nvSpPr>
            <p:cNvPr id="10" name="Oval 19">
              <a:extLst>
                <a:ext uri="{FF2B5EF4-FFF2-40B4-BE49-F238E27FC236}">
                  <a16:creationId xmlns:a16="http://schemas.microsoft.com/office/drawing/2014/main" id="{B1F74CC1-4462-5DD4-F10B-8E0BA3E52C5A}"/>
                </a:ext>
              </a:extLst>
            </p:cNvPr>
            <p:cNvSpPr>
              <a:spLocks noChangeArrowheads="1"/>
            </p:cNvSpPr>
            <p:nvPr/>
          </p:nvSpPr>
          <p:spPr bwMode="auto">
            <a:xfrm>
              <a:off x="3743" y="2976"/>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60000"/>
                      <a:lumOff val="40000"/>
                    </a:schemeClr>
                  </a:solidFill>
                  <a:latin typeface="Arial Unicode MS" panose="020B0604020202020204" pitchFamily="34" charset="-128"/>
                </a:rPr>
                <a:t>6</a:t>
              </a:r>
              <a:endParaRPr lang="es-ES" altLang="es-MX" sz="1600" b="1" dirty="0">
                <a:solidFill>
                  <a:schemeClr val="bg2">
                    <a:lumMod val="60000"/>
                    <a:lumOff val="40000"/>
                  </a:schemeClr>
                </a:solidFill>
                <a:latin typeface="Arial Unicode MS" panose="020B0604020202020204" pitchFamily="34" charset="-128"/>
              </a:endParaRPr>
            </a:p>
          </p:txBody>
        </p:sp>
        <p:sp>
          <p:nvSpPr>
            <p:cNvPr id="12" name="Oval 20">
              <a:extLst>
                <a:ext uri="{FF2B5EF4-FFF2-40B4-BE49-F238E27FC236}">
                  <a16:creationId xmlns:a16="http://schemas.microsoft.com/office/drawing/2014/main" id="{8F7C800A-0C85-5B6A-63D1-A524A2CD4F08}"/>
                </a:ext>
              </a:extLst>
            </p:cNvPr>
            <p:cNvSpPr>
              <a:spLocks noChangeArrowheads="1"/>
            </p:cNvSpPr>
            <p:nvPr/>
          </p:nvSpPr>
          <p:spPr bwMode="auto">
            <a:xfrm>
              <a:off x="5013" y="3249"/>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7030A0"/>
                  </a:solidFill>
                  <a:latin typeface="Arial Unicode MS" panose="020B0604020202020204" pitchFamily="34" charset="-128"/>
                </a:rPr>
                <a:t>7</a:t>
              </a:r>
              <a:endParaRPr lang="es-ES" altLang="es-MX" sz="1600" b="1" dirty="0">
                <a:solidFill>
                  <a:srgbClr val="7030A0"/>
                </a:solidFill>
                <a:latin typeface="Arial Unicode MS" panose="020B0604020202020204" pitchFamily="34" charset="-128"/>
              </a:endParaRPr>
            </a:p>
          </p:txBody>
        </p:sp>
        <p:grpSp>
          <p:nvGrpSpPr>
            <p:cNvPr id="13" name="Group 32">
              <a:extLst>
                <a:ext uri="{FF2B5EF4-FFF2-40B4-BE49-F238E27FC236}">
                  <a16:creationId xmlns:a16="http://schemas.microsoft.com/office/drawing/2014/main" id="{299138E9-6C66-28E9-21F8-3716030C9867}"/>
                </a:ext>
              </a:extLst>
            </p:cNvPr>
            <p:cNvGrpSpPr>
              <a:grpSpLocks/>
            </p:cNvGrpSpPr>
            <p:nvPr/>
          </p:nvGrpSpPr>
          <p:grpSpPr bwMode="auto">
            <a:xfrm>
              <a:off x="2290" y="3112"/>
              <a:ext cx="1587" cy="273"/>
              <a:chOff x="2245" y="3112"/>
              <a:chExt cx="1587" cy="273"/>
            </a:xfrm>
          </p:grpSpPr>
          <p:sp>
            <p:nvSpPr>
              <p:cNvPr id="23" name="Rectangle 22">
                <a:extLst>
                  <a:ext uri="{FF2B5EF4-FFF2-40B4-BE49-F238E27FC236}">
                    <a16:creationId xmlns:a16="http://schemas.microsoft.com/office/drawing/2014/main" id="{486569C8-6BB2-3631-5B46-AA598445A072}"/>
                  </a:ext>
                </a:extLst>
              </p:cNvPr>
              <p:cNvSpPr>
                <a:spLocks noChangeArrowheads="1"/>
              </p:cNvSpPr>
              <p:nvPr/>
            </p:nvSpPr>
            <p:spPr bwMode="auto">
              <a:xfrm>
                <a:off x="2245" y="3112"/>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4" name="Rectangle 23">
                <a:extLst>
                  <a:ext uri="{FF2B5EF4-FFF2-40B4-BE49-F238E27FC236}">
                    <a16:creationId xmlns:a16="http://schemas.microsoft.com/office/drawing/2014/main" id="{562BA777-70DC-1E5B-18F3-5B4F5DEB6475}"/>
                  </a:ext>
                </a:extLst>
              </p:cNvPr>
              <p:cNvSpPr>
                <a:spLocks noChangeArrowheads="1"/>
              </p:cNvSpPr>
              <p:nvPr/>
            </p:nvSpPr>
            <p:spPr bwMode="auto">
              <a:xfrm>
                <a:off x="2245" y="3203"/>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grpSp>
          <p:nvGrpSpPr>
            <p:cNvPr id="14" name="Group 31">
              <a:extLst>
                <a:ext uri="{FF2B5EF4-FFF2-40B4-BE49-F238E27FC236}">
                  <a16:creationId xmlns:a16="http://schemas.microsoft.com/office/drawing/2014/main" id="{6B528352-B137-AB26-088C-ADC871224049}"/>
                </a:ext>
              </a:extLst>
            </p:cNvPr>
            <p:cNvGrpSpPr>
              <a:grpSpLocks/>
            </p:cNvGrpSpPr>
            <p:nvPr/>
          </p:nvGrpSpPr>
          <p:grpSpPr bwMode="auto">
            <a:xfrm>
              <a:off x="3878" y="3384"/>
              <a:ext cx="1587" cy="273"/>
              <a:chOff x="3833" y="3384"/>
              <a:chExt cx="1587" cy="273"/>
            </a:xfrm>
          </p:grpSpPr>
          <p:sp>
            <p:nvSpPr>
              <p:cNvPr id="21" name="Rectangle 24">
                <a:extLst>
                  <a:ext uri="{FF2B5EF4-FFF2-40B4-BE49-F238E27FC236}">
                    <a16:creationId xmlns:a16="http://schemas.microsoft.com/office/drawing/2014/main" id="{096D7E2C-F93E-DC7A-A264-450671913E53}"/>
                  </a:ext>
                </a:extLst>
              </p:cNvPr>
              <p:cNvSpPr>
                <a:spLocks noChangeArrowheads="1"/>
              </p:cNvSpPr>
              <p:nvPr/>
            </p:nvSpPr>
            <p:spPr bwMode="auto">
              <a:xfrm>
                <a:off x="3833" y="3384"/>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2" name="Rectangle 25">
                <a:extLst>
                  <a:ext uri="{FF2B5EF4-FFF2-40B4-BE49-F238E27FC236}">
                    <a16:creationId xmlns:a16="http://schemas.microsoft.com/office/drawing/2014/main" id="{3BF86E0D-E805-0A27-0BE4-CEDCE02101D5}"/>
                  </a:ext>
                </a:extLst>
              </p:cNvPr>
              <p:cNvSpPr>
                <a:spLocks noChangeArrowheads="1"/>
              </p:cNvSpPr>
              <p:nvPr/>
            </p:nvSpPr>
            <p:spPr bwMode="auto">
              <a:xfrm>
                <a:off x="3833" y="3475"/>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15" name="Line 30">
              <a:extLst>
                <a:ext uri="{FF2B5EF4-FFF2-40B4-BE49-F238E27FC236}">
                  <a16:creationId xmlns:a16="http://schemas.microsoft.com/office/drawing/2014/main" id="{3352278A-8703-9DFD-8DAD-1F3C76D39C63}"/>
                </a:ext>
              </a:extLst>
            </p:cNvPr>
            <p:cNvSpPr>
              <a:spLocks noChangeShapeType="1"/>
            </p:cNvSpPr>
            <p:nvPr/>
          </p:nvSpPr>
          <p:spPr bwMode="auto">
            <a:xfrm>
              <a:off x="657" y="3839"/>
              <a:ext cx="4853" cy="0"/>
            </a:xfrm>
            <a:prstGeom prst="line">
              <a:avLst/>
            </a:prstGeom>
            <a:noFill/>
            <a:ln w="19050">
              <a:solidFill>
                <a:schemeClr val="accent1"/>
              </a:solidFill>
              <a:prstDash val="lgDash"/>
              <a:round/>
              <a:headEnd/>
              <a:tailEnd type="arrow" w="med" len="med"/>
            </a:ln>
            <a:extLst>
              <a:ext uri="{909E8E84-426E-40dd-AFC4-6F175D3DCCD1}">
                <a14:hiddenFill xmlns="" xmlns:a14="http://schemas.microsoft.com/office/drawing/2010/main">
                  <a:noFill/>
                </a14:hiddenFill>
              </a:ext>
            </a:extLst>
          </p:spPr>
          <p:txBody>
            <a:bodyPr/>
            <a:lstStyle/>
            <a:p>
              <a:endParaRPr lang="es-MX"/>
            </a:p>
          </p:txBody>
        </p:sp>
        <p:sp>
          <p:nvSpPr>
            <p:cNvPr id="16" name="Text Box 35">
              <a:extLst>
                <a:ext uri="{FF2B5EF4-FFF2-40B4-BE49-F238E27FC236}">
                  <a16:creationId xmlns:a16="http://schemas.microsoft.com/office/drawing/2014/main" id="{915E0771-AC08-ECA0-0A8D-EFCBEE28CD7E}"/>
                </a:ext>
              </a:extLst>
            </p:cNvPr>
            <p:cNvSpPr txBox="1">
              <a:spLocks noChangeArrowheads="1"/>
            </p:cNvSpPr>
            <p:nvPr/>
          </p:nvSpPr>
          <p:spPr bwMode="auto">
            <a:xfrm>
              <a:off x="554" y="3847"/>
              <a:ext cx="278"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MX" altLang="es-MX" sz="1200" dirty="0">
                  <a:solidFill>
                    <a:schemeClr val="tx2">
                      <a:lumMod val="10000"/>
                    </a:schemeClr>
                  </a:solidFill>
                  <a:latin typeface="Arial Unicode MS" panose="020B0604020202020204" pitchFamily="34" charset="-128"/>
                </a:rPr>
                <a:t>Día </a:t>
              </a:r>
              <a:r>
                <a:rPr lang="es-MX"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rPr>
                <a:t>0</a:t>
              </a:r>
              <a:endParaRPr lang="es-ES"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endParaRPr>
            </a:p>
          </p:txBody>
        </p:sp>
        <p:sp>
          <p:nvSpPr>
            <p:cNvPr id="17" name="Text Box 36">
              <a:extLst>
                <a:ext uri="{FF2B5EF4-FFF2-40B4-BE49-F238E27FC236}">
                  <a16:creationId xmlns:a16="http://schemas.microsoft.com/office/drawing/2014/main" id="{6737BB52-66EA-7F2B-C0FA-80FFE8654F1A}"/>
                </a:ext>
              </a:extLst>
            </p:cNvPr>
            <p:cNvSpPr txBox="1">
              <a:spLocks noChangeArrowheads="1"/>
            </p:cNvSpPr>
            <p:nvPr/>
          </p:nvSpPr>
          <p:spPr bwMode="auto">
            <a:xfrm>
              <a:off x="1626" y="3841"/>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8000"/>
                  </a:solidFill>
                  <a:effectLst>
                    <a:outerShdw blurRad="38100" dist="38100" dir="2700000" algn="tl">
                      <a:srgbClr val="000000">
                        <a:alpha val="43137"/>
                      </a:srgbClr>
                    </a:outerShdw>
                  </a:effectLst>
                  <a:latin typeface="Arial Unicode MS" pitchFamily="34" charset="-128"/>
                  <a:ea typeface="+mn-ea"/>
                </a:rPr>
                <a:t>14</a:t>
              </a:r>
              <a:endParaRPr lang="es-ES" sz="1200" dirty="0">
                <a:solidFill>
                  <a:srgbClr val="008000"/>
                </a:solidFill>
                <a:effectLst>
                  <a:outerShdw blurRad="38100" dist="38100" dir="2700000" algn="tl">
                    <a:srgbClr val="000000">
                      <a:alpha val="43137"/>
                    </a:srgbClr>
                  </a:outerShdw>
                </a:effectLst>
                <a:latin typeface="Arial Unicode MS" pitchFamily="34" charset="-128"/>
                <a:ea typeface="+mn-ea"/>
              </a:endParaRPr>
            </a:p>
          </p:txBody>
        </p:sp>
        <p:sp>
          <p:nvSpPr>
            <p:cNvPr id="18" name="Text Box 37">
              <a:extLst>
                <a:ext uri="{FF2B5EF4-FFF2-40B4-BE49-F238E27FC236}">
                  <a16:creationId xmlns:a16="http://schemas.microsoft.com/office/drawing/2014/main" id="{7765E832-BA3D-184F-D7B9-870DA47F6EAC}"/>
                </a:ext>
              </a:extLst>
            </p:cNvPr>
            <p:cNvSpPr txBox="1">
              <a:spLocks noChangeArrowheads="1"/>
            </p:cNvSpPr>
            <p:nvPr/>
          </p:nvSpPr>
          <p:spPr bwMode="auto">
            <a:xfrm>
              <a:off x="2200"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70C0"/>
                  </a:solidFill>
                  <a:effectLst>
                    <a:outerShdw blurRad="38100" dist="38100" dir="2700000" algn="tl">
                      <a:srgbClr val="000000">
                        <a:alpha val="43137"/>
                      </a:srgbClr>
                    </a:outerShdw>
                  </a:effectLst>
                  <a:latin typeface="Arial Unicode MS" pitchFamily="34" charset="-128"/>
                  <a:ea typeface="+mn-ea"/>
                </a:rPr>
                <a:t>20</a:t>
              </a:r>
              <a:endParaRPr lang="es-ES" sz="1200" dirty="0">
                <a:solidFill>
                  <a:srgbClr val="0070C0"/>
                </a:solidFill>
                <a:effectLst>
                  <a:outerShdw blurRad="38100" dist="38100" dir="2700000" algn="tl">
                    <a:srgbClr val="000000">
                      <a:alpha val="43137"/>
                    </a:srgbClr>
                  </a:outerShdw>
                </a:effectLst>
                <a:latin typeface="Arial Unicode MS" pitchFamily="34" charset="-128"/>
                <a:ea typeface="+mn-ea"/>
              </a:endParaRPr>
            </a:p>
          </p:txBody>
        </p:sp>
        <p:sp>
          <p:nvSpPr>
            <p:cNvPr id="19" name="Text Box 38">
              <a:extLst>
                <a:ext uri="{FF2B5EF4-FFF2-40B4-BE49-F238E27FC236}">
                  <a16:creationId xmlns:a16="http://schemas.microsoft.com/office/drawing/2014/main" id="{69CA682E-9845-2FCF-5AC0-02B09D1CDFA7}"/>
                </a:ext>
              </a:extLst>
            </p:cNvPr>
            <p:cNvSpPr txBox="1">
              <a:spLocks noChangeArrowheads="1"/>
            </p:cNvSpPr>
            <p:nvPr/>
          </p:nvSpPr>
          <p:spPr bwMode="auto">
            <a:xfrm>
              <a:off x="3747"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FF6600"/>
                  </a:solidFill>
                  <a:effectLst>
                    <a:outerShdw blurRad="38100" dist="38100" dir="2700000" algn="tl">
                      <a:srgbClr val="000000">
                        <a:alpha val="43137"/>
                      </a:srgbClr>
                    </a:outerShdw>
                  </a:effectLst>
                  <a:latin typeface="Arial Unicode MS" pitchFamily="34" charset="-128"/>
                  <a:ea typeface="+mn-ea"/>
                </a:rPr>
                <a:t>40</a:t>
              </a:r>
              <a:endParaRPr lang="es-ES" sz="1200" dirty="0">
                <a:solidFill>
                  <a:srgbClr val="FF6600"/>
                </a:solidFill>
                <a:effectLst>
                  <a:outerShdw blurRad="38100" dist="38100" dir="2700000" algn="tl">
                    <a:srgbClr val="000000">
                      <a:alpha val="43137"/>
                    </a:srgbClr>
                  </a:outerShdw>
                </a:effectLst>
                <a:latin typeface="Arial Unicode MS" pitchFamily="34" charset="-128"/>
                <a:ea typeface="+mn-ea"/>
              </a:endParaRPr>
            </a:p>
          </p:txBody>
        </p:sp>
        <p:sp>
          <p:nvSpPr>
            <p:cNvPr id="20" name="Text Box 39">
              <a:extLst>
                <a:ext uri="{FF2B5EF4-FFF2-40B4-BE49-F238E27FC236}">
                  <a16:creationId xmlns:a16="http://schemas.microsoft.com/office/drawing/2014/main" id="{C580AB64-44B1-6E50-9461-F0FE5AB990A9}"/>
                </a:ext>
              </a:extLst>
            </p:cNvPr>
            <p:cNvSpPr txBox="1">
              <a:spLocks noChangeArrowheads="1"/>
            </p:cNvSpPr>
            <p:nvPr/>
          </p:nvSpPr>
          <p:spPr bwMode="auto">
            <a:xfrm>
              <a:off x="5012" y="3832"/>
              <a:ext cx="223"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ES" altLang="es-MX" sz="1200">
                  <a:solidFill>
                    <a:srgbClr val="7030A0"/>
                  </a:solidFill>
                  <a:effectLst>
                    <a:outerShdw blurRad="38100" dist="38100" dir="2700000" algn="tl">
                      <a:srgbClr val="C0C0C0"/>
                    </a:outerShdw>
                  </a:effectLst>
                  <a:latin typeface="Arial Unicode MS" panose="020B0604020202020204" pitchFamily="34" charset="-128"/>
                </a:rPr>
                <a:t>55</a:t>
              </a:r>
            </a:p>
          </p:txBody>
        </p:sp>
      </p:grpSp>
      <p:sp>
        <p:nvSpPr>
          <p:cNvPr id="27" name="Text Box 36">
            <a:extLst>
              <a:ext uri="{FF2B5EF4-FFF2-40B4-BE49-F238E27FC236}">
                <a16:creationId xmlns:a16="http://schemas.microsoft.com/office/drawing/2014/main" id="{45321AD9-B43D-4B0D-2190-B7B2818782B5}"/>
              </a:ext>
            </a:extLst>
          </p:cNvPr>
          <p:cNvSpPr txBox="1">
            <a:spLocks noChangeArrowheads="1"/>
          </p:cNvSpPr>
          <p:nvPr/>
        </p:nvSpPr>
        <p:spPr bwMode="auto">
          <a:xfrm>
            <a:off x="2914431" y="5584646"/>
            <a:ext cx="354584" cy="276999"/>
          </a:xfrm>
          <a:prstGeom prst="rect">
            <a:avLst/>
          </a:prstGeom>
          <a:noFill/>
          <a:ln w="9525">
            <a:noFill/>
            <a:miter lim="800000"/>
            <a:headEnd/>
            <a:tailEnd/>
          </a:ln>
          <a:effectLst/>
        </p:spPr>
        <p:txBody>
          <a:bodyPr wrap="none">
            <a:spAutoFit/>
          </a:bodyPr>
          <a:lstStyle/>
          <a:p>
            <a:pPr eaLnBrk="1" hangingPunct="1">
              <a:defRPr/>
            </a:pPr>
            <a:r>
              <a:rPr lang="es-MX" sz="1200" dirty="0">
                <a:solidFill>
                  <a:srgbClr val="FF0000"/>
                </a:solidFill>
                <a:effectLst>
                  <a:outerShdw blurRad="38100" dist="38100" dir="2700000" algn="tl">
                    <a:srgbClr val="000000">
                      <a:alpha val="43137"/>
                    </a:srgbClr>
                  </a:outerShdw>
                </a:effectLst>
                <a:latin typeface="Arial Unicode MS" pitchFamily="34" charset="-128"/>
              </a:rPr>
              <a:t>13</a:t>
            </a:r>
            <a:endParaRPr lang="es-ES" sz="1200" dirty="0">
              <a:solidFill>
                <a:srgbClr val="FF0000"/>
              </a:solidFill>
              <a:effectLst>
                <a:outerShdw blurRad="38100" dist="38100" dir="2700000" algn="tl">
                  <a:srgbClr val="000000">
                    <a:alpha val="43137"/>
                  </a:srgbClr>
                </a:outerShdw>
              </a:effectLst>
              <a:latin typeface="Arial Unicode MS" pitchFamily="34" charset="-128"/>
              <a:ea typeface="+mn-ea"/>
            </a:endParaRPr>
          </a:p>
        </p:txBody>
      </p:sp>
    </p:spTree>
    <p:extLst>
      <p:ext uri="{BB962C8B-B14F-4D97-AF65-F5344CB8AC3E}">
        <p14:creationId xmlns:p14="http://schemas.microsoft.com/office/powerpoint/2010/main" val="28762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Scale>
                                      <p:cBhvr>
                                        <p:cTn id="32"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3" end="3"/>
                                            </p:txEl>
                                          </p:spTgt>
                                        </p:tgtEl>
                                        <p:attrNameLst>
                                          <p:attrName>ppt_x</p:attrName>
                                          <p:attrName>ppt_y</p:attrName>
                                        </p:attrNameLst>
                                      </p:cBhvr>
                                    </p:animMotion>
                                    <p:animEffect transition="in" filter="fade">
                                      <p:cBhvr>
                                        <p:cTn id="34" dur="10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Scale>
                                      <p:cBhvr>
                                        <p:cTn id="39"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4" end="4"/>
                                            </p:txEl>
                                          </p:spTgt>
                                        </p:tgtEl>
                                        <p:attrNameLst>
                                          <p:attrName>ppt_x</p:attrName>
                                          <p:attrName>ppt_y</p:attrName>
                                        </p:attrNameLst>
                                      </p:cBhvr>
                                    </p:animMotion>
                                    <p:animEffect transition="in" filter="fade">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Scale>
                                      <p:cBhvr>
                                        <p:cTn id="46"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xEl>
                                              <p:pRg st="5" end="5"/>
                                            </p:txEl>
                                          </p:spTgt>
                                        </p:tgtEl>
                                        <p:attrNameLst>
                                          <p:attrName>ppt_x</p:attrName>
                                          <p:attrName>ppt_y</p:attrName>
                                        </p:attrNameLst>
                                      </p:cBhvr>
                                    </p:animMotion>
                                    <p:animEffect transition="in" filter="fade">
                                      <p:cBhvr>
                                        <p:cTn id="48" dur="1000"/>
                                        <p:tgtEl>
                                          <p:spTgt spid="1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Scale>
                                      <p:cBhvr>
                                        <p:cTn id="60" dur="1000" decel="50000" fill="hold">
                                          <p:stCondLst>
                                            <p:cond delay="0"/>
                                          </p:stCondLst>
                                        </p:cTn>
                                        <p:tgtEl>
                                          <p:spTgt spid="1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7" end="7"/>
                                            </p:txEl>
                                          </p:spTgt>
                                        </p:tgtEl>
                                        <p:attrNameLst>
                                          <p:attrName>ppt_x</p:attrName>
                                          <p:attrName>ppt_y</p:attrName>
                                        </p:attrNameLst>
                                      </p:cBhvr>
                                    </p:animMotion>
                                    <p:animEffect transition="in" filter="fade">
                                      <p:cBhvr>
                                        <p:cTn id="62" dur="10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Scale>
                                      <p:cBhvr>
                                        <p:cTn id="67"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xEl>
                                              <p:pRg st="8" end="8"/>
                                            </p:txEl>
                                          </p:spTgt>
                                        </p:tgtEl>
                                        <p:attrNameLst>
                                          <p:attrName>ppt_x</p:attrName>
                                          <p:attrName>ppt_y</p:attrName>
                                        </p:attrNameLst>
                                      </p:cBhvr>
                                    </p:animMotion>
                                    <p:animEffect transition="in" filter="fade">
                                      <p:cBhvr>
                                        <p:cTn id="69" dur="1000"/>
                                        <p:tgtEl>
                                          <p:spTgt spid="11">
                                            <p:txEl>
                                              <p:pRg st="8" end="8"/>
                                            </p:txEl>
                                          </p:spTgt>
                                        </p:tgtEl>
                                      </p:cBhvr>
                                    </p:animEffect>
                                  </p:childTnLst>
                                </p:cTn>
                              </p:par>
                            </p:childTnLst>
                          </p:cTn>
                        </p:par>
                        <p:par>
                          <p:cTn id="70" fill="hold">
                            <p:stCondLst>
                              <p:cond delay="1000"/>
                            </p:stCondLst>
                            <p:childTnLst>
                              <p:par>
                                <p:cTn id="71" presetID="5" presetClass="entr" presetSubtype="10"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heckerboard(across)">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304129"/>
            <a:ext cx="10409656"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la licitación en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los momentos y tiempos son:</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1. Publicación de la convocatoria. Inicio del conteo.</a:t>
            </a:r>
          </a:p>
          <a:p>
            <a:pPr marL="0" indent="0" algn="just">
              <a:lnSpc>
                <a:spcPct val="110000"/>
              </a:lnSpc>
              <a:spcBef>
                <a:spcPts val="0"/>
              </a:spcBef>
              <a:buNone/>
            </a:pPr>
            <a:r>
              <a:rPr lang="es-ES" sz="2000" kern="0" dirty="0">
                <a:solidFill>
                  <a:srgbClr val="FF0000"/>
                </a:solidFill>
                <a:latin typeface="Arial" panose="020B0604020202020204" pitchFamily="34" charset="0"/>
                <a:cs typeface="Arial" panose="020B0604020202020204" pitchFamily="34" charset="0"/>
              </a:rPr>
              <a:t>2. </a:t>
            </a:r>
            <a:r>
              <a:rPr lang="es-ES" sz="2000" kern="0" dirty="0">
                <a:solidFill>
                  <a:schemeClr val="bg1"/>
                </a:solidFill>
                <a:latin typeface="Arial" panose="020B0604020202020204" pitchFamily="34" charset="0"/>
                <a:cs typeface="Arial" panose="020B0604020202020204" pitchFamily="34" charset="0"/>
              </a:rPr>
              <a:t>Visita al sitio de los trabajos. Ente el 4º día natural posterior a 1. y el 6º día natural  									               previos a </a:t>
            </a: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chemeClr val="bg2">
                    <a:lumMod val="75000"/>
                  </a:schemeClr>
                </a:solidFill>
                <a:latin typeface="Arial" panose="020B0604020202020204" pitchFamily="34" charset="0"/>
                <a:cs typeface="Arial" panose="020B0604020202020204" pitchFamily="34" charset="0"/>
              </a:rPr>
              <a:t>3. </a:t>
            </a:r>
            <a:r>
              <a:rPr lang="es-ES" sz="2000" kern="0" dirty="0">
                <a:solidFill>
                  <a:sysClr val="windowText" lastClr="000000"/>
                </a:solidFill>
                <a:latin typeface="Arial" panose="020B0604020202020204" pitchFamily="34" charset="0"/>
                <a:cs typeface="Arial" panose="020B0604020202020204" pitchFamily="34" charset="0"/>
              </a:rPr>
              <a:t>Presentación de solicitudes de aclaración. Hasta 24 hrs. antes del </a:t>
            </a:r>
            <a:r>
              <a:rPr lang="es-ES" sz="2000" kern="0" dirty="0">
                <a:solidFill>
                  <a:schemeClr val="bg2">
                    <a:lumMod val="75000"/>
                  </a:schemeClr>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o durante el </a:t>
            </a: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 Junta de aclaraciones. Mínimo 6 días antes de </a:t>
            </a:r>
            <a:r>
              <a:rPr lang="es-ES" sz="2000" kern="0" dirty="0">
                <a:solidFill>
                  <a:srgbClr val="0070C0"/>
                </a:solidFill>
                <a:latin typeface="Arial" panose="020B0604020202020204" pitchFamily="34" charset="0"/>
                <a:cs typeface="Arial" panose="020B0604020202020204" pitchFamily="34" charset="0"/>
              </a:rPr>
              <a:t>5</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5. </a:t>
            </a:r>
            <a:r>
              <a:rPr lang="es-ES" sz="2000" kern="0" dirty="0">
                <a:solidFill>
                  <a:sysClr val="windowText" lastClr="000000"/>
                </a:solidFill>
                <a:latin typeface="Arial" panose="020B0604020202020204" pitchFamily="34" charset="0"/>
                <a:cs typeface="Arial" panose="020B0604020202020204" pitchFamily="34" charset="0"/>
              </a:rPr>
              <a:t>Presentación y apertura de proposiciones. 15, 20 o 40 días naturales después de 1.</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6. </a:t>
            </a:r>
            <a:r>
              <a:rPr lang="es-ES" sz="2000" kern="0" dirty="0">
                <a:solidFill>
                  <a:sysClr val="windowText" lastClr="000000"/>
                </a:solidFill>
                <a:latin typeface="Arial" panose="020B0604020202020204" pitchFamily="34" charset="0"/>
                <a:cs typeface="Arial" panose="020B0604020202020204" pitchFamily="34" charset="0"/>
              </a:rPr>
              <a:t>Evaluación técnica y económica. Dos periodos independientes de 20 días naturales c/u.</a:t>
            </a:r>
          </a:p>
          <a:p>
            <a:pPr marL="0" indent="0" algn="just">
              <a:lnSpc>
                <a:spcPct val="110000"/>
              </a:lnSpc>
              <a:spcBef>
                <a:spcPts val="0"/>
              </a:spcBef>
              <a:buNone/>
            </a:pPr>
            <a:r>
              <a:rPr lang="es-ES" sz="2000" kern="0" dirty="0">
                <a:solidFill>
                  <a:schemeClr val="bg2">
                    <a:lumMod val="60000"/>
                    <a:lumOff val="40000"/>
                  </a:schemeClr>
                </a:solidFill>
                <a:latin typeface="Arial" panose="020B0604020202020204" pitchFamily="34" charset="0"/>
                <a:cs typeface="Arial" panose="020B0604020202020204" pitchFamily="34" charset="0"/>
              </a:rPr>
              <a:t>7. </a:t>
            </a:r>
            <a:r>
              <a:rPr lang="es-ES" sz="2000" kern="0" dirty="0">
                <a:solidFill>
                  <a:sysClr val="windowText" lastClr="000000"/>
                </a:solidFill>
                <a:latin typeface="Arial" panose="020B0604020202020204" pitchFamily="34" charset="0"/>
                <a:cs typeface="Arial" panose="020B0604020202020204" pitchFamily="34" charset="0"/>
              </a:rPr>
              <a:t>Emisión del fallo. Cuando se concluya </a:t>
            </a:r>
            <a:r>
              <a:rPr lang="es-ES" sz="2000" kern="0" dirty="0">
                <a:solidFill>
                  <a:srgbClr val="0070C0"/>
                </a:solidFill>
                <a:latin typeface="Arial" panose="020B0604020202020204" pitchFamily="34" charset="0"/>
                <a:cs typeface="Arial" panose="020B0604020202020204" pitchFamily="34" charset="0"/>
              </a:rPr>
              <a:t>6</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7030A0"/>
                </a:solidFill>
                <a:latin typeface="Arial" panose="020B0604020202020204" pitchFamily="34" charset="0"/>
                <a:cs typeface="Arial" panose="020B0604020202020204" pitchFamily="34" charset="0"/>
              </a:rPr>
              <a:t>8. </a:t>
            </a:r>
            <a:r>
              <a:rPr lang="es-ES" sz="2000" kern="0" dirty="0">
                <a:solidFill>
                  <a:sysClr val="windowText" lastClr="000000"/>
                </a:solidFill>
                <a:latin typeface="Arial" panose="020B0604020202020204" pitchFamily="34" charset="0"/>
                <a:cs typeface="Arial" panose="020B0604020202020204" pitchFamily="34" charset="0"/>
              </a:rPr>
              <a:t>Firma del contrato. Máximo 15 días naturales después de </a:t>
            </a:r>
            <a:r>
              <a:rPr lang="es-ES" sz="2000" kern="0" dirty="0">
                <a:solidFill>
                  <a:schemeClr val="accent6"/>
                </a:solidFill>
                <a:latin typeface="Arial" panose="020B0604020202020204" pitchFamily="34" charset="0"/>
                <a:cs typeface="Arial" panose="020B0604020202020204" pitchFamily="34" charset="0"/>
              </a:rPr>
              <a:t>7</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46343552-B90D-E2C1-7898-49427DBC1756}"/>
              </a:ext>
            </a:extLst>
          </p:cNvPr>
          <p:cNvGrpSpPr>
            <a:grpSpLocks/>
          </p:cNvGrpSpPr>
          <p:nvPr/>
        </p:nvGrpSpPr>
        <p:grpSpPr bwMode="auto">
          <a:xfrm>
            <a:off x="1039321" y="4557136"/>
            <a:ext cx="9690133" cy="2090738"/>
            <a:chOff x="554" y="2704"/>
            <a:chExt cx="4956" cy="1317"/>
          </a:xfrm>
        </p:grpSpPr>
        <p:sp>
          <p:nvSpPr>
            <p:cNvPr id="4" name="Oval 9">
              <a:extLst>
                <a:ext uri="{FF2B5EF4-FFF2-40B4-BE49-F238E27FC236}">
                  <a16:creationId xmlns:a16="http://schemas.microsoft.com/office/drawing/2014/main" id="{677435A1-BB53-FB93-0FBA-5B3D495ABA8B}"/>
                </a:ext>
              </a:extLst>
            </p:cNvPr>
            <p:cNvSpPr>
              <a:spLocks noChangeArrowheads="1"/>
            </p:cNvSpPr>
            <p:nvPr/>
          </p:nvSpPr>
          <p:spPr bwMode="auto">
            <a:xfrm>
              <a:off x="577" y="2704"/>
              <a:ext cx="205"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tx2">
                      <a:lumMod val="10000"/>
                    </a:schemeClr>
                  </a:solidFill>
                  <a:latin typeface="Arial Unicode MS" panose="020B0604020202020204" pitchFamily="34" charset="-128"/>
                </a:rPr>
                <a:t>1</a:t>
              </a:r>
              <a:endParaRPr lang="es-ES" altLang="es-MX" sz="1600" b="1" dirty="0">
                <a:solidFill>
                  <a:schemeClr val="tx2">
                    <a:lumMod val="10000"/>
                  </a:schemeClr>
                </a:solidFill>
                <a:latin typeface="Arial Unicode MS" panose="020B0604020202020204" pitchFamily="34" charset="-128"/>
              </a:endParaRPr>
            </a:p>
          </p:txBody>
        </p:sp>
        <p:grpSp>
          <p:nvGrpSpPr>
            <p:cNvPr id="5" name="Group 33">
              <a:extLst>
                <a:ext uri="{FF2B5EF4-FFF2-40B4-BE49-F238E27FC236}">
                  <a16:creationId xmlns:a16="http://schemas.microsoft.com/office/drawing/2014/main" id="{544B8C20-A0B0-3722-4FC9-B85B648DB8FB}"/>
                </a:ext>
              </a:extLst>
            </p:cNvPr>
            <p:cNvGrpSpPr>
              <a:grpSpLocks/>
            </p:cNvGrpSpPr>
            <p:nvPr/>
          </p:nvGrpSpPr>
          <p:grpSpPr bwMode="auto">
            <a:xfrm>
              <a:off x="703" y="2840"/>
              <a:ext cx="1587" cy="273"/>
              <a:chOff x="658" y="2840"/>
              <a:chExt cx="1587" cy="273"/>
            </a:xfrm>
          </p:grpSpPr>
          <p:sp>
            <p:nvSpPr>
              <p:cNvPr id="25" name="Rectangle 4">
                <a:extLst>
                  <a:ext uri="{FF2B5EF4-FFF2-40B4-BE49-F238E27FC236}">
                    <a16:creationId xmlns:a16="http://schemas.microsoft.com/office/drawing/2014/main" id="{195519B6-71DC-9BDC-DE35-859426313106}"/>
                  </a:ext>
                </a:extLst>
              </p:cNvPr>
              <p:cNvSpPr>
                <a:spLocks noChangeArrowheads="1"/>
              </p:cNvSpPr>
              <p:nvPr/>
            </p:nvSpPr>
            <p:spPr bwMode="auto">
              <a:xfrm>
                <a:off x="658" y="2840"/>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6" name="Rectangle 11">
                <a:extLst>
                  <a:ext uri="{FF2B5EF4-FFF2-40B4-BE49-F238E27FC236}">
                    <a16:creationId xmlns:a16="http://schemas.microsoft.com/office/drawing/2014/main" id="{9E37E430-3B50-41C5-8918-E57A6FC0DB81}"/>
                  </a:ext>
                </a:extLst>
              </p:cNvPr>
              <p:cNvSpPr>
                <a:spLocks noChangeArrowheads="1"/>
              </p:cNvSpPr>
              <p:nvPr/>
            </p:nvSpPr>
            <p:spPr bwMode="auto">
              <a:xfrm>
                <a:off x="658" y="2931"/>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6" name="Oval 15">
              <a:extLst>
                <a:ext uri="{FF2B5EF4-FFF2-40B4-BE49-F238E27FC236}">
                  <a16:creationId xmlns:a16="http://schemas.microsoft.com/office/drawing/2014/main" id="{E1C33BAC-3E05-675D-D111-A305624157E8}"/>
                </a:ext>
              </a:extLst>
            </p:cNvPr>
            <p:cNvSpPr>
              <a:spLocks noChangeArrowheads="1"/>
            </p:cNvSpPr>
            <p:nvPr/>
          </p:nvSpPr>
          <p:spPr bwMode="auto">
            <a:xfrm>
              <a:off x="1042" y="2704"/>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FF0000"/>
                  </a:solidFill>
                  <a:latin typeface="Arial Unicode MS" panose="020B0604020202020204" pitchFamily="34" charset="-128"/>
                </a:rPr>
                <a:t>2</a:t>
              </a:r>
              <a:endParaRPr lang="es-ES" altLang="es-MX" sz="1600" b="1" dirty="0">
                <a:solidFill>
                  <a:srgbClr val="FF0000"/>
                </a:solidFill>
                <a:latin typeface="Arial Unicode MS" panose="020B0604020202020204" pitchFamily="34" charset="-128"/>
              </a:endParaRPr>
            </a:p>
          </p:txBody>
        </p:sp>
        <p:sp>
          <p:nvSpPr>
            <p:cNvPr id="7" name="Oval 16">
              <a:extLst>
                <a:ext uri="{FF2B5EF4-FFF2-40B4-BE49-F238E27FC236}">
                  <a16:creationId xmlns:a16="http://schemas.microsoft.com/office/drawing/2014/main" id="{D0A9F447-62F1-2089-7B61-505C64C49019}"/>
                </a:ext>
              </a:extLst>
            </p:cNvPr>
            <p:cNvSpPr>
              <a:spLocks noChangeArrowheads="1"/>
            </p:cNvSpPr>
            <p:nvPr/>
          </p:nvSpPr>
          <p:spPr bwMode="auto">
            <a:xfrm>
              <a:off x="2155" y="2704"/>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5</a:t>
              </a:r>
              <a:endParaRPr lang="es-ES" altLang="es-MX" sz="1600" b="1" dirty="0">
                <a:solidFill>
                  <a:srgbClr val="0070C0"/>
                </a:solidFill>
                <a:latin typeface="Arial Unicode MS" panose="020B0604020202020204" pitchFamily="34" charset="-128"/>
              </a:endParaRPr>
            </a:p>
          </p:txBody>
        </p:sp>
        <p:sp>
          <p:nvSpPr>
            <p:cNvPr id="8" name="Oval 17">
              <a:extLst>
                <a:ext uri="{FF2B5EF4-FFF2-40B4-BE49-F238E27FC236}">
                  <a16:creationId xmlns:a16="http://schemas.microsoft.com/office/drawing/2014/main" id="{D25E902C-9A9B-372B-23C8-B7024061BEE8}"/>
                </a:ext>
              </a:extLst>
            </p:cNvPr>
            <p:cNvSpPr>
              <a:spLocks noChangeArrowheads="1"/>
            </p:cNvSpPr>
            <p:nvPr/>
          </p:nvSpPr>
          <p:spPr bwMode="auto">
            <a:xfrm>
              <a:off x="1655" y="3113"/>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8000"/>
                  </a:solidFill>
                  <a:latin typeface="Arial Unicode MS" panose="020B0604020202020204" pitchFamily="34" charset="-128"/>
                </a:rPr>
                <a:t>4</a:t>
              </a:r>
              <a:endParaRPr lang="es-ES" altLang="es-MX" sz="1600" b="1" dirty="0">
                <a:solidFill>
                  <a:srgbClr val="008000"/>
                </a:solidFill>
                <a:latin typeface="Arial Unicode MS" panose="020B0604020202020204" pitchFamily="34" charset="-128"/>
              </a:endParaRPr>
            </a:p>
          </p:txBody>
        </p:sp>
        <p:sp>
          <p:nvSpPr>
            <p:cNvPr id="9" name="Oval 18">
              <a:extLst>
                <a:ext uri="{FF2B5EF4-FFF2-40B4-BE49-F238E27FC236}">
                  <a16:creationId xmlns:a16="http://schemas.microsoft.com/office/drawing/2014/main" id="{47B262A9-4446-72F6-3DD3-813DAAA5ACDA}"/>
                </a:ext>
              </a:extLst>
            </p:cNvPr>
            <p:cNvSpPr>
              <a:spLocks noChangeArrowheads="1"/>
            </p:cNvSpPr>
            <p:nvPr/>
          </p:nvSpPr>
          <p:spPr bwMode="auto">
            <a:xfrm>
              <a:off x="2154" y="3385"/>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6</a:t>
              </a:r>
              <a:endParaRPr lang="es-ES" altLang="es-MX" sz="1600" b="1" dirty="0">
                <a:solidFill>
                  <a:srgbClr val="0070C0"/>
                </a:solidFill>
                <a:latin typeface="Arial Unicode MS" panose="020B0604020202020204" pitchFamily="34" charset="-128"/>
              </a:endParaRPr>
            </a:p>
          </p:txBody>
        </p:sp>
        <p:sp>
          <p:nvSpPr>
            <p:cNvPr id="10" name="Oval 19">
              <a:extLst>
                <a:ext uri="{FF2B5EF4-FFF2-40B4-BE49-F238E27FC236}">
                  <a16:creationId xmlns:a16="http://schemas.microsoft.com/office/drawing/2014/main" id="{B1F74CC1-4462-5DD4-F10B-8E0BA3E52C5A}"/>
                </a:ext>
              </a:extLst>
            </p:cNvPr>
            <p:cNvSpPr>
              <a:spLocks noChangeArrowheads="1"/>
            </p:cNvSpPr>
            <p:nvPr/>
          </p:nvSpPr>
          <p:spPr bwMode="auto">
            <a:xfrm>
              <a:off x="3743" y="2976"/>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60000"/>
                      <a:lumOff val="40000"/>
                    </a:schemeClr>
                  </a:solidFill>
                  <a:latin typeface="Arial Unicode MS" panose="020B0604020202020204" pitchFamily="34" charset="-128"/>
                </a:rPr>
                <a:t>7</a:t>
              </a:r>
              <a:endParaRPr lang="es-ES" altLang="es-MX" sz="1600" b="1" dirty="0">
                <a:solidFill>
                  <a:schemeClr val="bg2">
                    <a:lumMod val="60000"/>
                    <a:lumOff val="40000"/>
                  </a:schemeClr>
                </a:solidFill>
                <a:latin typeface="Arial Unicode MS" panose="020B0604020202020204" pitchFamily="34" charset="-128"/>
              </a:endParaRPr>
            </a:p>
          </p:txBody>
        </p:sp>
        <p:sp>
          <p:nvSpPr>
            <p:cNvPr id="12" name="Oval 20">
              <a:extLst>
                <a:ext uri="{FF2B5EF4-FFF2-40B4-BE49-F238E27FC236}">
                  <a16:creationId xmlns:a16="http://schemas.microsoft.com/office/drawing/2014/main" id="{8F7C800A-0C85-5B6A-63D1-A524A2CD4F08}"/>
                </a:ext>
              </a:extLst>
            </p:cNvPr>
            <p:cNvSpPr>
              <a:spLocks noChangeArrowheads="1"/>
            </p:cNvSpPr>
            <p:nvPr/>
          </p:nvSpPr>
          <p:spPr bwMode="auto">
            <a:xfrm>
              <a:off x="5013" y="3249"/>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7030A0"/>
                  </a:solidFill>
                  <a:latin typeface="Arial Unicode MS" panose="020B0604020202020204" pitchFamily="34" charset="-128"/>
                </a:rPr>
                <a:t>8</a:t>
              </a:r>
              <a:endParaRPr lang="es-ES" altLang="es-MX" sz="1600" b="1" dirty="0">
                <a:solidFill>
                  <a:srgbClr val="7030A0"/>
                </a:solidFill>
                <a:latin typeface="Arial Unicode MS" panose="020B0604020202020204" pitchFamily="34" charset="-128"/>
              </a:endParaRPr>
            </a:p>
          </p:txBody>
        </p:sp>
        <p:grpSp>
          <p:nvGrpSpPr>
            <p:cNvPr id="13" name="Group 32">
              <a:extLst>
                <a:ext uri="{FF2B5EF4-FFF2-40B4-BE49-F238E27FC236}">
                  <a16:creationId xmlns:a16="http://schemas.microsoft.com/office/drawing/2014/main" id="{299138E9-6C66-28E9-21F8-3716030C9867}"/>
                </a:ext>
              </a:extLst>
            </p:cNvPr>
            <p:cNvGrpSpPr>
              <a:grpSpLocks/>
            </p:cNvGrpSpPr>
            <p:nvPr/>
          </p:nvGrpSpPr>
          <p:grpSpPr bwMode="auto">
            <a:xfrm>
              <a:off x="2290" y="3112"/>
              <a:ext cx="1587" cy="273"/>
              <a:chOff x="2245" y="3112"/>
              <a:chExt cx="1587" cy="273"/>
            </a:xfrm>
          </p:grpSpPr>
          <p:sp>
            <p:nvSpPr>
              <p:cNvPr id="23" name="Rectangle 22">
                <a:extLst>
                  <a:ext uri="{FF2B5EF4-FFF2-40B4-BE49-F238E27FC236}">
                    <a16:creationId xmlns:a16="http://schemas.microsoft.com/office/drawing/2014/main" id="{486569C8-6BB2-3631-5B46-AA598445A072}"/>
                  </a:ext>
                </a:extLst>
              </p:cNvPr>
              <p:cNvSpPr>
                <a:spLocks noChangeArrowheads="1"/>
              </p:cNvSpPr>
              <p:nvPr/>
            </p:nvSpPr>
            <p:spPr bwMode="auto">
              <a:xfrm>
                <a:off x="2245" y="3112"/>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4" name="Rectangle 23">
                <a:extLst>
                  <a:ext uri="{FF2B5EF4-FFF2-40B4-BE49-F238E27FC236}">
                    <a16:creationId xmlns:a16="http://schemas.microsoft.com/office/drawing/2014/main" id="{562BA777-70DC-1E5B-18F3-5B4F5DEB6475}"/>
                  </a:ext>
                </a:extLst>
              </p:cNvPr>
              <p:cNvSpPr>
                <a:spLocks noChangeArrowheads="1"/>
              </p:cNvSpPr>
              <p:nvPr/>
            </p:nvSpPr>
            <p:spPr bwMode="auto">
              <a:xfrm>
                <a:off x="2245" y="3203"/>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grpSp>
          <p:nvGrpSpPr>
            <p:cNvPr id="14" name="Group 31">
              <a:extLst>
                <a:ext uri="{FF2B5EF4-FFF2-40B4-BE49-F238E27FC236}">
                  <a16:creationId xmlns:a16="http://schemas.microsoft.com/office/drawing/2014/main" id="{6B528352-B137-AB26-088C-ADC871224049}"/>
                </a:ext>
              </a:extLst>
            </p:cNvPr>
            <p:cNvGrpSpPr>
              <a:grpSpLocks/>
            </p:cNvGrpSpPr>
            <p:nvPr/>
          </p:nvGrpSpPr>
          <p:grpSpPr bwMode="auto">
            <a:xfrm>
              <a:off x="3878" y="3384"/>
              <a:ext cx="1587" cy="273"/>
              <a:chOff x="3833" y="3384"/>
              <a:chExt cx="1587" cy="273"/>
            </a:xfrm>
          </p:grpSpPr>
          <p:sp>
            <p:nvSpPr>
              <p:cNvPr id="21" name="Rectangle 24">
                <a:extLst>
                  <a:ext uri="{FF2B5EF4-FFF2-40B4-BE49-F238E27FC236}">
                    <a16:creationId xmlns:a16="http://schemas.microsoft.com/office/drawing/2014/main" id="{096D7E2C-F93E-DC7A-A264-450671913E53}"/>
                  </a:ext>
                </a:extLst>
              </p:cNvPr>
              <p:cNvSpPr>
                <a:spLocks noChangeArrowheads="1"/>
              </p:cNvSpPr>
              <p:nvPr/>
            </p:nvSpPr>
            <p:spPr bwMode="auto">
              <a:xfrm>
                <a:off x="3833" y="3384"/>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2" name="Rectangle 25">
                <a:extLst>
                  <a:ext uri="{FF2B5EF4-FFF2-40B4-BE49-F238E27FC236}">
                    <a16:creationId xmlns:a16="http://schemas.microsoft.com/office/drawing/2014/main" id="{3BF86E0D-E805-0A27-0BE4-CEDCE02101D5}"/>
                  </a:ext>
                </a:extLst>
              </p:cNvPr>
              <p:cNvSpPr>
                <a:spLocks noChangeArrowheads="1"/>
              </p:cNvSpPr>
              <p:nvPr/>
            </p:nvSpPr>
            <p:spPr bwMode="auto">
              <a:xfrm>
                <a:off x="3833" y="3475"/>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15" name="Line 30">
              <a:extLst>
                <a:ext uri="{FF2B5EF4-FFF2-40B4-BE49-F238E27FC236}">
                  <a16:creationId xmlns:a16="http://schemas.microsoft.com/office/drawing/2014/main" id="{3352278A-8703-9DFD-8DAD-1F3C76D39C63}"/>
                </a:ext>
              </a:extLst>
            </p:cNvPr>
            <p:cNvSpPr>
              <a:spLocks noChangeShapeType="1"/>
            </p:cNvSpPr>
            <p:nvPr/>
          </p:nvSpPr>
          <p:spPr bwMode="auto">
            <a:xfrm>
              <a:off x="657" y="3839"/>
              <a:ext cx="4853" cy="0"/>
            </a:xfrm>
            <a:prstGeom prst="line">
              <a:avLst/>
            </a:prstGeom>
            <a:noFill/>
            <a:ln w="19050">
              <a:solidFill>
                <a:schemeClr val="accent1"/>
              </a:solidFill>
              <a:prstDash val="lgDash"/>
              <a:round/>
              <a:headEnd/>
              <a:tailEnd type="arrow" w="med" len="med"/>
            </a:ln>
            <a:extLst>
              <a:ext uri="{909E8E84-426E-40dd-AFC4-6F175D3DCCD1}">
                <a14:hiddenFill xmlns:a14="http://schemas.microsoft.com/office/drawing/2010/main" xmlns="">
                  <a:noFill/>
                </a14:hiddenFill>
              </a:ext>
            </a:extLst>
          </p:spPr>
          <p:txBody>
            <a:bodyPr/>
            <a:lstStyle/>
            <a:p>
              <a:endParaRPr lang="es-MX"/>
            </a:p>
          </p:txBody>
        </p:sp>
        <p:sp>
          <p:nvSpPr>
            <p:cNvPr id="16" name="Text Box 35">
              <a:extLst>
                <a:ext uri="{FF2B5EF4-FFF2-40B4-BE49-F238E27FC236}">
                  <a16:creationId xmlns:a16="http://schemas.microsoft.com/office/drawing/2014/main" id="{915E0771-AC08-ECA0-0A8D-EFCBEE28CD7E}"/>
                </a:ext>
              </a:extLst>
            </p:cNvPr>
            <p:cNvSpPr txBox="1">
              <a:spLocks noChangeArrowheads="1"/>
            </p:cNvSpPr>
            <p:nvPr/>
          </p:nvSpPr>
          <p:spPr bwMode="auto">
            <a:xfrm>
              <a:off x="554" y="3847"/>
              <a:ext cx="278"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MX" altLang="es-MX" sz="1200" dirty="0">
                  <a:solidFill>
                    <a:schemeClr val="tx2">
                      <a:lumMod val="10000"/>
                    </a:schemeClr>
                  </a:solidFill>
                  <a:latin typeface="Arial Unicode MS" panose="020B0604020202020204" pitchFamily="34" charset="-128"/>
                </a:rPr>
                <a:t>Día </a:t>
              </a:r>
              <a:r>
                <a:rPr lang="es-MX"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rPr>
                <a:t>0</a:t>
              </a:r>
              <a:endParaRPr lang="es-ES"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endParaRPr>
            </a:p>
          </p:txBody>
        </p:sp>
        <p:sp>
          <p:nvSpPr>
            <p:cNvPr id="17" name="Text Box 36">
              <a:extLst>
                <a:ext uri="{FF2B5EF4-FFF2-40B4-BE49-F238E27FC236}">
                  <a16:creationId xmlns:a16="http://schemas.microsoft.com/office/drawing/2014/main" id="{6737BB52-66EA-7F2B-C0FA-80FFE8654F1A}"/>
                </a:ext>
              </a:extLst>
            </p:cNvPr>
            <p:cNvSpPr txBox="1">
              <a:spLocks noChangeArrowheads="1"/>
            </p:cNvSpPr>
            <p:nvPr/>
          </p:nvSpPr>
          <p:spPr bwMode="auto">
            <a:xfrm>
              <a:off x="1626" y="3841"/>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8000"/>
                  </a:solidFill>
                  <a:effectLst>
                    <a:outerShdw blurRad="38100" dist="38100" dir="2700000" algn="tl">
                      <a:srgbClr val="000000">
                        <a:alpha val="43137"/>
                      </a:srgbClr>
                    </a:outerShdw>
                  </a:effectLst>
                  <a:latin typeface="Arial Unicode MS" pitchFamily="34" charset="-128"/>
                  <a:ea typeface="+mn-ea"/>
                </a:rPr>
                <a:t>14</a:t>
              </a:r>
              <a:endParaRPr lang="es-ES" sz="1200" dirty="0">
                <a:solidFill>
                  <a:srgbClr val="008000"/>
                </a:solidFill>
                <a:effectLst>
                  <a:outerShdw blurRad="38100" dist="38100" dir="2700000" algn="tl">
                    <a:srgbClr val="000000">
                      <a:alpha val="43137"/>
                    </a:srgbClr>
                  </a:outerShdw>
                </a:effectLst>
                <a:latin typeface="Arial Unicode MS" pitchFamily="34" charset="-128"/>
                <a:ea typeface="+mn-ea"/>
              </a:endParaRPr>
            </a:p>
          </p:txBody>
        </p:sp>
        <p:sp>
          <p:nvSpPr>
            <p:cNvPr id="18" name="Text Box 37">
              <a:extLst>
                <a:ext uri="{FF2B5EF4-FFF2-40B4-BE49-F238E27FC236}">
                  <a16:creationId xmlns:a16="http://schemas.microsoft.com/office/drawing/2014/main" id="{7765E832-BA3D-184F-D7B9-870DA47F6EAC}"/>
                </a:ext>
              </a:extLst>
            </p:cNvPr>
            <p:cNvSpPr txBox="1">
              <a:spLocks noChangeArrowheads="1"/>
            </p:cNvSpPr>
            <p:nvPr/>
          </p:nvSpPr>
          <p:spPr bwMode="auto">
            <a:xfrm>
              <a:off x="2200"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70C0"/>
                  </a:solidFill>
                  <a:effectLst>
                    <a:outerShdw blurRad="38100" dist="38100" dir="2700000" algn="tl">
                      <a:srgbClr val="000000">
                        <a:alpha val="43137"/>
                      </a:srgbClr>
                    </a:outerShdw>
                  </a:effectLst>
                  <a:latin typeface="Arial Unicode MS" pitchFamily="34" charset="-128"/>
                  <a:ea typeface="+mn-ea"/>
                </a:rPr>
                <a:t>20</a:t>
              </a:r>
              <a:endParaRPr lang="es-ES" sz="1200" dirty="0">
                <a:solidFill>
                  <a:srgbClr val="0070C0"/>
                </a:solidFill>
                <a:effectLst>
                  <a:outerShdw blurRad="38100" dist="38100" dir="2700000" algn="tl">
                    <a:srgbClr val="000000">
                      <a:alpha val="43137"/>
                    </a:srgbClr>
                  </a:outerShdw>
                </a:effectLst>
                <a:latin typeface="Arial Unicode MS" pitchFamily="34" charset="-128"/>
                <a:ea typeface="+mn-ea"/>
              </a:endParaRPr>
            </a:p>
          </p:txBody>
        </p:sp>
        <p:sp>
          <p:nvSpPr>
            <p:cNvPr id="19" name="Text Box 38">
              <a:extLst>
                <a:ext uri="{FF2B5EF4-FFF2-40B4-BE49-F238E27FC236}">
                  <a16:creationId xmlns:a16="http://schemas.microsoft.com/office/drawing/2014/main" id="{69CA682E-9845-2FCF-5AC0-02B09D1CDFA7}"/>
                </a:ext>
              </a:extLst>
            </p:cNvPr>
            <p:cNvSpPr txBox="1">
              <a:spLocks noChangeArrowheads="1"/>
            </p:cNvSpPr>
            <p:nvPr/>
          </p:nvSpPr>
          <p:spPr bwMode="auto">
            <a:xfrm>
              <a:off x="3747"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FF6600"/>
                  </a:solidFill>
                  <a:effectLst>
                    <a:outerShdw blurRad="38100" dist="38100" dir="2700000" algn="tl">
                      <a:srgbClr val="000000">
                        <a:alpha val="43137"/>
                      </a:srgbClr>
                    </a:outerShdw>
                  </a:effectLst>
                  <a:latin typeface="Arial Unicode MS" pitchFamily="34" charset="-128"/>
                  <a:ea typeface="+mn-ea"/>
                </a:rPr>
                <a:t>40</a:t>
              </a:r>
              <a:endParaRPr lang="es-ES" sz="1200" dirty="0">
                <a:solidFill>
                  <a:srgbClr val="FF6600"/>
                </a:solidFill>
                <a:effectLst>
                  <a:outerShdw blurRad="38100" dist="38100" dir="2700000" algn="tl">
                    <a:srgbClr val="000000">
                      <a:alpha val="43137"/>
                    </a:srgbClr>
                  </a:outerShdw>
                </a:effectLst>
                <a:latin typeface="Arial Unicode MS" pitchFamily="34" charset="-128"/>
                <a:ea typeface="+mn-ea"/>
              </a:endParaRPr>
            </a:p>
          </p:txBody>
        </p:sp>
        <p:sp>
          <p:nvSpPr>
            <p:cNvPr id="20" name="Text Box 39">
              <a:extLst>
                <a:ext uri="{FF2B5EF4-FFF2-40B4-BE49-F238E27FC236}">
                  <a16:creationId xmlns:a16="http://schemas.microsoft.com/office/drawing/2014/main" id="{C580AB64-44B1-6E50-9461-F0FE5AB990A9}"/>
                </a:ext>
              </a:extLst>
            </p:cNvPr>
            <p:cNvSpPr txBox="1">
              <a:spLocks noChangeArrowheads="1"/>
            </p:cNvSpPr>
            <p:nvPr/>
          </p:nvSpPr>
          <p:spPr bwMode="auto">
            <a:xfrm>
              <a:off x="5012" y="3832"/>
              <a:ext cx="223"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ES" altLang="es-MX" sz="1200">
                  <a:solidFill>
                    <a:srgbClr val="7030A0"/>
                  </a:solidFill>
                  <a:effectLst>
                    <a:outerShdw blurRad="38100" dist="38100" dir="2700000" algn="tl">
                      <a:srgbClr val="C0C0C0"/>
                    </a:outerShdw>
                  </a:effectLst>
                  <a:latin typeface="Arial Unicode MS" panose="020B0604020202020204" pitchFamily="34" charset="-128"/>
                </a:rPr>
                <a:t>55</a:t>
              </a:r>
            </a:p>
          </p:txBody>
        </p:sp>
      </p:grpSp>
      <p:sp>
        <p:nvSpPr>
          <p:cNvPr id="27" name="Text Box 36">
            <a:extLst>
              <a:ext uri="{FF2B5EF4-FFF2-40B4-BE49-F238E27FC236}">
                <a16:creationId xmlns:a16="http://schemas.microsoft.com/office/drawing/2014/main" id="{45321AD9-B43D-4B0D-2190-B7B2818782B5}"/>
              </a:ext>
            </a:extLst>
          </p:cNvPr>
          <p:cNvSpPr txBox="1">
            <a:spLocks noChangeArrowheads="1"/>
          </p:cNvSpPr>
          <p:nvPr/>
        </p:nvSpPr>
        <p:spPr bwMode="auto">
          <a:xfrm>
            <a:off x="2898933" y="6359546"/>
            <a:ext cx="354584" cy="276999"/>
          </a:xfrm>
          <a:prstGeom prst="rect">
            <a:avLst/>
          </a:prstGeom>
          <a:noFill/>
          <a:ln w="9525">
            <a:noFill/>
            <a:miter lim="800000"/>
            <a:headEnd/>
            <a:tailEnd/>
          </a:ln>
          <a:effectLst/>
        </p:spPr>
        <p:txBody>
          <a:bodyPr wrap="none">
            <a:spAutoFit/>
          </a:bodyPr>
          <a:lstStyle/>
          <a:p>
            <a:pPr eaLnBrk="1" hangingPunct="1">
              <a:defRPr/>
            </a:pPr>
            <a:r>
              <a:rPr lang="es-MX" sz="1200" dirty="0">
                <a:solidFill>
                  <a:schemeClr val="bg2">
                    <a:lumMod val="75000"/>
                  </a:schemeClr>
                </a:solidFill>
                <a:effectLst>
                  <a:outerShdw blurRad="38100" dist="38100" dir="2700000" algn="tl">
                    <a:srgbClr val="000000">
                      <a:alpha val="43137"/>
                    </a:srgbClr>
                  </a:outerShdw>
                </a:effectLst>
                <a:latin typeface="Arial Unicode MS" pitchFamily="34" charset="-128"/>
              </a:rPr>
              <a:t>13</a:t>
            </a:r>
            <a:endParaRPr lang="es-ES" sz="1200" dirty="0">
              <a:solidFill>
                <a:schemeClr val="bg2">
                  <a:lumMod val="75000"/>
                </a:schemeClr>
              </a:solidFill>
              <a:effectLst>
                <a:outerShdw blurRad="38100" dist="38100" dir="2700000" algn="tl">
                  <a:srgbClr val="000000">
                    <a:alpha val="43137"/>
                  </a:srgbClr>
                </a:outerShdw>
              </a:effectLst>
              <a:latin typeface="Arial Unicode MS" pitchFamily="34" charset="-128"/>
              <a:ea typeface="+mn-ea"/>
            </a:endParaRPr>
          </a:p>
        </p:txBody>
      </p:sp>
      <p:sp>
        <p:nvSpPr>
          <p:cNvPr id="28" name="Oval 15">
            <a:extLst>
              <a:ext uri="{FF2B5EF4-FFF2-40B4-BE49-F238E27FC236}">
                <a16:creationId xmlns:a16="http://schemas.microsoft.com/office/drawing/2014/main" id="{E0FBA61C-2907-603A-F051-C1503C2E25CF}"/>
              </a:ext>
            </a:extLst>
          </p:cNvPr>
          <p:cNvSpPr>
            <a:spLocks noChangeArrowheads="1"/>
          </p:cNvSpPr>
          <p:nvPr/>
        </p:nvSpPr>
        <p:spPr bwMode="auto">
          <a:xfrm>
            <a:off x="2827795" y="4554550"/>
            <a:ext cx="565956" cy="215312"/>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75000"/>
                  </a:schemeClr>
                </a:solidFill>
                <a:latin typeface="Arial Unicode MS" panose="020B0604020202020204" pitchFamily="34" charset="-128"/>
              </a:rPr>
              <a:t>3</a:t>
            </a:r>
            <a:endParaRPr lang="es-ES" altLang="es-MX" sz="1600" b="1" dirty="0">
              <a:solidFill>
                <a:schemeClr val="bg2">
                  <a:lumMod val="75000"/>
                </a:schemeClr>
              </a:solidFill>
              <a:latin typeface="Arial Unicode MS" panose="020B0604020202020204" pitchFamily="34" charset="-128"/>
            </a:endParaRPr>
          </a:p>
        </p:txBody>
      </p:sp>
      <p:sp>
        <p:nvSpPr>
          <p:cNvPr id="29" name="Text Box 36">
            <a:extLst>
              <a:ext uri="{FF2B5EF4-FFF2-40B4-BE49-F238E27FC236}">
                <a16:creationId xmlns:a16="http://schemas.microsoft.com/office/drawing/2014/main" id="{D7CEC1EB-4F91-1883-2EEB-32410D64BFF6}"/>
              </a:ext>
            </a:extLst>
          </p:cNvPr>
          <p:cNvSpPr txBox="1">
            <a:spLocks noChangeArrowheads="1"/>
          </p:cNvSpPr>
          <p:nvPr/>
        </p:nvSpPr>
        <p:spPr bwMode="auto">
          <a:xfrm>
            <a:off x="2105938" y="6341466"/>
            <a:ext cx="269626" cy="276999"/>
          </a:xfrm>
          <a:prstGeom prst="rect">
            <a:avLst/>
          </a:prstGeom>
          <a:noFill/>
          <a:ln w="9525">
            <a:noFill/>
            <a:miter lim="800000"/>
            <a:headEnd/>
            <a:tailEnd/>
          </a:ln>
          <a:effectLst/>
        </p:spPr>
        <p:txBody>
          <a:bodyPr wrap="none">
            <a:spAutoFit/>
          </a:bodyPr>
          <a:lstStyle/>
          <a:p>
            <a:pPr eaLnBrk="1" hangingPunct="1">
              <a:defRPr/>
            </a:pPr>
            <a:r>
              <a:rPr lang="es-MX" sz="1200" dirty="0">
                <a:solidFill>
                  <a:srgbClr val="FF0000"/>
                </a:solidFill>
                <a:effectLst>
                  <a:outerShdw blurRad="38100" dist="38100" dir="2700000" algn="tl">
                    <a:srgbClr val="000000">
                      <a:alpha val="43137"/>
                    </a:srgbClr>
                  </a:outerShdw>
                </a:effectLst>
                <a:latin typeface="Arial Unicode MS" pitchFamily="34" charset="-128"/>
              </a:rPr>
              <a:t>6</a:t>
            </a:r>
            <a:endParaRPr lang="es-ES" sz="1200" dirty="0">
              <a:solidFill>
                <a:srgbClr val="FF0000"/>
              </a:solidFill>
              <a:effectLst>
                <a:outerShdw blurRad="38100" dist="38100" dir="2700000" algn="tl">
                  <a:srgbClr val="000000">
                    <a:alpha val="43137"/>
                  </a:srgbClr>
                </a:outerShdw>
              </a:effectLst>
              <a:latin typeface="Arial Unicode MS" pitchFamily="34" charset="-128"/>
              <a:ea typeface="+mn-ea"/>
            </a:endParaRPr>
          </a:p>
        </p:txBody>
      </p:sp>
    </p:spTree>
    <p:extLst>
      <p:ext uri="{BB962C8B-B14F-4D97-AF65-F5344CB8AC3E}">
        <p14:creationId xmlns:p14="http://schemas.microsoft.com/office/powerpoint/2010/main" val="13836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Scale>
                                      <p:cBhvr>
                                        <p:cTn id="32"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3" end="3"/>
                                            </p:txEl>
                                          </p:spTgt>
                                        </p:tgtEl>
                                        <p:attrNameLst>
                                          <p:attrName>ppt_x</p:attrName>
                                          <p:attrName>ppt_y</p:attrName>
                                        </p:attrNameLst>
                                      </p:cBhvr>
                                    </p:animMotion>
                                    <p:animEffect transition="in" filter="fade">
                                      <p:cBhvr>
                                        <p:cTn id="34" dur="10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Scale>
                                      <p:cBhvr>
                                        <p:cTn id="39"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4" end="4"/>
                                            </p:txEl>
                                          </p:spTgt>
                                        </p:tgtEl>
                                        <p:attrNameLst>
                                          <p:attrName>ppt_x</p:attrName>
                                          <p:attrName>ppt_y</p:attrName>
                                        </p:attrNameLst>
                                      </p:cBhvr>
                                    </p:animMotion>
                                    <p:animEffect transition="in" filter="fade">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Scale>
                                      <p:cBhvr>
                                        <p:cTn id="46"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xEl>
                                              <p:pRg st="5" end="5"/>
                                            </p:txEl>
                                          </p:spTgt>
                                        </p:tgtEl>
                                        <p:attrNameLst>
                                          <p:attrName>ppt_x</p:attrName>
                                          <p:attrName>ppt_y</p:attrName>
                                        </p:attrNameLst>
                                      </p:cBhvr>
                                    </p:animMotion>
                                    <p:animEffect transition="in" filter="fade">
                                      <p:cBhvr>
                                        <p:cTn id="48" dur="1000"/>
                                        <p:tgtEl>
                                          <p:spTgt spid="1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Scale>
                                      <p:cBhvr>
                                        <p:cTn id="60" dur="1000" decel="50000" fill="hold">
                                          <p:stCondLst>
                                            <p:cond delay="0"/>
                                          </p:stCondLst>
                                        </p:cTn>
                                        <p:tgtEl>
                                          <p:spTgt spid="1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7" end="7"/>
                                            </p:txEl>
                                          </p:spTgt>
                                        </p:tgtEl>
                                        <p:attrNameLst>
                                          <p:attrName>ppt_x</p:attrName>
                                          <p:attrName>ppt_y</p:attrName>
                                        </p:attrNameLst>
                                      </p:cBhvr>
                                    </p:animMotion>
                                    <p:animEffect transition="in" filter="fade">
                                      <p:cBhvr>
                                        <p:cTn id="62" dur="10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Scale>
                                      <p:cBhvr>
                                        <p:cTn id="67"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xEl>
                                              <p:pRg st="8" end="8"/>
                                            </p:txEl>
                                          </p:spTgt>
                                        </p:tgtEl>
                                        <p:attrNameLst>
                                          <p:attrName>ppt_x</p:attrName>
                                          <p:attrName>ppt_y</p:attrName>
                                        </p:attrNameLst>
                                      </p:cBhvr>
                                    </p:animMotion>
                                    <p:animEffect transition="in" filter="fade">
                                      <p:cBhvr>
                                        <p:cTn id="69" dur="1000"/>
                                        <p:tgtEl>
                                          <p:spTgt spid="11">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11">
                                            <p:txEl>
                                              <p:pRg st="9" end="9"/>
                                            </p:txEl>
                                          </p:spTgt>
                                        </p:tgtEl>
                                        <p:attrNameLst>
                                          <p:attrName>style.visibility</p:attrName>
                                        </p:attrNameLst>
                                      </p:cBhvr>
                                      <p:to>
                                        <p:strVal val="visible"/>
                                      </p:to>
                                    </p:set>
                                    <p:animScale>
                                      <p:cBhvr>
                                        <p:cTn id="74" dur="1000" decel="50000" fill="hold">
                                          <p:stCondLst>
                                            <p:cond delay="0"/>
                                          </p:stCondLst>
                                        </p:cTn>
                                        <p:tgtEl>
                                          <p:spTgt spid="11">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1">
                                            <p:txEl>
                                              <p:pRg st="9" end="9"/>
                                            </p:txEl>
                                          </p:spTgt>
                                        </p:tgtEl>
                                        <p:attrNameLst>
                                          <p:attrName>ppt_x</p:attrName>
                                          <p:attrName>ppt_y</p:attrName>
                                        </p:attrNameLst>
                                      </p:cBhvr>
                                    </p:animMotion>
                                    <p:animEffect transition="in" filter="fade">
                                      <p:cBhvr>
                                        <p:cTn id="76" dur="1000"/>
                                        <p:tgtEl>
                                          <p:spTgt spid="11">
                                            <p:txEl>
                                              <p:pRg st="9" end="9"/>
                                            </p:txEl>
                                          </p:spTgt>
                                        </p:tgtEl>
                                      </p:cBhvr>
                                    </p:animEffect>
                                  </p:childTnLst>
                                </p:cTn>
                              </p:par>
                            </p:childTnLst>
                          </p:cTn>
                        </p:par>
                        <p:par>
                          <p:cTn id="77" fill="hold">
                            <p:stCondLst>
                              <p:cond delay="1000"/>
                            </p:stCondLst>
                            <p:childTnLst>
                              <p:par>
                                <p:cTn id="78" presetID="5" presetClass="entr" presetSubtype="1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checkerboard(across)">
                                      <p:cBhvr>
                                        <p:cTn id="8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Visita al sitio de los trabajos.</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Si bien en materia de adquisiciones </a:t>
            </a:r>
            <a:r>
              <a:rPr lang="es-ES" sz="2000" kern="0" dirty="0">
                <a:solidFill>
                  <a:schemeClr val="bg2">
                    <a:lumMod val="60000"/>
                    <a:lumOff val="40000"/>
                  </a:schemeClr>
                </a:solidFill>
                <a:latin typeface="Arial" panose="020B0604020202020204" pitchFamily="34" charset="0"/>
                <a:cs typeface="Arial" panose="020B0604020202020204" pitchFamily="34" charset="0"/>
              </a:rPr>
              <a:t>está mencionada </a:t>
            </a:r>
            <a:r>
              <a:rPr lang="es-ES" sz="2000" kern="0" dirty="0">
                <a:solidFill>
                  <a:sysClr val="windowText" lastClr="000000"/>
                </a:solidFill>
                <a:latin typeface="Arial" panose="020B0604020202020204" pitchFamily="34" charset="0"/>
                <a:cs typeface="Arial" panose="020B0604020202020204" pitchFamily="34" charset="0"/>
              </a:rPr>
              <a:t>la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(arts. 39 fracc. III inc. b); 64 fracc. V, y 67 fracc. II inc. c). RLAASP)</a:t>
            </a:r>
            <a:r>
              <a:rPr lang="es-ES" sz="2000" kern="0" dirty="0">
                <a:solidFill>
                  <a:sysClr val="windowText" lastClr="000000"/>
                </a:solidFill>
                <a:latin typeface="Arial" panose="020B0604020202020204" pitchFamily="34" charset="0"/>
                <a:cs typeface="Arial" panose="020B0604020202020204" pitchFamily="34" charset="0"/>
              </a:rPr>
              <a:t>, estas son propias de la obra pública.</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chemeClr val="accent5">
                    <a:lumMod val="75000"/>
                  </a:schemeClr>
                </a:solidFill>
                <a:latin typeface="Arial" panose="020B0604020202020204" pitchFamily="34" charset="0"/>
                <a:cs typeface="Arial" panose="020B0604020202020204" pitchFamily="34" charset="0"/>
              </a:rPr>
              <a:t>Tiene por objeto </a:t>
            </a:r>
            <a:r>
              <a:rPr lang="es-ES" sz="2000" kern="0" dirty="0">
                <a:solidFill>
                  <a:sysClr val="windowText" lastClr="000000"/>
                </a:solidFill>
                <a:latin typeface="Arial" panose="020B0604020202020204" pitchFamily="34" charset="0"/>
                <a:cs typeface="Arial" panose="020B0604020202020204" pitchFamily="34" charset="0"/>
              </a:rPr>
              <a:t>que los licitantes conozcan condiciones ambientales y características referentes  al grado  de dificultad de los trabajos 		                 a desarrollar y sus implicaciones  de carácter técnico </a:t>
            </a:r>
            <a:r>
              <a:rPr lang="es-ES" sz="1600" kern="0" dirty="0">
                <a:solidFill>
                  <a:sysClr val="windowText" lastClr="000000"/>
                </a:solidFill>
                <a:latin typeface="Arial" panose="020B0604020202020204" pitchFamily="34" charset="0"/>
                <a:cs typeface="Arial" panose="020B0604020202020204" pitchFamily="34" charset="0"/>
              </a:rPr>
              <a:t>(art. 38 1er. 		     RLOPSRM)</a:t>
            </a:r>
            <a:r>
              <a:rPr lang="es-ES" sz="2000" kern="0" dirty="0">
                <a:solidFill>
                  <a:sysClr val="windowText" lastClr="000000"/>
                </a:solidFill>
                <a:latin typeface="Arial" panose="020B0604020202020204" pitchFamily="34" charset="0"/>
                <a:cs typeface="Arial" panose="020B0604020202020204" pitchFamily="34" charset="0"/>
              </a:rPr>
              <a:t>.</a:t>
            </a:r>
            <a:endParaRPr lang="es-ES" sz="16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Es optativa para los interesados </a:t>
            </a:r>
            <a:r>
              <a:rPr lang="es-ES" sz="1600" kern="0" dirty="0">
                <a:solidFill>
                  <a:sysClr val="windowText" lastClr="000000"/>
                </a:solidFill>
                <a:latin typeface="Arial" panose="020B0604020202020204" pitchFamily="34" charset="0"/>
                <a:cs typeface="Arial" panose="020B0604020202020204" pitchFamily="34" charset="0"/>
              </a:rPr>
              <a:t>(art. 38 1er. pfo.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Con posterioridad a la realización de la visita, se podrá permitir		       llevarán a cabo visitas a quienes lo soliciten con por lo menos veinticuatro horas a la recepción y apertura de proposiciones, y no será obligatorio para la convocante designar a un técnico que los guíe. Dicho plazo podrá ser hasta de setenta y dos horas, cuando por razones de seguridad o acceso al sitio de los trabajos resulte necesario </a:t>
            </a:r>
            <a:r>
              <a:rPr lang="es-ES" sz="1600" kern="0" dirty="0">
                <a:solidFill>
                  <a:sysClr val="windowText" lastClr="000000"/>
                </a:solidFill>
                <a:latin typeface="Arial" panose="020B0604020202020204" pitchFamily="34" charset="0"/>
                <a:cs typeface="Arial" panose="020B0604020202020204" pitchFamily="34" charset="0"/>
              </a:rPr>
              <a:t>(art. 38 1er. pfo.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3314" name="Picture 2" descr="Colegio de Arquitectos suspende a supervisora del Munitec-18 -  Ojoconmipisto.com">
            <a:extLst>
              <a:ext uri="{FF2B5EF4-FFF2-40B4-BE49-F238E27FC236}">
                <a16:creationId xmlns:a16="http://schemas.microsoft.com/office/drawing/2014/main" id="{0DF82D92-99CF-523E-AA7C-EC37EDA65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112" y="2789696"/>
            <a:ext cx="2642537" cy="177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80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1">
                                            <p:txEl>
                                              <p:pRg st="4" end="4"/>
                                            </p:txEl>
                                          </p:spTgt>
                                        </p:tgtEl>
                                        <p:attrNameLst>
                                          <p:attrName>ppt_y</p:attrName>
                                        </p:attrNameLst>
                                      </p:cBhvr>
                                      <p:tavLst>
                                        <p:tav tm="0">
                                          <p:val>
                                            <p:strVal val="1+#ppt_h/2"/>
                                          </p:val>
                                        </p:tav>
                                        <p:tav tm="100000">
                                          <p:val>
                                            <p:strVal val="#ppt_y"/>
                                          </p:val>
                                        </p:tav>
                                      </p:tavLst>
                                    </p:anim>
                                  </p:childTnLst>
                                </p:cTn>
                              </p:par>
                              <p:par>
                                <p:cTn id="35" presetID="5" presetClass="entr" presetSubtype="10" fill="hold" nodeType="withEffect">
                                  <p:stCondLst>
                                    <p:cond delay="0"/>
                                  </p:stCondLst>
                                  <p:childTnLst>
                                    <p:set>
                                      <p:cBhvr>
                                        <p:cTn id="36" dur="1" fill="hold">
                                          <p:stCondLst>
                                            <p:cond delay="0"/>
                                          </p:stCondLst>
                                        </p:cTn>
                                        <p:tgtEl>
                                          <p:spTgt spid="13314"/>
                                        </p:tgtEl>
                                        <p:attrNameLst>
                                          <p:attrName>style.visibility</p:attrName>
                                        </p:attrNameLst>
                                      </p:cBhvr>
                                      <p:to>
                                        <p:strVal val="visible"/>
                                      </p:to>
                                    </p:set>
                                    <p:animEffect transition="in" filter="checkerboard(across)">
                                      <p:cBhvr>
                                        <p:cTn id="37" dur="1000"/>
                                        <p:tgtEl>
                                          <p:spTgt spid="133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strips(downLeft)">
                                      <p:cBhvr>
                                        <p:cTn id="42" dur="10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edge">
                                      <p:cBhvr>
                                        <p:cTn id="47"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Junta de aclaraciones.</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Se debe celebrar </a:t>
            </a:r>
            <a:r>
              <a:rPr lang="es-ES" sz="2000" kern="0" dirty="0">
                <a:solidFill>
                  <a:schemeClr val="tx2">
                    <a:lumMod val="50000"/>
                  </a:schemeClr>
                </a:solidFill>
                <a:latin typeface="Arial" panose="020B0604020202020204" pitchFamily="34" charset="0"/>
                <a:cs typeface="Arial" panose="020B0604020202020204" pitchFamily="34" charset="0"/>
              </a:rPr>
              <a:t>cuando menos una </a:t>
            </a:r>
            <a:r>
              <a:rPr lang="es-ES" sz="1600" kern="0" dirty="0">
                <a:solidFill>
                  <a:sysClr val="windowText" lastClr="000000"/>
                </a:solidFill>
                <a:latin typeface="Arial" panose="020B0604020202020204" pitchFamily="34" charset="0"/>
                <a:cs typeface="Arial" panose="020B0604020202020204" pitchFamily="34" charset="0"/>
              </a:rPr>
              <a:t>(arts. 34 2° pfo. LOPSRM y 33 últ. pfo. LAASSP)</a:t>
            </a:r>
            <a:r>
              <a:rPr lang="es-ES" sz="2000" kern="0" dirty="0">
                <a:solidFill>
                  <a:sysClr val="windowText" lastClr="000000"/>
                </a:solidFill>
                <a:latin typeface="Arial" panose="020B0604020202020204" pitchFamily="34" charset="0"/>
                <a:cs typeface="Arial" panose="020B0604020202020204" pitchFamily="34" charset="0"/>
              </a:rPr>
              <a:t>,</a:t>
            </a:r>
            <a:r>
              <a:rPr lang="es-ES" sz="16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 pero</a:t>
            </a:r>
            <a:r>
              <a:rPr lang="es-ES" sz="28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se podrán celebrar las necesarias. </a:t>
            </a:r>
            <a:r>
              <a:rPr lang="es-ES" sz="1600" kern="0" dirty="0">
                <a:solidFill>
                  <a:sysClr val="windowText" lastClr="000000"/>
                </a:solidFill>
                <a:latin typeface="Arial" panose="020B0604020202020204" pitchFamily="34" charset="0"/>
                <a:cs typeface="Arial" panose="020B0604020202020204" pitchFamily="34" charset="0"/>
              </a:rPr>
              <a:t>(arts. 40 7° pfo. RLOPSRM y 45 1er. pfo. RLAASSP)</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En materia de obras públicas debe ser posterior a la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 39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buClrTx/>
              <a:buSzTx/>
              <a:buFontTx/>
              <a:buNone/>
              <a:tabLst/>
              <a:defRPr/>
            </a:pPr>
            <a:r>
              <a:rPr lang="es-ES" sz="2000" kern="0" dirty="0">
                <a:solidFill>
                  <a:sysClr val="windowText" lastClr="000000"/>
                </a:solidFill>
                <a:latin typeface="Arial" panose="020B0604020202020204" pitchFamily="34" charset="0"/>
                <a:cs typeface="Arial" panose="020B0604020202020204" pitchFamily="34" charset="0"/>
              </a:rPr>
              <a:t>La asistencia o participación </a:t>
            </a:r>
            <a:r>
              <a:rPr lang="es-ES" sz="2000" kern="0" dirty="0">
                <a:solidFill>
                  <a:srgbClr val="CC9C02"/>
                </a:solidFill>
                <a:latin typeface="Arial" panose="020B0604020202020204" pitchFamily="34" charset="0"/>
                <a:cs typeface="Arial" panose="020B0604020202020204" pitchFamily="34" charset="0"/>
              </a:rPr>
              <a:t>es optativa </a:t>
            </a:r>
            <a:r>
              <a:rPr lang="es-ES" sz="2000" kern="0" dirty="0">
                <a:solidFill>
                  <a:sysClr val="windowText" lastClr="000000"/>
                </a:solidFill>
                <a:latin typeface="Arial" panose="020B0604020202020204" pitchFamily="34" charset="0"/>
                <a:cs typeface="Arial" panose="020B0604020202020204" pitchFamily="34" charset="0"/>
              </a:rPr>
              <a:t>para los licitantes </a:t>
            </a:r>
            <a:r>
              <a:rPr lang="es-ES" sz="1600" kern="0" dirty="0">
                <a:solidFill>
                  <a:sysClr val="windowText" lastClr="000000"/>
                </a:solidFill>
                <a:latin typeface="Arial" panose="020B0604020202020204" pitchFamily="34" charset="0"/>
                <a:cs typeface="Arial" panose="020B0604020202020204" pitchFamily="34" charset="0"/>
              </a:rPr>
              <a:t>(arts. 34 2° pfo. y 39 2º RLOPSRM, y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33 últ. pfo. LAASSP y 45 2º pfo. RLAASSP</a:t>
            </a:r>
            <a:r>
              <a:rPr lang="es-ES" sz="1600" kern="0" dirty="0">
                <a:solidFill>
                  <a:sysClr val="windowText" lastClr="000000"/>
                </a:solidFill>
                <a:latin typeface="Arial" panose="020B0604020202020204" pitchFamily="34" charset="0"/>
                <a:cs typeface="Arial" panose="020B0604020202020204" pitchFamily="34" charset="0"/>
              </a:rPr>
              <a:t>)</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La persona interesada en solicitar aclaraciones debe </a:t>
            </a:r>
            <a:r>
              <a:rPr lang="es-ES" sz="2000" kern="0" dirty="0">
                <a:solidFill>
                  <a:schemeClr val="accent3">
                    <a:lumMod val="75000"/>
                  </a:schemeClr>
                </a:solidFill>
                <a:latin typeface="Arial" panose="020B0604020202020204" pitchFamily="34" charset="0"/>
                <a:cs typeface="Arial" panose="020B0604020202020204" pitchFamily="34" charset="0"/>
              </a:rPr>
              <a:t>presentar un escrito </a:t>
            </a:r>
            <a:r>
              <a:rPr lang="es-ES" sz="2000" kern="0" dirty="0">
                <a:solidFill>
                  <a:sysClr val="windowText" lastClr="000000"/>
                </a:solidFill>
                <a:latin typeface="Arial" panose="020B0604020202020204" pitchFamily="34" charset="0"/>
                <a:cs typeface="Arial" panose="020B0604020202020204" pitchFamily="34" charset="0"/>
              </a:rPr>
              <a:t>en el cual exprese su interés en participar en el procedimiento licitatorio por sí o en represen-	                 tación de un tercero </a:t>
            </a:r>
            <a:r>
              <a:rPr lang="es-ES" sz="1600" kern="0" dirty="0">
                <a:solidFill>
                  <a:sysClr val="windowText" lastClr="000000"/>
                </a:solidFill>
                <a:latin typeface="Arial" panose="020B0604020202020204" pitchFamily="34" charset="0"/>
                <a:cs typeface="Arial" panose="020B0604020202020204" pitchFamily="34" charset="0"/>
              </a:rPr>
              <a:t>(arts. 35 3° pfo. LOPSRM y 39 3º pfo. RLOPSRM, y 33 		     Bis 3er. pfo. LAASSP y 45 3º, 4º y 5º pfos. y 48 fracc. V RLAASSP)</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		    Tanto en materia de adquisiciones como de obra pública, las pre-		    guntas  </a:t>
            </a:r>
            <a:r>
              <a:rPr lang="es-ES" sz="2000" kern="0" dirty="0">
                <a:solidFill>
                  <a:srgbClr val="C00000"/>
                </a:solidFill>
                <a:latin typeface="Arial" panose="020B0604020202020204" pitchFamily="34" charset="0"/>
                <a:cs typeface="Arial" panose="020B0604020202020204" pitchFamily="34" charset="0"/>
              </a:rPr>
              <a:t>se  deben  presentar con al  menos 24 hrs</a:t>
            </a:r>
            <a:r>
              <a:rPr lang="es-ES" sz="2000" kern="0" dirty="0">
                <a:solidFill>
                  <a:sysClr val="windowText" lastClr="000000"/>
                </a:solidFill>
                <a:latin typeface="Arial" panose="020B0604020202020204" pitchFamily="34" charset="0"/>
                <a:cs typeface="Arial" panose="020B0604020202020204" pitchFamily="34" charset="0"/>
              </a:rPr>
              <a:t>. previas a  la 		    apertura de  la  junta, pero  en obras, se  pueden  entregar  en  la</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5362" name="Picture 2" descr="Antonio Rubio: 'Preguntas frecuentes de respuesta incierta' | Red  Internacional de Escritores por la Tierra (RIET)">
            <a:extLst>
              <a:ext uri="{FF2B5EF4-FFF2-40B4-BE49-F238E27FC236}">
                <a16:creationId xmlns:a16="http://schemas.microsoft.com/office/drawing/2014/main" id="{559E5B86-FF34-8A92-4C8E-9DB0A050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85" y="4217410"/>
            <a:ext cx="19304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0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125" autoRev="1" fill="hold">
                                          <p:stCondLst>
                                            <p:cond delay="0"/>
                                          </p:stCondLst>
                                        </p:cTn>
                                        <p:tgtEl>
                                          <p:spTgt spid="11">
                                            <p:txEl>
                                              <p:pRg st="4" end="4"/>
                                            </p:txEl>
                                          </p:spTgt>
                                        </p:tgtEl>
                                        <p:attrNameLst>
                                          <p:attrName>ppt_w</p:attrName>
                                        </p:attrNameLst>
                                      </p:cBhvr>
                                    </p:anim>
                                    <p:anim by="(#ppt_w*0.50)" calcmode="lin" valueType="num">
                                      <p:cBhvr>
                                        <p:cTn id="24" dur="125" decel="50000" autoRev="1" fill="hold">
                                          <p:stCondLst>
                                            <p:cond delay="0"/>
                                          </p:stCondLst>
                                        </p:cTn>
                                        <p:tgtEl>
                                          <p:spTgt spid="11">
                                            <p:txEl>
                                              <p:pRg st="4" end="4"/>
                                            </p:txEl>
                                          </p:spTgt>
                                        </p:tgtEl>
                                        <p:attrNameLst>
                                          <p:attrName>ppt_x</p:attrName>
                                        </p:attrNameLst>
                                      </p:cBhvr>
                                    </p:anim>
                                    <p:anim from="(-#ppt_h/2)" to="(#ppt_y)" calcmode="lin" valueType="num">
                                      <p:cBhvr>
                                        <p:cTn id="25" dur="250" fill="hold">
                                          <p:stCondLst>
                                            <p:cond delay="0"/>
                                          </p:stCondLst>
                                        </p:cTn>
                                        <p:tgtEl>
                                          <p:spTgt spid="11">
                                            <p:txEl>
                                              <p:pRg st="4" end="4"/>
                                            </p:txEl>
                                          </p:spTgt>
                                        </p:tgtEl>
                                        <p:attrNameLst>
                                          <p:attrName>ppt_y</p:attrName>
                                        </p:attrNameLst>
                                      </p:cBhvr>
                                    </p:anim>
                                    <p:animRot by="21600000">
                                      <p:cBhvr>
                                        <p:cTn id="26" dur="25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additive="base">
                                        <p:cTn id="43" dur="10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44" dur="1000"/>
                                        <p:tgtEl>
                                          <p:spTgt spid="11">
                                            <p:txEl>
                                              <p:pRg st="8" end="8"/>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15362"/>
                                        </p:tgtEl>
                                        <p:attrNameLst>
                                          <p:attrName>style.visibility</p:attrName>
                                        </p:attrNameLst>
                                      </p:cBhvr>
                                      <p:to>
                                        <p:strVal val="visible"/>
                                      </p:to>
                                    </p:set>
                                    <p:animEffect transition="in" filter="circle(in)">
                                      <p:cBhvr>
                                        <p:cTn id="47" dur="1250"/>
                                        <p:tgtEl>
                                          <p:spTgt spid="1536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 calcmode="lin" valueType="num">
                                      <p:cBhvr>
                                        <p:cTn id="52"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3"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4"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55"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misma junta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33 Bis 4º pfo. LAASSP, 35 4º pfo. LOPSRM y 39 8º pfo. RLOPSRM)</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dirty="0">
              <a:solidFill>
                <a:schemeClr val="bg1"/>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dirty="0">
                <a:solidFill>
                  <a:schemeClr val="bg1"/>
                </a:solidFill>
                <a:effectLst/>
                <a:latin typeface="Arial" panose="020B0604020202020204" pitchFamily="34" charset="0"/>
                <a:ea typeface="Times New Roman" panose="02020603050405020304" pitchFamily="18" charset="0"/>
              </a:rPr>
              <a:t>Las solicitudes de aclaración se deben </a:t>
            </a:r>
            <a:r>
              <a:rPr lang="es-ES" sz="2000" dirty="0">
                <a:solidFill>
                  <a:schemeClr val="accent3">
                    <a:lumMod val="50000"/>
                  </a:schemeClr>
                </a:solidFill>
                <a:effectLst/>
                <a:latin typeface="Arial" panose="020B0604020202020204" pitchFamily="34" charset="0"/>
                <a:ea typeface="Times New Roman" panose="02020603050405020304" pitchFamily="18" charset="0"/>
              </a:rPr>
              <a:t>plantear de manera concisa </a:t>
            </a:r>
            <a:r>
              <a:rPr lang="es-ES" sz="2000" dirty="0">
                <a:solidFill>
                  <a:schemeClr val="bg1"/>
                </a:solidFill>
                <a:effectLst/>
                <a:latin typeface="Arial" panose="020B0604020202020204" pitchFamily="34" charset="0"/>
                <a:ea typeface="Times New Roman" panose="02020603050405020304" pitchFamily="18" charset="0"/>
              </a:rPr>
              <a:t>y estar directamente relacionadas con algún punto de la convocatoria.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39 6º pfo. RLOPSRM y 45 6º pfo. RLAASSP)</a:t>
            </a:r>
            <a:endPar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Se </a:t>
            </a:r>
            <a:r>
              <a:rPr lang="es-ES" sz="2000" kern="0" dirty="0">
                <a:solidFill>
                  <a:srgbClr val="B36A99"/>
                </a:solidFill>
                <a:latin typeface="Arial" panose="020B0604020202020204" pitchFamily="34" charset="0"/>
                <a:ea typeface="Times New Roman" panose="02020603050405020304" pitchFamily="18" charset="0"/>
                <a:cs typeface="Arial" panose="020B0604020202020204" pitchFamily="34" charset="0"/>
              </a:rPr>
              <a:t>d</a:t>
            </a:r>
            <a:r>
              <a:rPr lang="es-ES" sz="2000" dirty="0">
                <a:solidFill>
                  <a:srgbClr val="B36A99"/>
                </a:solidFill>
                <a:effectLst/>
                <a:latin typeface="Arial" panose="020B0604020202020204" pitchFamily="34" charset="0"/>
                <a:ea typeface="Times New Roman" panose="02020603050405020304" pitchFamily="18" charset="0"/>
              </a:rPr>
              <a:t>eberá indicar </a:t>
            </a:r>
            <a:r>
              <a:rPr lang="es-MX" sz="2000" dirty="0">
                <a:solidFill>
                  <a:srgbClr val="B36A99"/>
                </a:solidFill>
                <a:effectLst/>
                <a:latin typeface="Arial" panose="020B0604020202020204" pitchFamily="34" charset="0"/>
                <a:ea typeface="Times New Roman" panose="02020603050405020304" pitchFamily="18" charset="0"/>
              </a:rPr>
              <a:t>el numeral o punto específico </a:t>
            </a:r>
            <a:r>
              <a:rPr lang="es-MX" sz="2000" dirty="0">
                <a:solidFill>
                  <a:schemeClr val="bg1"/>
                </a:solidFill>
                <a:effectLst/>
                <a:latin typeface="Arial" panose="020B0604020202020204" pitchFamily="34" charset="0"/>
                <a:ea typeface="Times New Roman" panose="02020603050405020304" pitchFamily="18" charset="0"/>
              </a:rPr>
              <a:t>con el cual se relaciona la pregunta o aspecto que se solicita aclarar; aquellas solicitudes de aclaración que no se presenten en la forma señalada podrán ser desechadas por la convocante (arts.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39 </a:t>
            </a:r>
            <a:r>
              <a:rPr lang="es-ES" sz="1600" kern="0" dirty="0">
                <a:solidFill>
                  <a:sysClr val="windowText" lastClr="000000"/>
                </a:solidFill>
                <a:latin typeface="Arial" panose="020B0604020202020204" pitchFamily="34" charset="0"/>
                <a:cs typeface="Arial" panose="020B0604020202020204" pitchFamily="34" charset="0"/>
              </a:rPr>
              <a:t>7</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º pfo. RLOPSRM y 45 6º pfo. RLAASSP)</a:t>
            </a:r>
            <a:r>
              <a:rPr lang="es-ES" sz="2000" kern="0" dirty="0">
                <a:solidFill>
                  <a:sysClr val="windowText" lastClr="000000"/>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kern="0" dirty="0">
                <a:solidFill>
                  <a:sysClr val="windowText" lastClr="000000"/>
                </a:solidFill>
                <a:latin typeface="Arial" panose="020B0604020202020204" pitchFamily="34" charset="0"/>
                <a:cs typeface="Arial" panose="020B0604020202020204" pitchFamily="34" charset="0"/>
              </a:rPr>
              <a:t>En materia de adquisiciones, las solicitudes de aclaración se deben entregar en una versión electrónica </a:t>
            </a:r>
            <a:r>
              <a:rPr lang="es-ES" sz="1600" kern="0" dirty="0">
                <a:solidFill>
                  <a:sysClr val="windowText" lastClr="000000"/>
                </a:solidFill>
                <a:latin typeface="Arial" panose="020B0604020202020204" pitchFamily="34" charset="0"/>
                <a:cs typeface="Arial" panose="020B0604020202020204" pitchFamily="34" charset="0"/>
              </a:rPr>
              <a:t>(art. 45 penúlt. pfo. RLAASSP)</a:t>
            </a:r>
            <a:r>
              <a:rPr lang="es-ES" sz="2000" kern="0" dirty="0">
                <a:solidFill>
                  <a:sysClr val="windowText" lastClr="000000"/>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kern="0" dirty="0">
                <a:solidFill>
                  <a:sysClr val="windowText" lastClr="000000"/>
                </a:solidFill>
                <a:latin typeface="Arial" panose="020B0604020202020204" pitchFamily="34" charset="0"/>
                <a:cs typeface="Arial" panose="020B0604020202020204" pitchFamily="34" charset="0"/>
              </a:rPr>
              <a:t>El servidor público que presida la junta de aclaraciones podrá </a:t>
            </a:r>
            <a:r>
              <a:rPr lang="es-ES" sz="2000" kern="0" dirty="0">
                <a:solidFill>
                  <a:srgbClr val="C00000"/>
                </a:solidFill>
                <a:latin typeface="Arial" panose="020B0604020202020204" pitchFamily="34" charset="0"/>
                <a:cs typeface="Arial" panose="020B0604020202020204" pitchFamily="34" charset="0"/>
              </a:rPr>
              <a:t>suspender la sesión</a:t>
            </a:r>
            <a:r>
              <a:rPr lang="es-ES" sz="2000" kern="0" dirty="0">
                <a:solidFill>
                  <a:sysClr val="windowText" lastClr="000000"/>
                </a:solidFill>
                <a:latin typeface="Arial" panose="020B0604020202020204" pitchFamily="34" charset="0"/>
                <a:cs typeface="Arial" panose="020B0604020202020204" pitchFamily="34" charset="0"/>
              </a:rPr>
              <a:t>, en razón del número de solicitudes de aclaración recibidas o del tiempo que se emplearía en darles contestación, informando a los licitantes la hora y, en su caso, fecha o lugar, en que se continuará con la junta de aclaraciones </a:t>
            </a:r>
            <a:r>
              <a:rPr lang="es-ES" sz="1600" kern="0" dirty="0">
                <a:solidFill>
                  <a:sysClr val="windowText" lastClr="000000"/>
                </a:solidFill>
                <a:latin typeface="Arial" panose="020B0604020202020204" pitchFamily="34" charset="0"/>
                <a:cs typeface="Arial" panose="020B0604020202020204" pitchFamily="34" charset="0"/>
              </a:rPr>
              <a:t>(art. 46 2º. pfo. de la fracc. I RLAASSP y 40 2º. pfo. RLOPSRM)</a:t>
            </a:r>
            <a:r>
              <a:rPr lang="es-ES" sz="2000" kern="0" dirty="0">
                <a:solidFill>
                  <a:sysClr val="windowText" lastClr="000000"/>
                </a:solidFill>
                <a:latin typeface="Arial" panose="020B0604020202020204" pitchFamily="34" charset="0"/>
                <a:cs typeface="Arial" panose="020B0604020202020204" pitchFamily="34" charset="0"/>
              </a:rPr>
              <a:t>. </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0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
                                        <p:tgtEl>
                                          <p:spTgt spid="11">
                                            <p:txEl>
                                              <p:pRg st="6" end="6"/>
                                            </p:txEl>
                                          </p:spTgt>
                                        </p:tgtEl>
                                      </p:cBhvr>
                                    </p:animEffect>
                                    <p:anim calcmode="lin" valueType="num">
                                      <p:cBhvr>
                                        <p:cTn id="33"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circle(in)">
                                      <p:cBhvr>
                                        <p:cTn id="41"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Una vez que </a:t>
            </a:r>
            <a:r>
              <a:rPr kumimoji="0" lang="es-ES" sz="2000" b="0" i="0" u="none" strike="noStrike" kern="0" cap="none" spc="0" normalizeH="0" baseline="0" noProof="0" dirty="0">
                <a:ln>
                  <a:noFill/>
                </a:ln>
                <a:solidFill>
                  <a:schemeClr val="accent6">
                    <a:lumMod val="60000"/>
                    <a:lumOff val="40000"/>
                  </a:schemeClr>
                </a:solidFill>
                <a:effectLst/>
                <a:uLnTx/>
                <a:uFillTx/>
                <a:latin typeface="Arial" panose="020B0604020202020204" pitchFamily="34" charset="0"/>
                <a:ea typeface="+mn-ea"/>
                <a:cs typeface="Arial" panose="020B0604020202020204" pitchFamily="34" charset="0"/>
              </a:rPr>
              <a:t>se termine de dar respuesta </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las solicitudes de aclaración, se dará oportunidad a los licitantes para que formulen las preguntas que estimen pertinentes en relación con las respuestas recibidas. De acuerdo al número de preguntas, se informará en que momento se contestan, informando hora o fecha para ello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46 3er. pfo. de la fracc. I RLAASSP, y 40 3er. pfo. RLOPSRM)</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en las licitaciones electrónicas de adquisiciones, se deben dar de seis a cuarenta y ocho horas para este propósito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 46 2º pfo. de la fracc. II RLAASSP)</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dirty="0">
              <a:solidFill>
                <a:schemeClr val="bg1"/>
              </a:solidFill>
              <a:effectLst/>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rPr>
              <a:t>La convocante </a:t>
            </a:r>
            <a:r>
              <a:rPr lang="es-ES" sz="2000" dirty="0">
                <a:solidFill>
                  <a:srgbClr val="0070C0"/>
                </a:solidFill>
                <a:effectLst/>
                <a:latin typeface="Arial" panose="020B0604020202020204" pitchFamily="34" charset="0"/>
                <a:ea typeface="Times New Roman" panose="02020603050405020304" pitchFamily="18" charset="0"/>
              </a:rPr>
              <a:t>estará obligada a dar contestación</a:t>
            </a:r>
            <a:r>
              <a:rPr lang="es-ES" sz="2000" dirty="0">
                <a:solidFill>
                  <a:schemeClr val="bg1"/>
                </a:solidFill>
                <a:effectLst/>
                <a:latin typeface="Arial" panose="020B0604020202020204" pitchFamily="34" charset="0"/>
                <a:ea typeface="Times New Roman" panose="02020603050405020304" pitchFamily="18" charset="0"/>
              </a:rPr>
              <a:t>, en forma clara y precisa,        tanto a las solicitudes de aclaración como a las repreguntas que se formulen con respecto a las respuestas dadas por la convocante en la junta de aclaraciones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46 f</a:t>
            </a:r>
            <a:r>
              <a:rPr kumimoji="0" lang="es-ES" sz="16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racc. V RLAASSP, y 40 4º pfo. RLOPSRM)</a:t>
            </a:r>
            <a:r>
              <a:rPr kumimoji="0" lang="es-ES" sz="20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indent="0" algn="just">
              <a:lnSpc>
                <a:spcPct val="11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kern="0" dirty="0">
                <a:solidFill>
                  <a:sysClr val="windowText" lastClr="000000"/>
                </a:solidFill>
                <a:latin typeface="Arial" panose="020B0604020202020204" pitchFamily="34" charset="0"/>
                <a:cs typeface="Arial" panose="020B0604020202020204" pitchFamily="34" charset="0"/>
              </a:rPr>
              <a:t>Contestadas las repreguntas, </a:t>
            </a:r>
            <a:r>
              <a:rPr lang="es-ES" sz="2000" kern="0" dirty="0">
                <a:solidFill>
                  <a:schemeClr val="accent3">
                    <a:lumMod val="75000"/>
                  </a:schemeClr>
                </a:solidFill>
                <a:latin typeface="Arial" panose="020B0604020202020204" pitchFamily="34" charset="0"/>
                <a:cs typeface="Arial" panose="020B0604020202020204" pitchFamily="34" charset="0"/>
              </a:rPr>
              <a:t>se da por terminada la junta </a:t>
            </a:r>
            <a:r>
              <a:rPr lang="es-ES" sz="2000" kern="0" dirty="0">
                <a:solidFill>
                  <a:sysClr val="windowText" lastClr="000000"/>
                </a:solidFill>
                <a:latin typeface="Arial" panose="020B0604020202020204" pitchFamily="34" charset="0"/>
                <a:cs typeface="Arial" panose="020B0604020202020204" pitchFamily="34" charset="0"/>
              </a:rPr>
              <a:t>de aclaraciones y se levante el acta correspondiente </a:t>
            </a:r>
            <a:r>
              <a:rPr lang="es-ES" sz="1600" kern="0" dirty="0">
                <a:solidFill>
                  <a:sysClr val="windowText" lastClr="000000"/>
                </a:solidFill>
                <a:latin typeface="Arial" panose="020B0604020202020204" pitchFamily="34" charset="0"/>
                <a:cs typeface="Arial" panose="020B0604020202020204" pitchFamily="34" charset="0"/>
              </a:rPr>
              <a:t>(arts. 33 Bis. últ. pfo. LAASSP, y 35 últ. pfo. 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a:t>
            </a:r>
            <a:r>
              <a:rPr lang="es-MX" sz="2000" dirty="0">
                <a:solidFill>
                  <a:schemeClr val="accent1">
                    <a:lumMod val="75000"/>
                  </a:schemeClr>
                </a:solidFill>
                <a:latin typeface="Arial" panose="020B0604020202020204" pitchFamily="34" charset="0"/>
                <a:cs typeface="Arial" panose="020B0604020202020204" pitchFamily="34" charset="0"/>
              </a:rPr>
              <a:t>inconformidad </a:t>
            </a:r>
            <a:r>
              <a:rPr lang="es-MX" sz="2000" dirty="0">
                <a:solidFill>
                  <a:schemeClr val="bg1"/>
                </a:solidFill>
                <a:latin typeface="Arial" panose="020B0604020202020204" pitchFamily="34" charset="0"/>
                <a:cs typeface="Arial" panose="020B0604020202020204" pitchFamily="34" charset="0"/>
              </a:rPr>
              <a:t>contra las juntas de aclaraciones o a la convocatoria, se prevén en los artículos 65 fracción I de la LAASSP y 83 fracción I de la LOPSRM.</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pic>
        <p:nvPicPr>
          <p:cNvPr id="16386" name="Picture 2" descr="Acta de la Junta de Aclaraciones a las Bases de la LicitaciÃ³n ...">
            <a:extLst>
              <a:ext uri="{FF2B5EF4-FFF2-40B4-BE49-F238E27FC236}">
                <a16:creationId xmlns:a16="http://schemas.microsoft.com/office/drawing/2014/main" id="{7A101941-11CE-A665-F06D-8C675C82E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185" y="2673262"/>
            <a:ext cx="1656928" cy="234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6386"/>
                                        </p:tgtEl>
                                        <p:attrNameLst>
                                          <p:attrName>style.visibility</p:attrName>
                                        </p:attrNameLst>
                                      </p:cBhvr>
                                      <p:to>
                                        <p:strVal val="visible"/>
                                      </p:to>
                                    </p:set>
                                    <p:anim calcmode="lin" valueType="num">
                                      <p:cBhvr>
                                        <p:cTn id="16" dur="500" fill="hold"/>
                                        <p:tgtEl>
                                          <p:spTgt spid="16386"/>
                                        </p:tgtEl>
                                        <p:attrNameLst>
                                          <p:attrName>ppt_w</p:attrName>
                                        </p:attrNameLst>
                                      </p:cBhvr>
                                      <p:tavLst>
                                        <p:tav tm="0">
                                          <p:val>
                                            <p:fltVal val="0"/>
                                          </p:val>
                                        </p:tav>
                                        <p:tav tm="100000">
                                          <p:val>
                                            <p:strVal val="#ppt_w"/>
                                          </p:val>
                                        </p:tav>
                                      </p:tavLst>
                                    </p:anim>
                                    <p:anim calcmode="lin" valueType="num">
                                      <p:cBhvr>
                                        <p:cTn id="17"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Scale>
                                      <p:cBhvr>
                                        <p:cTn id="30"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1">
                                            <p:txEl>
                                              <p:pRg st="6" end="6"/>
                                            </p:txEl>
                                          </p:spTgt>
                                        </p:tgtEl>
                                        <p:attrNameLst>
                                          <p:attrName>ppt_x</p:attrName>
                                          <p:attrName>ppt_y</p:attrName>
                                        </p:attrNameLst>
                                      </p:cBhvr>
                                    </p:animMotion>
                                    <p:animEffect transition="in" filter="fade">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833714" y="833718"/>
            <a:ext cx="10709275" cy="5916705"/>
          </a:xfrm>
        </p:spPr>
        <p:txBody>
          <a:bodyPr>
            <a:normAutofit/>
          </a:bodyPr>
          <a:lstStyle/>
          <a:p>
            <a:pPr marL="0" indent="0" algn="just">
              <a:lnSpc>
                <a:spcPct val="120000"/>
              </a:lnSpc>
              <a:spcBef>
                <a:spcPts val="0"/>
              </a:spcBef>
              <a:buNone/>
            </a:pPr>
            <a:r>
              <a:rPr lang="es-MX" sz="2000" b="1" dirty="0">
                <a:solidFill>
                  <a:schemeClr val="bg1"/>
                </a:solidFill>
                <a:latin typeface="ArialMT"/>
              </a:rPr>
              <a:t>Unidad 5. Otros s</a:t>
            </a:r>
            <a:r>
              <a:rPr lang="es-MX" sz="2000" b="1" dirty="0">
                <a:solidFill>
                  <a:schemeClr val="bg1"/>
                </a:solidFill>
                <a:effectLst/>
                <a:latin typeface="ArialMT"/>
              </a:rPr>
              <a:t>istemas electrónicos aplicables a las contrataciones públicas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effectLst/>
                <a:latin typeface="ArialMT"/>
              </a:rPr>
              <a:t>5.1. </a:t>
            </a:r>
            <a:r>
              <a:rPr lang="es-MX" sz="2000" dirty="0">
                <a:solidFill>
                  <a:schemeClr val="accent6">
                    <a:lumMod val="50000"/>
                  </a:schemeClr>
                </a:solidFill>
                <a:effectLst/>
                <a:latin typeface="ArialMT"/>
              </a:rPr>
              <a:t>CompraNet</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5.2. </a:t>
            </a:r>
            <a:r>
              <a:rPr lang="es-MX" sz="2000" dirty="0">
                <a:solidFill>
                  <a:schemeClr val="accent6">
                    <a:lumMod val="50000"/>
                  </a:schemeClr>
                </a:solidFill>
                <a:effectLst/>
                <a:latin typeface="ArialMT"/>
              </a:rPr>
              <a:t>Bitácora Electrónica de Seguimiento de Adquisiciones </a:t>
            </a:r>
            <a:r>
              <a:rPr lang="es-MX" sz="2000" dirty="0">
                <a:solidFill>
                  <a:schemeClr val="bg1"/>
                </a:solidFill>
                <a:effectLst/>
                <a:latin typeface="ArialMT"/>
              </a:rPr>
              <a:t>(BESA).</a:t>
            </a:r>
          </a:p>
          <a:p>
            <a:pPr marL="0" indent="0" algn="just">
              <a:lnSpc>
                <a:spcPct val="120000"/>
              </a:lnSpc>
              <a:spcBef>
                <a:spcPts val="0"/>
              </a:spcBef>
              <a:buNone/>
            </a:pPr>
            <a:r>
              <a:rPr lang="es-MX" sz="2000" dirty="0">
                <a:solidFill>
                  <a:schemeClr val="bg1"/>
                </a:solidFill>
                <a:latin typeface="ArialMT"/>
              </a:rPr>
              <a:t>5.3.</a:t>
            </a:r>
            <a:r>
              <a:rPr lang="es-MX" sz="2000" dirty="0">
                <a:solidFill>
                  <a:schemeClr val="bg1"/>
                </a:solidFill>
                <a:effectLst/>
                <a:latin typeface="ArialMT"/>
              </a:rPr>
              <a:t> </a:t>
            </a:r>
            <a:r>
              <a:rPr lang="es-MX" sz="2000" dirty="0">
                <a:solidFill>
                  <a:schemeClr val="accent6">
                    <a:lumMod val="50000"/>
                  </a:schemeClr>
                </a:solidFill>
                <a:effectLst/>
                <a:latin typeface="ArialMT"/>
              </a:rPr>
              <a:t>Seguimiento del Avance Físico Financiero </a:t>
            </a:r>
            <a:r>
              <a:rPr lang="es-MX" sz="2000" dirty="0">
                <a:solidFill>
                  <a:schemeClr val="bg1"/>
                </a:solidFill>
                <a:effectLst/>
                <a:latin typeface="ArialMT"/>
              </a:rPr>
              <a:t>(SAFF como parte de la BESOP)</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endParaRPr lang="es-MX" sz="1000" b="1" dirty="0">
              <a:solidFill>
                <a:schemeClr val="bg1"/>
              </a:solidFill>
              <a:latin typeface="ArialMT"/>
            </a:endParaRPr>
          </a:p>
          <a:p>
            <a:pPr marL="0" indent="0" algn="just">
              <a:lnSpc>
                <a:spcPct val="120000"/>
              </a:lnSpc>
              <a:spcBef>
                <a:spcPts val="0"/>
              </a:spcBef>
              <a:buNone/>
            </a:pPr>
            <a:r>
              <a:rPr lang="es-MX" sz="2000" b="1" dirty="0">
                <a:solidFill>
                  <a:schemeClr val="bg1"/>
                </a:solidFill>
                <a:effectLst/>
                <a:latin typeface="ArialMT"/>
              </a:rPr>
              <a:t>Unidad 6.</a:t>
            </a:r>
            <a:r>
              <a:rPr lang="es-MX" sz="2000" dirty="0">
                <a:solidFill>
                  <a:schemeClr val="bg1"/>
                </a:solidFill>
                <a:effectLst/>
                <a:latin typeface="ArialMT"/>
              </a:rPr>
              <a:t> </a:t>
            </a:r>
            <a:r>
              <a:rPr lang="es-MX" sz="2000" b="1" dirty="0">
                <a:solidFill>
                  <a:schemeClr val="bg1"/>
                </a:solidFill>
                <a:effectLst/>
                <a:latin typeface="ArialMT"/>
              </a:rPr>
              <a:t>Terminación de los trabajos y de las obligaciones contractuales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6.1. </a:t>
            </a:r>
            <a:r>
              <a:rPr lang="es-MX" sz="2000" dirty="0">
                <a:solidFill>
                  <a:schemeClr val="accent6">
                    <a:lumMod val="50000"/>
                  </a:schemeClr>
                </a:solidFill>
                <a:latin typeface="ArialMT"/>
              </a:rPr>
              <a:t>Verificación de los trabajos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6</a:t>
            </a:r>
            <a:r>
              <a:rPr lang="es-MX" sz="2000" dirty="0">
                <a:solidFill>
                  <a:schemeClr val="bg1"/>
                </a:solidFill>
                <a:effectLst/>
                <a:latin typeface="ArialMT"/>
              </a:rPr>
              <a:t>.2. </a:t>
            </a:r>
            <a:r>
              <a:rPr lang="es-MX" sz="2000" dirty="0">
                <a:solidFill>
                  <a:schemeClr val="accent6">
                    <a:lumMod val="50000"/>
                  </a:schemeClr>
                </a:solidFill>
                <a:effectLst/>
                <a:latin typeface="ArialMT"/>
              </a:rPr>
              <a:t>Acta de entrega recepción físcia de los trabajos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6.3. </a:t>
            </a:r>
            <a:r>
              <a:rPr lang="es-MX" sz="2000" dirty="0">
                <a:solidFill>
                  <a:schemeClr val="accent6">
                    <a:lumMod val="50000"/>
                  </a:schemeClr>
                </a:solidFill>
                <a:latin typeface="ArialMT"/>
              </a:rPr>
              <a:t>Finiquito</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6</a:t>
            </a:r>
            <a:r>
              <a:rPr lang="es-MX" sz="2000" dirty="0">
                <a:solidFill>
                  <a:schemeClr val="bg1"/>
                </a:solidFill>
                <a:effectLst/>
                <a:latin typeface="ArialMT"/>
              </a:rPr>
              <a:t>.4. </a:t>
            </a:r>
            <a:r>
              <a:rPr lang="es-MX" sz="2000" dirty="0">
                <a:solidFill>
                  <a:schemeClr val="accent6">
                    <a:lumMod val="50000"/>
                  </a:schemeClr>
                </a:solidFill>
                <a:effectLst/>
                <a:latin typeface="ArialMT"/>
              </a:rPr>
              <a:t>Acta de extinción de derechos y obligaciones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6.5. </a:t>
            </a:r>
            <a:r>
              <a:rPr lang="es-MX" sz="2000" dirty="0">
                <a:solidFill>
                  <a:schemeClr val="accent6">
                    <a:lumMod val="50000"/>
                  </a:schemeClr>
                </a:solidFill>
                <a:latin typeface="ArialMT"/>
              </a:rPr>
              <a:t>Evaluación final de la obra</a:t>
            </a:r>
            <a:r>
              <a:rPr lang="es-MX" sz="2000" dirty="0">
                <a:solidFill>
                  <a:schemeClr val="bg1"/>
                </a:solidFill>
                <a:latin typeface="ArialMT"/>
              </a:rPr>
              <a:t>.</a:t>
            </a:r>
          </a:p>
          <a:p>
            <a:pPr marL="0" indent="0" algn="just">
              <a:lnSpc>
                <a:spcPct val="120000"/>
              </a:lnSpc>
              <a:spcBef>
                <a:spcPts val="0"/>
              </a:spcBef>
              <a:buNone/>
            </a:pPr>
            <a:endParaRPr lang="es-MX" sz="2000" dirty="0">
              <a:solidFill>
                <a:schemeClr val="bg1"/>
              </a:solidFill>
              <a:effectLst/>
              <a:latin typeface="ArialMT"/>
            </a:endParaRPr>
          </a:p>
          <a:p>
            <a:pPr marL="0" indent="0" algn="just">
              <a:lnSpc>
                <a:spcPct val="120000"/>
              </a:lnSpc>
              <a:spcBef>
                <a:spcPts val="0"/>
              </a:spcBef>
              <a:buNone/>
            </a:pPr>
            <a:endParaRPr lang="es-MX" sz="2000" dirty="0">
              <a:solidFill>
                <a:schemeClr val="bg1"/>
              </a:solidFill>
              <a:effectLst/>
            </a:endParaRP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4B89661E-6398-B3E5-ED4D-304A3167039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68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395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1">
                                            <p:txEl>
                                              <p:pRg st="1" end="1"/>
                                            </p:txEl>
                                          </p:spTgt>
                                        </p:tgtEl>
                                        <p:attrNameLst>
                                          <p:attrName>ppt_w</p:attrName>
                                        </p:attrNameLst>
                                      </p:cBhvr>
                                    </p:anim>
                                    <p:anim by="(#ppt_w*0.50)" calcmode="lin" valueType="num">
                                      <p:cBhvr>
                                        <p:cTn id="15" dur="250" decel="50000" autoRev="1" fill="hold">
                                          <p:stCondLst>
                                            <p:cond delay="0"/>
                                          </p:stCondLst>
                                        </p:cTn>
                                        <p:tgtEl>
                                          <p:spTgt spid="11">
                                            <p:txEl>
                                              <p:pRg st="1" end="1"/>
                                            </p:txEl>
                                          </p:spTgt>
                                        </p:tgtEl>
                                        <p:attrNameLst>
                                          <p:attrName>ppt_x</p:attrName>
                                        </p:attrNameLst>
                                      </p:cBhvr>
                                    </p:anim>
                                    <p:anim from="(-#ppt_h/2)" to="(#ppt_y)" calcmode="lin" valueType="num">
                                      <p:cBhvr>
                                        <p:cTn id="16" dur="500" fill="hold">
                                          <p:stCondLst>
                                            <p:cond delay="0"/>
                                          </p:stCondLst>
                                        </p:cTn>
                                        <p:tgtEl>
                                          <p:spTgt spid="11">
                                            <p:txEl>
                                              <p:pRg st="1" end="1"/>
                                            </p:txEl>
                                          </p:spTgt>
                                        </p:tgtEl>
                                        <p:attrNameLst>
                                          <p:attrName>ppt_y</p:attrName>
                                        </p:attrNameLst>
                                      </p:cBhvr>
                                    </p:anim>
                                    <p:animRot by="21600000">
                                      <p:cBhvr>
                                        <p:cTn id="17" dur="500" fill="hold">
                                          <p:stCondLst>
                                            <p:cond delay="0"/>
                                          </p:stCondLst>
                                        </p:cTn>
                                        <p:tgtEl>
                                          <p:spTgt spid="11">
                                            <p:txEl>
                                              <p:pRg st="1" end="1"/>
                                            </p:txEl>
                                          </p:spTgt>
                                        </p:tgtEl>
                                        <p:attrNameLst>
                                          <p:attrName>r</p:attrName>
                                        </p:attrNameLst>
                                      </p:cBhvr>
                                    </p:animRot>
                                  </p:childTnLst>
                                </p:cTn>
                              </p:par>
                            </p:childTnLst>
                          </p:cTn>
                        </p:par>
                        <p:par>
                          <p:cTn id="18" fill="hold">
                            <p:stCondLst>
                              <p:cond delay="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1">
                                            <p:txEl>
                                              <p:pRg st="2" end="2"/>
                                            </p:txEl>
                                          </p:spTgt>
                                        </p:tgtEl>
                                        <p:attrNameLst>
                                          <p:attrName>ppt_w</p:attrName>
                                        </p:attrNameLst>
                                      </p:cBhvr>
                                    </p:anim>
                                    <p:anim by="(#ppt_w*0.50)" calcmode="lin" valueType="num">
                                      <p:cBhvr>
                                        <p:cTn id="22" dur="250" decel="50000" autoRev="1" fill="hold">
                                          <p:stCondLst>
                                            <p:cond delay="0"/>
                                          </p:stCondLst>
                                        </p:cTn>
                                        <p:tgtEl>
                                          <p:spTgt spid="11">
                                            <p:txEl>
                                              <p:pRg st="2" end="2"/>
                                            </p:txEl>
                                          </p:spTgt>
                                        </p:tgtEl>
                                        <p:attrNameLst>
                                          <p:attrName>ppt_x</p:attrName>
                                        </p:attrNameLst>
                                      </p:cBhvr>
                                    </p:anim>
                                    <p:anim from="(-#ppt_h/2)" to="(#ppt_y)" calcmode="lin" valueType="num">
                                      <p:cBhvr>
                                        <p:cTn id="23" dur="500" fill="hold">
                                          <p:stCondLst>
                                            <p:cond delay="0"/>
                                          </p:stCondLst>
                                        </p:cTn>
                                        <p:tgtEl>
                                          <p:spTgt spid="11">
                                            <p:txEl>
                                              <p:pRg st="2" end="2"/>
                                            </p:txEl>
                                          </p:spTgt>
                                        </p:tgtEl>
                                        <p:attrNameLst>
                                          <p:attrName>ppt_y</p:attrName>
                                        </p:attrNameLst>
                                      </p:cBhvr>
                                    </p:anim>
                                    <p:animRot by="21600000">
                                      <p:cBhvr>
                                        <p:cTn id="24" dur="500" fill="hold">
                                          <p:stCondLst>
                                            <p:cond delay="0"/>
                                          </p:stCondLst>
                                        </p:cTn>
                                        <p:tgtEl>
                                          <p:spTgt spid="11">
                                            <p:txEl>
                                              <p:pRg st="2" end="2"/>
                                            </p:txEl>
                                          </p:spTgt>
                                        </p:tgtEl>
                                        <p:attrNameLst>
                                          <p:attrName>r</p:attrName>
                                        </p:attrNameLst>
                                      </p:cBhvr>
                                    </p:animRot>
                                  </p:childTnLst>
                                </p:cTn>
                              </p:par>
                            </p:childTnLst>
                          </p:cTn>
                        </p:par>
                        <p:par>
                          <p:cTn id="25" fill="hold">
                            <p:stCondLst>
                              <p:cond delay="855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par>
                          <p:cTn id="32" fill="hold">
                            <p:stCondLst>
                              <p:cond delay="123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11">
                                            <p:txEl>
                                              <p:pRg st="5" end="5"/>
                                            </p:txEl>
                                          </p:spTgt>
                                        </p:tgtEl>
                                        <p:attrNameLst>
                                          <p:attrName>style.visibility</p:attrName>
                                        </p:attrNameLst>
                                      </p:cBhvr>
                                      <p:to>
                                        <p:strVal val="visible"/>
                                      </p:to>
                                    </p:set>
                                    <p:anim by="(-#ppt_w*2)" calcmode="lin" valueType="num">
                                      <p:cBhvr rctx="PPT">
                                        <p:cTn id="35" dur="250" autoRev="1" fill="hold">
                                          <p:stCondLst>
                                            <p:cond delay="0"/>
                                          </p:stCondLst>
                                        </p:cTn>
                                        <p:tgtEl>
                                          <p:spTgt spid="11">
                                            <p:txEl>
                                              <p:pRg st="5" end="5"/>
                                            </p:txEl>
                                          </p:spTgt>
                                        </p:tgtEl>
                                        <p:attrNameLst>
                                          <p:attrName>ppt_w</p:attrName>
                                        </p:attrNameLst>
                                      </p:cBhvr>
                                    </p:anim>
                                    <p:anim by="(#ppt_w*0.50)" calcmode="lin" valueType="num">
                                      <p:cBhvr>
                                        <p:cTn id="36" dur="250" decel="50000" autoRev="1" fill="hold">
                                          <p:stCondLst>
                                            <p:cond delay="0"/>
                                          </p:stCondLst>
                                        </p:cTn>
                                        <p:tgtEl>
                                          <p:spTgt spid="11">
                                            <p:txEl>
                                              <p:pRg st="5" end="5"/>
                                            </p:txEl>
                                          </p:spTgt>
                                        </p:tgtEl>
                                        <p:attrNameLst>
                                          <p:attrName>ppt_x</p:attrName>
                                        </p:attrNameLst>
                                      </p:cBhvr>
                                    </p:anim>
                                    <p:anim from="(-#ppt_h/2)" to="(#ppt_y)" calcmode="lin" valueType="num">
                                      <p:cBhvr>
                                        <p:cTn id="37" dur="500" fill="hold">
                                          <p:stCondLst>
                                            <p:cond delay="0"/>
                                          </p:stCondLst>
                                        </p:cTn>
                                        <p:tgtEl>
                                          <p:spTgt spid="11">
                                            <p:txEl>
                                              <p:pRg st="5" end="5"/>
                                            </p:txEl>
                                          </p:spTgt>
                                        </p:tgtEl>
                                        <p:attrNameLst>
                                          <p:attrName>ppt_y</p:attrName>
                                        </p:attrNameLst>
                                      </p:cBhvr>
                                    </p:anim>
                                    <p:animRot by="21600000">
                                      <p:cBhvr>
                                        <p:cTn id="38" dur="500" fill="hold">
                                          <p:stCondLst>
                                            <p:cond delay="0"/>
                                          </p:stCondLst>
                                        </p:cTn>
                                        <p:tgtEl>
                                          <p:spTgt spid="11">
                                            <p:txEl>
                                              <p:pRg st="5" end="5"/>
                                            </p:txEl>
                                          </p:spTgt>
                                        </p:tgtEl>
                                        <p:attrNameLst>
                                          <p:attrName>r</p:attrName>
                                        </p:attrNameLst>
                                      </p:cBhvr>
                                    </p:animRot>
                                  </p:childTnLst>
                                </p:cTn>
                              </p:par>
                            </p:childTnLst>
                          </p:cTn>
                        </p:par>
                        <p:par>
                          <p:cTn id="39" fill="hold">
                            <p:stCondLst>
                              <p:cond delay="1595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11">
                                            <p:txEl>
                                              <p:pRg st="6" end="6"/>
                                            </p:txEl>
                                          </p:spTgt>
                                        </p:tgtEl>
                                        <p:attrNameLst>
                                          <p:attrName>style.visibility</p:attrName>
                                        </p:attrNameLst>
                                      </p:cBhvr>
                                      <p:to>
                                        <p:strVal val="visible"/>
                                      </p:to>
                                    </p:set>
                                    <p:anim by="(-#ppt_w*2)" calcmode="lin" valueType="num">
                                      <p:cBhvr rctx="PPT">
                                        <p:cTn id="42" dur="250" autoRev="1" fill="hold">
                                          <p:stCondLst>
                                            <p:cond delay="0"/>
                                          </p:stCondLst>
                                        </p:cTn>
                                        <p:tgtEl>
                                          <p:spTgt spid="11">
                                            <p:txEl>
                                              <p:pRg st="6" end="6"/>
                                            </p:txEl>
                                          </p:spTgt>
                                        </p:tgtEl>
                                        <p:attrNameLst>
                                          <p:attrName>ppt_w</p:attrName>
                                        </p:attrNameLst>
                                      </p:cBhvr>
                                    </p:anim>
                                    <p:anim by="(#ppt_w*0.50)" calcmode="lin" valueType="num">
                                      <p:cBhvr>
                                        <p:cTn id="43" dur="250" decel="50000" autoRev="1" fill="hold">
                                          <p:stCondLst>
                                            <p:cond delay="0"/>
                                          </p:stCondLst>
                                        </p:cTn>
                                        <p:tgtEl>
                                          <p:spTgt spid="11">
                                            <p:txEl>
                                              <p:pRg st="6" end="6"/>
                                            </p:txEl>
                                          </p:spTgt>
                                        </p:tgtEl>
                                        <p:attrNameLst>
                                          <p:attrName>ppt_x</p:attrName>
                                        </p:attrNameLst>
                                      </p:cBhvr>
                                    </p:anim>
                                    <p:anim from="(-#ppt_h/2)" to="(#ppt_y)" calcmode="lin" valueType="num">
                                      <p:cBhvr>
                                        <p:cTn id="44" dur="500" fill="hold">
                                          <p:stCondLst>
                                            <p:cond delay="0"/>
                                          </p:stCondLst>
                                        </p:cTn>
                                        <p:tgtEl>
                                          <p:spTgt spid="11">
                                            <p:txEl>
                                              <p:pRg st="6" end="6"/>
                                            </p:txEl>
                                          </p:spTgt>
                                        </p:tgtEl>
                                        <p:attrNameLst>
                                          <p:attrName>ppt_y</p:attrName>
                                        </p:attrNameLst>
                                      </p:cBhvr>
                                    </p:anim>
                                    <p:animRot by="21600000">
                                      <p:cBhvr>
                                        <p:cTn id="45" dur="500" fill="hold">
                                          <p:stCondLst>
                                            <p:cond delay="0"/>
                                          </p:stCondLst>
                                        </p:cTn>
                                        <p:tgtEl>
                                          <p:spTgt spid="11">
                                            <p:txEl>
                                              <p:pRg st="6" end="6"/>
                                            </p:txEl>
                                          </p:spTgt>
                                        </p:tgtEl>
                                        <p:attrNameLst>
                                          <p:attrName>r</p:attrName>
                                        </p:attrNameLst>
                                      </p:cBhvr>
                                    </p:animRot>
                                  </p:childTnLst>
                                </p:cTn>
                              </p:par>
                            </p:childTnLst>
                          </p:cTn>
                        </p:par>
                        <p:par>
                          <p:cTn id="46" fill="hold">
                            <p:stCondLst>
                              <p:cond delay="179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1">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11">
                                            <p:txEl>
                                              <p:pRg st="7" end="7"/>
                                            </p:txEl>
                                          </p:spTgt>
                                        </p:tgtEl>
                                        <p:attrNameLst>
                                          <p:attrName>ppt_w</p:attrName>
                                        </p:attrNameLst>
                                      </p:cBhvr>
                                    </p:anim>
                                    <p:anim by="(#ppt_w*0.50)" calcmode="lin" valueType="num">
                                      <p:cBhvr>
                                        <p:cTn id="50" dur="250" decel="50000" autoRev="1" fill="hold">
                                          <p:stCondLst>
                                            <p:cond delay="0"/>
                                          </p:stCondLst>
                                        </p:cTn>
                                        <p:tgtEl>
                                          <p:spTgt spid="11">
                                            <p:txEl>
                                              <p:pRg st="7" end="7"/>
                                            </p:txEl>
                                          </p:spTgt>
                                        </p:tgtEl>
                                        <p:attrNameLst>
                                          <p:attrName>ppt_x</p:attrName>
                                        </p:attrNameLst>
                                      </p:cBhvr>
                                    </p:anim>
                                    <p:anim from="(-#ppt_h/2)" to="(#ppt_y)" calcmode="lin" valueType="num">
                                      <p:cBhvr>
                                        <p:cTn id="51" dur="500" fill="hold">
                                          <p:stCondLst>
                                            <p:cond delay="0"/>
                                          </p:stCondLst>
                                        </p:cTn>
                                        <p:tgtEl>
                                          <p:spTgt spid="11">
                                            <p:txEl>
                                              <p:pRg st="7" end="7"/>
                                            </p:txEl>
                                          </p:spTgt>
                                        </p:tgtEl>
                                        <p:attrNameLst>
                                          <p:attrName>ppt_y</p:attrName>
                                        </p:attrNameLst>
                                      </p:cBhvr>
                                    </p:anim>
                                    <p:animRot by="21600000">
                                      <p:cBhvr>
                                        <p:cTn id="52" dur="500" fill="hold">
                                          <p:stCondLst>
                                            <p:cond delay="0"/>
                                          </p:stCondLst>
                                        </p:cTn>
                                        <p:tgtEl>
                                          <p:spTgt spid="11">
                                            <p:txEl>
                                              <p:pRg st="7" end="7"/>
                                            </p:txEl>
                                          </p:spTgt>
                                        </p:tgtEl>
                                        <p:attrNameLst>
                                          <p:attrName>r</p:attrName>
                                        </p:attrNameLst>
                                      </p:cBhvr>
                                    </p:animRot>
                                  </p:childTnLst>
                                </p:cTn>
                              </p:par>
                            </p:childTnLst>
                          </p:cTn>
                        </p:par>
                        <p:par>
                          <p:cTn id="53" fill="hold">
                            <p:stCondLst>
                              <p:cond delay="2065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11">
                                            <p:txEl>
                                              <p:pRg st="8" end="8"/>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8" end="8"/>
                                            </p:txEl>
                                          </p:spTgt>
                                        </p:tgtEl>
                                        <p:attrNameLst>
                                          <p:attrName>ppt_w</p:attrName>
                                        </p:attrNameLst>
                                      </p:cBhvr>
                                    </p:anim>
                                    <p:anim by="(#ppt_w*0.50)" calcmode="lin" valueType="num">
                                      <p:cBhvr>
                                        <p:cTn id="57" dur="250" decel="50000" autoRev="1" fill="hold">
                                          <p:stCondLst>
                                            <p:cond delay="0"/>
                                          </p:stCondLst>
                                        </p:cTn>
                                        <p:tgtEl>
                                          <p:spTgt spid="11">
                                            <p:txEl>
                                              <p:pRg st="8" end="8"/>
                                            </p:txEl>
                                          </p:spTgt>
                                        </p:tgtEl>
                                        <p:attrNameLst>
                                          <p:attrName>ppt_x</p:attrName>
                                        </p:attrNameLst>
                                      </p:cBhvr>
                                    </p:anim>
                                    <p:anim from="(-#ppt_h/2)" to="(#ppt_y)" calcmode="lin" valueType="num">
                                      <p:cBhvr>
                                        <p:cTn id="58" dur="500" fill="hold">
                                          <p:stCondLst>
                                            <p:cond delay="0"/>
                                          </p:stCondLst>
                                        </p:cTn>
                                        <p:tgtEl>
                                          <p:spTgt spid="11">
                                            <p:txEl>
                                              <p:pRg st="8" end="8"/>
                                            </p:txEl>
                                          </p:spTgt>
                                        </p:tgtEl>
                                        <p:attrNameLst>
                                          <p:attrName>ppt_y</p:attrName>
                                        </p:attrNameLst>
                                      </p:cBhvr>
                                    </p:anim>
                                    <p:animRot by="21600000">
                                      <p:cBhvr>
                                        <p:cTn id="59" dur="500" fill="hold">
                                          <p:stCondLst>
                                            <p:cond delay="0"/>
                                          </p:stCondLst>
                                        </p:cTn>
                                        <p:tgtEl>
                                          <p:spTgt spid="11">
                                            <p:txEl>
                                              <p:pRg st="8" end="8"/>
                                            </p:txEl>
                                          </p:spTgt>
                                        </p:tgtEl>
                                        <p:attrNameLst>
                                          <p:attrName>r</p:attrName>
                                        </p:attrNameLst>
                                      </p:cBhvr>
                                    </p:animRot>
                                  </p:childTnLst>
                                </p:cTn>
                              </p:par>
                            </p:childTnLst>
                          </p:cTn>
                        </p:par>
                        <p:par>
                          <p:cTn id="60" fill="hold">
                            <p:stCondLst>
                              <p:cond delay="2180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11">
                                            <p:txEl>
                                              <p:pRg st="9" end="9"/>
                                            </p:txEl>
                                          </p:spTgt>
                                        </p:tgtEl>
                                        <p:attrNameLst>
                                          <p:attrName>style.visibility</p:attrName>
                                        </p:attrNameLst>
                                      </p:cBhvr>
                                      <p:to>
                                        <p:strVal val="visible"/>
                                      </p:to>
                                    </p:set>
                                    <p:anim by="(-#ppt_w*2)" calcmode="lin" valueType="num">
                                      <p:cBhvr rctx="PPT">
                                        <p:cTn id="63" dur="250" autoRev="1" fill="hold">
                                          <p:stCondLst>
                                            <p:cond delay="0"/>
                                          </p:stCondLst>
                                        </p:cTn>
                                        <p:tgtEl>
                                          <p:spTgt spid="11">
                                            <p:txEl>
                                              <p:pRg st="9" end="9"/>
                                            </p:txEl>
                                          </p:spTgt>
                                        </p:tgtEl>
                                        <p:attrNameLst>
                                          <p:attrName>ppt_w</p:attrName>
                                        </p:attrNameLst>
                                      </p:cBhvr>
                                    </p:anim>
                                    <p:anim by="(#ppt_w*0.50)" calcmode="lin" valueType="num">
                                      <p:cBhvr>
                                        <p:cTn id="64" dur="250" decel="50000" autoRev="1" fill="hold">
                                          <p:stCondLst>
                                            <p:cond delay="0"/>
                                          </p:stCondLst>
                                        </p:cTn>
                                        <p:tgtEl>
                                          <p:spTgt spid="11">
                                            <p:txEl>
                                              <p:pRg st="9" end="9"/>
                                            </p:txEl>
                                          </p:spTgt>
                                        </p:tgtEl>
                                        <p:attrNameLst>
                                          <p:attrName>ppt_x</p:attrName>
                                        </p:attrNameLst>
                                      </p:cBhvr>
                                    </p:anim>
                                    <p:anim from="(-#ppt_h/2)" to="(#ppt_y)" calcmode="lin" valueType="num">
                                      <p:cBhvr>
                                        <p:cTn id="65" dur="500" fill="hold">
                                          <p:stCondLst>
                                            <p:cond delay="0"/>
                                          </p:stCondLst>
                                        </p:cTn>
                                        <p:tgtEl>
                                          <p:spTgt spid="11">
                                            <p:txEl>
                                              <p:pRg st="9" end="9"/>
                                            </p:txEl>
                                          </p:spTgt>
                                        </p:tgtEl>
                                        <p:attrNameLst>
                                          <p:attrName>ppt_y</p:attrName>
                                        </p:attrNameLst>
                                      </p:cBhvr>
                                    </p:anim>
                                    <p:animRot by="21600000">
                                      <p:cBhvr>
                                        <p:cTn id="66" dur="500" fill="hold">
                                          <p:stCondLst>
                                            <p:cond delay="0"/>
                                          </p:stCondLst>
                                        </p:cTn>
                                        <p:tgtEl>
                                          <p:spTgt spid="11">
                                            <p:txEl>
                                              <p:pRg st="9" end="9"/>
                                            </p:txEl>
                                          </p:spTgt>
                                        </p:tgtEl>
                                        <p:attrNameLst>
                                          <p:attrName>r</p:attrName>
                                        </p:attrNameLst>
                                      </p:cBhvr>
                                    </p:animRot>
                                  </p:childTnLst>
                                </p:cTn>
                              </p:par>
                            </p:childTnLst>
                          </p:cTn>
                        </p:par>
                        <p:par>
                          <p:cTn id="67" fill="hold">
                            <p:stCondLst>
                              <p:cond delay="24400"/>
                            </p:stCondLst>
                            <p:childTnLst>
                              <p:par>
                                <p:cTn id="68" presetID="56" presetClass="entr" presetSubtype="0" fill="hold" nodeType="afterEffect">
                                  <p:stCondLst>
                                    <p:cond delay="0"/>
                                  </p:stCondLst>
                                  <p:iterate type="lt">
                                    <p:tmPct val="10000"/>
                                  </p:iterate>
                                  <p:childTnLst>
                                    <p:set>
                                      <p:cBhvr>
                                        <p:cTn id="6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0" dur="250" autoRev="1" fill="hold">
                                          <p:stCondLst>
                                            <p:cond delay="0"/>
                                          </p:stCondLst>
                                        </p:cTn>
                                        <p:tgtEl>
                                          <p:spTgt spid="11">
                                            <p:txEl>
                                              <p:pRg st="10" end="10"/>
                                            </p:txEl>
                                          </p:spTgt>
                                        </p:tgtEl>
                                        <p:attrNameLst>
                                          <p:attrName>ppt_w</p:attrName>
                                        </p:attrNameLst>
                                      </p:cBhvr>
                                    </p:anim>
                                    <p:anim by="(#ppt_w*0.50)" calcmode="lin" valueType="num">
                                      <p:cBhvr>
                                        <p:cTn id="71" dur="250" decel="50000" autoRev="1" fill="hold">
                                          <p:stCondLst>
                                            <p:cond delay="0"/>
                                          </p:stCondLst>
                                        </p:cTn>
                                        <p:tgtEl>
                                          <p:spTgt spid="11">
                                            <p:txEl>
                                              <p:pRg st="10" end="10"/>
                                            </p:txEl>
                                          </p:spTgt>
                                        </p:tgtEl>
                                        <p:attrNameLst>
                                          <p:attrName>ppt_x</p:attrName>
                                        </p:attrNameLst>
                                      </p:cBhvr>
                                    </p:anim>
                                    <p:anim from="(-#ppt_h/2)" to="(#ppt_y)" calcmode="lin" valueType="num">
                                      <p:cBhvr>
                                        <p:cTn id="72" dur="500" fill="hold">
                                          <p:stCondLst>
                                            <p:cond delay="0"/>
                                          </p:stCondLst>
                                        </p:cTn>
                                        <p:tgtEl>
                                          <p:spTgt spid="11">
                                            <p:txEl>
                                              <p:pRg st="10" end="10"/>
                                            </p:txEl>
                                          </p:spTgt>
                                        </p:tgtEl>
                                        <p:attrNameLst>
                                          <p:attrName>ppt_y</p:attrName>
                                        </p:attrNameLst>
                                      </p:cBhvr>
                                    </p:anim>
                                    <p:animRot by="21600000">
                                      <p:cBhvr>
                                        <p:cTn id="73" dur="50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defRPr/>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Modificación de la convocatoria a la licitación.</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entes públicos  </a:t>
            </a:r>
            <a:r>
              <a:rPr lang="es-MX" sz="2000" dirty="0">
                <a:solidFill>
                  <a:schemeClr val="accent2">
                    <a:lumMod val="50000"/>
                  </a:schemeClr>
                </a:solidFill>
                <a:latin typeface="Arial" panose="020B0604020202020204" pitchFamily="34" charset="0"/>
                <a:cs typeface="Arial" panose="020B0604020202020204" pitchFamily="34" charset="0"/>
              </a:rPr>
              <a:t>pueden modificar  la convocatoria </a:t>
            </a:r>
            <a:r>
              <a:rPr lang="es-MX" sz="2000" dirty="0">
                <a:solidFill>
                  <a:schemeClr val="bg1"/>
                </a:solidFill>
                <a:latin typeface="Arial" panose="020B0604020202020204" pitchFamily="34" charset="0"/>
                <a:cs typeface="Arial" panose="020B0604020202020204" pitchFamily="34" charset="0"/>
              </a:rPr>
              <a:t>a la licitación, a  más  tardar hasta  el  séptimo  día  natural previo al acto de presentación y apertura de proposiciones. </a:t>
            </a:r>
            <a:r>
              <a:rPr lang="es-MX" sz="1600" dirty="0">
                <a:solidFill>
                  <a:schemeClr val="bg1"/>
                </a:solidFill>
                <a:latin typeface="Arial" panose="020B0604020202020204" pitchFamily="34" charset="0"/>
                <a:cs typeface="Arial" panose="020B0604020202020204" pitchFamily="34" charset="0"/>
              </a:rPr>
              <a:t>(33 LAASSP y 49 2º pfo. RLAASSP, y 34 1er. pfo. LOPSRM y 42 2º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Estos cambios </a:t>
            </a:r>
            <a:r>
              <a:rPr lang="es-MX" sz="2000" dirty="0">
                <a:solidFill>
                  <a:schemeClr val="accent6">
                    <a:lumMod val="75000"/>
                  </a:schemeClr>
                </a:solidFill>
                <a:latin typeface="Arial" panose="020B0604020202020204" pitchFamily="34" charset="0"/>
                <a:cs typeface="Arial" panose="020B0604020202020204" pitchFamily="34" charset="0"/>
              </a:rPr>
              <a:t>no pueden limitar la participación </a:t>
            </a:r>
            <a:r>
              <a:rPr lang="es-MX" sz="2000" dirty="0">
                <a:solidFill>
                  <a:schemeClr val="bg1"/>
                </a:solidFill>
                <a:latin typeface="Arial" panose="020B0604020202020204" pitchFamily="34" charset="0"/>
                <a:cs typeface="Arial" panose="020B0604020202020204" pitchFamily="34" charset="0"/>
              </a:rPr>
              <a:t>ni sustituir los bienes o servicios a contratar o adicionar distintos o variar significativamente las características de estos </a:t>
            </a:r>
            <a:r>
              <a:rPr lang="es-MX" sz="1600" dirty="0">
                <a:solidFill>
                  <a:schemeClr val="bg1"/>
                </a:solidFill>
                <a:latin typeface="Arial" panose="020B0604020202020204" pitchFamily="34" charset="0"/>
                <a:cs typeface="Arial" panose="020B0604020202020204" pitchFamily="34" charset="0"/>
              </a:rPr>
              <a:t>(33 2º y penúlt pfo. LAASSP, y 34 2º pfo. y últ. pfo. LOPSRM)</a:t>
            </a:r>
            <a:r>
              <a:rPr lang="es-MX" sz="2000" dirty="0">
                <a:solidFill>
                  <a:schemeClr val="bg1"/>
                </a:solidFill>
                <a:latin typeface="Arial" panose="020B0604020202020204" pitchFamily="34" charset="0"/>
                <a:cs typeface="Arial" panose="020B0604020202020204" pitchFamily="34" charset="0"/>
              </a:rPr>
              <a:t>, pero ninguna condición podrá ser negociada </a:t>
            </a:r>
            <a:r>
              <a:rPr lang="es-MX" sz="1600" dirty="0">
                <a:solidFill>
                  <a:schemeClr val="bg1"/>
                </a:solidFill>
                <a:latin typeface="Arial" panose="020B0604020202020204" pitchFamily="34" charset="0"/>
                <a:cs typeface="Arial" panose="020B0604020202020204" pitchFamily="34" charset="0"/>
              </a:rPr>
              <a:t>(26 7º pfo. LAASSP, y 27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Aquello que se haya modic¡ficado </a:t>
            </a:r>
            <a:r>
              <a:rPr lang="es-MX" sz="2000" dirty="0">
                <a:solidFill>
                  <a:srgbClr val="7030A0"/>
                </a:solidFill>
                <a:latin typeface="Arial" panose="020B0604020202020204" pitchFamily="34" charset="0"/>
                <a:cs typeface="Arial" panose="020B0604020202020204" pitchFamily="34" charset="0"/>
              </a:rPr>
              <a:t>se debe difundir a través de CompraNet </a:t>
            </a:r>
            <a:r>
              <a:rPr lang="es-MX" sz="2000" dirty="0">
                <a:solidFill>
                  <a:schemeClr val="bg1"/>
                </a:solidFill>
                <a:latin typeface="Arial" panose="020B0604020202020204" pitchFamily="34" charset="0"/>
                <a:cs typeface="Arial" panose="020B0604020202020204" pitchFamily="34" charset="0"/>
              </a:rPr>
              <a:t>a más tardar el día siguiente </a:t>
            </a:r>
            <a:r>
              <a:rPr lang="es-MX" sz="1600" dirty="0">
                <a:solidFill>
                  <a:schemeClr val="bg1"/>
                </a:solidFill>
                <a:latin typeface="Arial" panose="020B0604020202020204" pitchFamily="34" charset="0"/>
                <a:cs typeface="Arial" panose="020B0604020202020204" pitchFamily="34" charset="0"/>
              </a:rPr>
              <a:t>(33 1er pfo. in fine LAASSP y 34 1er. pfo. LOPSRM)</a:t>
            </a:r>
            <a:r>
              <a:rPr lang="es-MX" sz="2000" dirty="0">
                <a:solidFill>
                  <a:schemeClr val="bg1"/>
                </a:solidFill>
                <a:latin typeface="Arial" panose="020B0604020202020204" pitchFamily="34" charset="0"/>
                <a:cs typeface="Arial" panose="020B0604020202020204" pitchFamily="34" charset="0"/>
              </a:rPr>
              <a:t>, independientemente que se entregue copia del acta </a:t>
            </a:r>
            <a:r>
              <a:rPr lang="es-MX" sz="1600" dirty="0">
                <a:solidFill>
                  <a:schemeClr val="bg1"/>
                </a:solidFill>
                <a:latin typeface="Arial" panose="020B0604020202020204" pitchFamily="34" charset="0"/>
                <a:cs typeface="Arial" panose="020B0604020202020204" pitchFamily="34" charset="0"/>
              </a:rPr>
              <a:t>(37 Bis 1er pfo. LAASSP, y 39 Bis 1er.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Estas modificaciones y las que resulten de la junta de aclaraciones, </a:t>
            </a:r>
            <a:r>
              <a:rPr lang="es-MX" sz="2000" dirty="0">
                <a:solidFill>
                  <a:srgbClr val="2F6642"/>
                </a:solidFill>
                <a:latin typeface="Arial" panose="020B0604020202020204" pitchFamily="34" charset="0"/>
                <a:cs typeface="Arial" panose="020B0604020202020204" pitchFamily="34" charset="0"/>
              </a:rPr>
              <a:t>formarán parte de la convocatoria</a:t>
            </a:r>
            <a:r>
              <a:rPr lang="es-MX" sz="2000" dirty="0">
                <a:solidFill>
                  <a:schemeClr val="bg1"/>
                </a:solidFill>
                <a:latin typeface="Arial" panose="020B0604020202020204" pitchFamily="34" charset="0"/>
                <a:cs typeface="Arial" panose="020B0604020202020204" pitchFamily="34" charset="0"/>
              </a:rPr>
              <a:t> y deberá ser considerada por los licitantes en la elaboración de su proposición </a:t>
            </a:r>
            <a:r>
              <a:rPr lang="es-MX" sz="1600" dirty="0">
                <a:solidFill>
                  <a:schemeClr val="bg1"/>
                </a:solidFill>
                <a:latin typeface="Arial" panose="020B0604020202020204" pitchFamily="34" charset="0"/>
                <a:cs typeface="Arial" panose="020B0604020202020204" pitchFamily="34" charset="0"/>
              </a:rPr>
              <a:t>(art. 33 4º pfo. LAASSP, y 34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39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255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barn(inVertical)">
                                      <p:cBhvr>
                                        <p:cTn id="33" dur="125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p:cTn id="3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41" dur="1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p:cTn id="46"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8"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09879"/>
          </a:xfrm>
        </p:spPr>
        <p:txBody>
          <a:bodyPr>
            <a:normAutofit lnSpcReduction="10000"/>
          </a:bodyPr>
          <a:lstStyle/>
          <a:p>
            <a:pPr marL="0" indent="0" algn="just">
              <a:lnSpc>
                <a:spcPct val="110000"/>
              </a:lnSpc>
              <a:spcBef>
                <a:spcPts val="0"/>
              </a:spcBef>
              <a:buNone/>
              <a:defRPr/>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Presentación y apertura de proposiciones. </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principio  este  acto  se  debe llevar </a:t>
            </a:r>
            <a:r>
              <a:rPr lang="es-MX" sz="2000" dirty="0">
                <a:solidFill>
                  <a:srgbClr val="2F6642"/>
                </a:solidFill>
                <a:latin typeface="Arial" panose="020B0604020202020204" pitchFamily="34" charset="0"/>
                <a:cs typeface="Arial" panose="020B0604020202020204" pitchFamily="34" charset="0"/>
              </a:rPr>
              <a:t>a cabo a través de CompraNet</a:t>
            </a:r>
            <a:r>
              <a:rPr lang="es-MX" sz="2000" dirty="0">
                <a:solidFill>
                  <a:schemeClr val="bg1"/>
                </a:solidFill>
                <a:latin typeface="Arial" panose="020B0604020202020204" pitchFamily="34" charset="0"/>
                <a:cs typeface="Arial" panose="020B0604020202020204" pitchFamily="34" charset="0"/>
              </a:rPr>
              <a:t>, en el día, y hora establecidos, y si es mixto el procedimieto, en el lugar previstos en la convocatoria a la licitación, sino se modificó este. </a:t>
            </a:r>
            <a:r>
              <a:rPr lang="es-MX" sz="1600" dirty="0">
                <a:solidFill>
                  <a:schemeClr val="bg1"/>
                </a:solidFill>
                <a:latin typeface="Arial" panose="020B0604020202020204" pitchFamily="34" charset="0"/>
                <a:cs typeface="Arial" panose="020B0604020202020204" pitchFamily="34" charset="0"/>
              </a:rPr>
              <a:t>(arts. 35 1er. pfo. LAASSP y 47, 48 y 49 RLAASSP, y 37 1er. pfo. LOPSRM y 59, 60, 61 y 62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Las proposiciones deben </a:t>
            </a:r>
            <a:r>
              <a:rPr lang="es-MX" sz="2000" dirty="0">
                <a:solidFill>
                  <a:srgbClr val="7F3B71"/>
                </a:solidFill>
                <a:latin typeface="Arial" panose="020B0604020202020204" pitchFamily="34" charset="0"/>
                <a:cs typeface="Arial" panose="020B0604020202020204" pitchFamily="34" charset="0"/>
              </a:rPr>
              <a:t>presentarse en sobre cerrado </a:t>
            </a:r>
            <a:r>
              <a:rPr lang="es-MX" sz="2000" dirty="0">
                <a:solidFill>
                  <a:schemeClr val="bg1"/>
                </a:solidFill>
                <a:latin typeface="Arial" panose="020B0604020202020204" pitchFamily="34" charset="0"/>
                <a:cs typeface="Arial" panose="020B0604020202020204" pitchFamily="34" charset="0"/>
              </a:rPr>
              <a:t>(con-		          tiene oferta o propuesta técnica y económica y documentos 		          legales o administrativos). (</a:t>
            </a:r>
            <a:r>
              <a:rPr lang="es-MX" sz="1600" dirty="0">
                <a:solidFill>
                  <a:schemeClr val="bg1"/>
                </a:solidFill>
                <a:latin typeface="Arial" panose="020B0604020202020204" pitchFamily="34" charset="0"/>
                <a:cs typeface="Arial" panose="020B0604020202020204" pitchFamily="34" charset="0"/>
              </a:rPr>
              <a:t>arts. 34 1e.r pfo. LAASSP y 2 fracc. XI RL		            AASSP, y 36 1er. pfo. LOPSRM y 2 fracc XXVIII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Cuando la proposición se manda por CompraNet, los sobres serán generados por ese medio tecnológico que resguarden su confidencialidad. </a:t>
            </a:r>
            <a:r>
              <a:rPr lang="es-MX" sz="1600" dirty="0">
                <a:solidFill>
                  <a:schemeClr val="bg1"/>
                </a:solidFill>
                <a:latin typeface="Arial" panose="020B0604020202020204" pitchFamily="34" charset="0"/>
                <a:cs typeface="Arial" panose="020B0604020202020204" pitchFamily="34" charset="0"/>
              </a:rPr>
              <a:t>(arts. 34 1er pfo. LAASSP, y 36 1er. pfo. LOPSRM)</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Para participar o intervenir en el acto, es suficiente </a:t>
            </a:r>
            <a:r>
              <a:rPr lang="es-MX" sz="2000" dirty="0">
                <a:solidFill>
                  <a:srgbClr val="155A9B"/>
                </a:solidFill>
                <a:latin typeface="Arial" panose="020B0604020202020204" pitchFamily="34" charset="0"/>
                <a:cs typeface="Arial" panose="020B0604020202020204" pitchFamily="34" charset="0"/>
              </a:rPr>
              <a:t>presentar un escrito </a:t>
            </a:r>
            <a:r>
              <a:rPr lang="es-MX" sz="2000" dirty="0">
                <a:solidFill>
                  <a:schemeClr val="bg1"/>
                </a:solidFill>
                <a:latin typeface="Arial" panose="020B0604020202020204" pitchFamily="34" charset="0"/>
                <a:cs typeface="Arial" panose="020B0604020202020204" pitchFamily="34" charset="0"/>
              </a:rPr>
              <a:t>bajo protesta de decir verdad firmado por quien manifieste tener facultades para representar al licitante </a:t>
            </a:r>
            <a:r>
              <a:rPr lang="es-MX" sz="1600" dirty="0">
                <a:solidFill>
                  <a:schemeClr val="bg1"/>
                </a:solidFill>
                <a:latin typeface="Arial" panose="020B0604020202020204" pitchFamily="34" charset="0"/>
                <a:cs typeface="Arial" panose="020B0604020202020204" pitchFamily="34" charset="0"/>
              </a:rPr>
              <a:t>(arts. 48 fracc. V RLAASSP, y 61 fracc VI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licitante sólo  puede  </a:t>
            </a:r>
            <a:r>
              <a:rPr lang="es-MX" sz="2000" dirty="0">
                <a:solidFill>
                  <a:schemeClr val="accent6">
                    <a:lumMod val="50000"/>
                  </a:schemeClr>
                </a:solidFill>
                <a:latin typeface="Arial" panose="020B0604020202020204" pitchFamily="34" charset="0"/>
                <a:cs typeface="Arial" panose="020B0604020202020204" pitchFamily="34" charset="0"/>
              </a:rPr>
              <a:t>presentar una proposición</a:t>
            </a:r>
            <a:r>
              <a:rPr lang="es-MX" sz="2000" dirty="0">
                <a:solidFill>
                  <a:schemeClr val="bg1"/>
                </a:solidFill>
                <a:latin typeface="Arial" panose="020B0604020202020204" pitchFamily="34" charset="0"/>
                <a:cs typeface="Arial" panose="020B0604020202020204" pitchFamily="34" charset="0"/>
              </a:rPr>
              <a:t>, misma que no puede ser retirada</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3" name="Picture 2" descr="Vuelve a Operar Compranet Antes de lo Previsto: Hacienda | Periódico El Orbe">
            <a:extLst>
              <a:ext uri="{FF2B5EF4-FFF2-40B4-BE49-F238E27FC236}">
                <a16:creationId xmlns:a16="http://schemas.microsoft.com/office/drawing/2014/main" id="{FEA95521-E1A8-249D-8F34-85851A24C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41" y="2535834"/>
            <a:ext cx="2348510" cy="149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230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1000"/>
                                        <p:tgtEl>
                                          <p:spTgt spid="3"/>
                                        </p:tgtEl>
                                      </p:cBhvr>
                                    </p:animEffect>
                                  </p:childTnLst>
                                </p:cTn>
                              </p:par>
                              <p:par>
                                <p:cTn id="34" presetID="2" presetClass="entr" presetSubtype="4"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 calcmode="lin" valueType="num">
                                      <p:cBhvr additive="base">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5"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 calcmode="lin" valueType="num">
                                      <p:cBhvr>
                                        <p:cTn id="5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57" dur="1000"/>
                                        <p:tgtEl>
                                          <p:spTgt spid="11">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11">
                                            <p:txEl>
                                              <p:pRg st="10" end="10"/>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10" end="10"/>
                                            </p:txEl>
                                          </p:spTgt>
                                        </p:tgtEl>
                                        <p:attrNameLst>
                                          <p:attrName>ppt_w</p:attrName>
                                        </p:attrNameLst>
                                      </p:cBhvr>
                                    </p:anim>
                                    <p:anim by="(#ppt_w*0.50)" calcmode="lin" valueType="num">
                                      <p:cBhvr>
                                        <p:cTn id="63" dur="125" decel="50000" autoRev="1" fill="hold">
                                          <p:stCondLst>
                                            <p:cond delay="0"/>
                                          </p:stCondLst>
                                        </p:cTn>
                                        <p:tgtEl>
                                          <p:spTgt spid="11">
                                            <p:txEl>
                                              <p:pRg st="10" end="10"/>
                                            </p:txEl>
                                          </p:spTgt>
                                        </p:tgtEl>
                                        <p:attrNameLst>
                                          <p:attrName>ppt_x</p:attrName>
                                        </p:attrNameLst>
                                      </p:cBhvr>
                                    </p:anim>
                                    <p:anim from="(-#ppt_h/2)" to="(#ppt_y)" calcmode="lin" valueType="num">
                                      <p:cBhvr>
                                        <p:cTn id="64" dur="250" fill="hold">
                                          <p:stCondLst>
                                            <p:cond delay="0"/>
                                          </p:stCondLst>
                                        </p:cTn>
                                        <p:tgtEl>
                                          <p:spTgt spid="11">
                                            <p:txEl>
                                              <p:pRg st="10" end="10"/>
                                            </p:txEl>
                                          </p:spTgt>
                                        </p:tgtEl>
                                        <p:attrNameLst>
                                          <p:attrName>ppt_y</p:attrName>
                                        </p:attrNameLst>
                                      </p:cBhvr>
                                    </p:anim>
                                    <p:animRot by="21600000">
                                      <p:cBhvr>
                                        <p:cTn id="65" dur="25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ni dejada sin efectos después de iniciado el acto de presentación y apertura de proposiciones </a:t>
            </a:r>
            <a:r>
              <a:rPr lang="es-MX" sz="1600" dirty="0">
                <a:solidFill>
                  <a:schemeClr val="bg1"/>
                </a:solidFill>
                <a:latin typeface="Arial" panose="020B0604020202020204" pitchFamily="34" charset="0"/>
                <a:cs typeface="Arial" panose="020B0604020202020204" pitchFamily="34" charset="0"/>
              </a:rPr>
              <a:t>(arts. 27 LOPSRM 6º pfo., y 26 9º pfo. 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 partir de la hora señalada para el inicio del acto, </a:t>
            </a:r>
            <a:r>
              <a:rPr lang="es-MX" sz="2000" dirty="0">
                <a:solidFill>
                  <a:schemeClr val="bg2">
                    <a:lumMod val="60000"/>
                    <a:lumOff val="40000"/>
                  </a:schemeClr>
                </a:solidFill>
                <a:latin typeface="Arial" panose="020B0604020202020204" pitchFamily="34" charset="0"/>
                <a:cs typeface="Arial" panose="020B0604020202020204" pitchFamily="34" charset="0"/>
              </a:rPr>
              <a:t>no se permite el acceso a nadie</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47 4º pfo. RLAASSP, y 60 4º pfo. RLOPSRM)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servidor público que preside en acto, va </a:t>
            </a:r>
            <a:r>
              <a:rPr lang="es-MX" sz="2000" dirty="0">
                <a:solidFill>
                  <a:srgbClr val="9F7A02"/>
                </a:solidFill>
                <a:latin typeface="Arial" panose="020B0604020202020204" pitchFamily="34" charset="0"/>
                <a:cs typeface="Arial" panose="020B0604020202020204" pitchFamily="34" charset="0"/>
              </a:rPr>
              <a:t>dejando constancia de la documentación presentada</a:t>
            </a:r>
            <a:r>
              <a:rPr lang="es-MX" sz="2000" dirty="0">
                <a:solidFill>
                  <a:schemeClr val="bg1"/>
                </a:solidFill>
                <a:latin typeface="Arial" panose="020B0604020202020204" pitchFamily="34" charset="0"/>
                <a:cs typeface="Arial" panose="020B0604020202020204" pitchFamily="34" charset="0"/>
              </a:rPr>
              <a:t>, y no se puede descalificar a nadie en este momento.</a:t>
            </a:r>
            <a:r>
              <a:rPr lang="es-MX" sz="1600" dirty="0">
                <a:solidFill>
                  <a:schemeClr val="bg1"/>
                </a:solidFill>
                <a:latin typeface="Arial" panose="020B0604020202020204" pitchFamily="34" charset="0"/>
                <a:cs typeface="Arial" panose="020B0604020202020204" pitchFamily="34" charset="0"/>
              </a:rPr>
              <a:t> (arts. 35 fracc. I LAASSP, y 37 fracc. I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Se levanta el acta en la cual  </a:t>
            </a:r>
            <a:r>
              <a:rPr lang="es-MX" sz="2000" dirty="0">
                <a:solidFill>
                  <a:srgbClr val="70A186"/>
                </a:solidFill>
                <a:latin typeface="Arial" panose="020B0604020202020204" pitchFamily="34" charset="0"/>
                <a:cs typeface="Arial" panose="020B0604020202020204" pitchFamily="34" charset="0"/>
              </a:rPr>
              <a:t>se dan a conocer los importes </a:t>
            </a:r>
            <a:r>
              <a:rPr lang="es-MX" sz="2000" dirty="0">
                <a:solidFill>
                  <a:schemeClr val="bg1"/>
                </a:solidFill>
                <a:latin typeface="Arial" panose="020B0604020202020204" pitchFamily="34" charset="0"/>
                <a:cs typeface="Arial" panose="020B0604020202020204" pitchFamily="34" charset="0"/>
              </a:rPr>
              <a:t>de las propues-	      tas económicas y se informa cuando será el fallo (en principio, dentro de los	  20 días naturales siguientes para las adquisiciones y de los 30 para la  obra	  pública) </a:t>
            </a:r>
            <a:r>
              <a:rPr lang="es-MX" sz="1600" dirty="0">
                <a:solidFill>
                  <a:schemeClr val="bg1"/>
                </a:solidFill>
                <a:latin typeface="Arial" panose="020B0604020202020204" pitchFamily="34" charset="0"/>
                <a:cs typeface="Arial" panose="020B0604020202020204" pitchFamily="34" charset="0"/>
              </a:rPr>
              <a:t>(arts. 35 fracc. III LAASSP, y 37 fracc. III 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Aún  y  cuando  exista  </a:t>
            </a:r>
            <a:r>
              <a:rPr lang="es-MX" sz="2000" dirty="0">
                <a:solidFill>
                  <a:schemeClr val="accent6">
                    <a:lumMod val="75000"/>
                  </a:schemeClr>
                </a:solidFill>
                <a:latin typeface="Arial" panose="020B0604020202020204" pitchFamily="34" charset="0"/>
                <a:cs typeface="Arial" panose="020B0604020202020204" pitchFamily="34" charset="0"/>
              </a:rPr>
              <a:t>sospecha  o  duda </a:t>
            </a:r>
            <a:r>
              <a:rPr lang="es-MX" sz="2000" dirty="0">
                <a:solidFill>
                  <a:schemeClr val="bg1"/>
                </a:solidFill>
                <a:latin typeface="Arial" panose="020B0604020202020204" pitchFamily="34" charset="0"/>
                <a:cs typeface="Arial" panose="020B0604020202020204" pitchFamily="34" charset="0"/>
              </a:rPr>
              <a:t>que los escritos presentados </a:t>
            </a:r>
            <a:r>
              <a:rPr lang="es-MX" sz="2000" dirty="0">
                <a:solidFill>
                  <a:schemeClr val="accent6">
                    <a:lumMod val="75000"/>
                  </a:schemeClr>
                </a:solidFill>
                <a:latin typeface="Arial" panose="020B0604020202020204" pitchFamily="34" charset="0"/>
                <a:cs typeface="Arial" panose="020B0604020202020204" pitchFamily="34" charset="0"/>
              </a:rPr>
              <a:t>son</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6">
                    <a:lumMod val="75000"/>
                  </a:schemeClr>
                </a:solidFill>
                <a:latin typeface="Arial" panose="020B0604020202020204" pitchFamily="34" charset="0"/>
                <a:cs typeface="Arial" panose="020B0604020202020204" pitchFamily="34" charset="0"/>
              </a:rPr>
              <a:t>falsos</a:t>
            </a:r>
            <a:r>
              <a:rPr lang="es-MX" sz="2000" dirty="0">
                <a:solidFill>
                  <a:schemeClr val="bg1"/>
                </a:solidFill>
                <a:latin typeface="Arial" panose="020B0604020202020204" pitchFamily="34" charset="0"/>
                <a:cs typeface="Arial" panose="020B0604020202020204" pitchFamily="34" charset="0"/>
              </a:rPr>
              <a:t>, la  proposición  no  puede  desecharse  y  se  debe  dar parte al OIC            </a:t>
            </a:r>
            <a:r>
              <a:rPr lang="es-MX" sz="2000" dirty="0">
                <a:solidFill>
                  <a:schemeClr val="bg2">
                    <a:lumMod val="40000"/>
                    <a:lumOff val="60000"/>
                  </a:schemeClr>
                </a:solidFill>
                <a:latin typeface="Arial" panose="020B0604020202020204" pitchFamily="34" charset="0"/>
                <a:cs typeface="Arial" panose="020B0604020202020204" pitchFamily="34" charset="0"/>
              </a:rPr>
              <a:t>.</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30 3er. pfo. RLAASSP y  60 penúlto pfo. LAASSP, y 78 último pfo. LOPSRM y 61 fracc. V 	              RLOPSRM)</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pic>
        <p:nvPicPr>
          <p:cNvPr id="11266" name="Picture 2" descr="SEDA TU 1'\~lñfonafe">
            <a:extLst>
              <a:ext uri="{FF2B5EF4-FFF2-40B4-BE49-F238E27FC236}">
                <a16:creationId xmlns:a16="http://schemas.microsoft.com/office/drawing/2014/main" id="{58F1FB6C-458D-2FDE-47F3-5B623EF12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335" y="2980999"/>
            <a:ext cx="2094971"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circle(in)">
                                      <p:cBhvr>
                                        <p:cTn id="30" dur="1000"/>
                                        <p:tgtEl>
                                          <p:spTgt spid="11">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1266"/>
                                        </p:tgtEl>
                                        <p:attrNameLst>
                                          <p:attrName>style.visibility</p:attrName>
                                        </p:attrNameLst>
                                      </p:cBhvr>
                                      <p:to>
                                        <p:strVal val="visible"/>
                                      </p:to>
                                    </p:set>
                                    <p:animEffect transition="in" filter="dissolve">
                                      <p:cBhvr>
                                        <p:cTn id="33" dur="1000"/>
                                        <p:tgtEl>
                                          <p:spTgt spid="11266"/>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Evaluación técnica y económica. </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convocante debe determinar en la convocatoria a la licitación, el </a:t>
            </a:r>
            <a:r>
              <a:rPr lang="es-MX" sz="2000" dirty="0">
                <a:solidFill>
                  <a:schemeClr val="accent4">
                    <a:lumMod val="75000"/>
                  </a:schemeClr>
                </a:solidFill>
                <a:latin typeface="Arial" panose="020B0604020202020204" pitchFamily="34" charset="0"/>
                <a:cs typeface="Arial" panose="020B0604020202020204" pitchFamily="34" charset="0"/>
              </a:rPr>
              <a:t>criterio de evaluación a utilizarse</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29 fracc. XIII y 35 1er. pfo. LAASSP, y 31 fracc. XXIII y 38 1er. pfo. LOPSRM)</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Se debe verificar que las proposiciones </a:t>
            </a:r>
            <a:r>
              <a:rPr lang="es-MX" sz="2000" dirty="0">
                <a:solidFill>
                  <a:schemeClr val="accent3">
                    <a:lumMod val="75000"/>
                  </a:schemeClr>
                </a:solidFill>
                <a:latin typeface="Arial" panose="020B0604020202020204" pitchFamily="34" charset="0"/>
                <a:cs typeface="Arial" panose="020B0604020202020204" pitchFamily="34" charset="0"/>
              </a:rPr>
              <a:t>cumplan los requisitos solicitados </a:t>
            </a:r>
            <a:r>
              <a:rPr lang="es-MX" sz="1600" dirty="0">
                <a:solidFill>
                  <a:schemeClr val="bg1"/>
                </a:solidFill>
                <a:latin typeface="Arial" panose="020B0604020202020204" pitchFamily="34" charset="0"/>
                <a:cs typeface="Arial" panose="020B0604020202020204" pitchFamily="34" charset="0"/>
              </a:rPr>
              <a:t>(arts. 38 1º 			pfo. LOPSRM, y 36 2º pfo. LAASSP)</a:t>
            </a:r>
            <a:r>
              <a:rPr lang="es-MX" sz="2000" dirty="0">
                <a:solidFill>
                  <a:schemeClr val="bg1"/>
                </a:solidFill>
                <a:latin typeface="Arial" panose="020B0604020202020204" pitchFamily="34" charset="0"/>
                <a:cs typeface="Arial" panose="020B0604020202020204" pitchFamily="34" charset="0"/>
              </a:rPr>
              <a:t>, y como ya se señaló, se tie-			en dos periodos de 30 días naturales para evaluar en el  			caso de la obra pública y de 20 para las adquisiciones. </a:t>
            </a:r>
            <a:r>
              <a:rPr lang="es-MX" sz="1600" dirty="0">
                <a:solidFill>
                  <a:schemeClr val="bg1"/>
                </a:solidFill>
                <a:latin typeface="Arial" panose="020B0604020202020204" pitchFamily="34" charset="0"/>
                <a:cs typeface="Arial" panose="020B0604020202020204" pitchFamily="34" charset="0"/>
              </a:rPr>
              <a:t>(arts. 			35 fracc. III LAASSP, y 37 fracc. III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El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se pueden solicitar aclaracio- nes </a:t>
            </a:r>
            <a:r>
              <a:rPr lang="es-MX" sz="2000" dirty="0">
                <a:solidFill>
                  <a:schemeClr val="bg1"/>
                </a:solidFill>
                <a:latin typeface="Arial" panose="020B0604020202020204" pitchFamily="34" charset="0"/>
                <a:cs typeface="Arial" panose="020B0604020202020204" pitchFamily="34" charset="0"/>
              </a:rPr>
              <a:t>o la aportación de información adicional para hacer la evaluación; sin que las propuestas técnica o económica puedan alterarse o modificarse.  </a:t>
            </a:r>
            <a:r>
              <a:rPr lang="es-MX" sz="1600" dirty="0">
                <a:solidFill>
                  <a:schemeClr val="bg1"/>
                </a:solidFill>
                <a:latin typeface="Arial" panose="020B0604020202020204" pitchFamily="34" charset="0"/>
                <a:cs typeface="Arial" panose="020B0604020202020204" pitchFamily="34" charset="0"/>
              </a:rPr>
              <a:t>(arts. 27 4º pfo. y 38 4º pfo. LOPSRM y 66 RLOPSRM)</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en ningún caso las partes pueden </a:t>
            </a:r>
            <a:r>
              <a:rPr lang="es-MX" sz="2000" dirty="0">
                <a:solidFill>
                  <a:schemeClr val="accent6">
                    <a:lumMod val="75000"/>
                  </a:schemeClr>
                </a:solidFill>
                <a:latin typeface="Arial" panose="020B0604020202020204" pitchFamily="34" charset="0"/>
                <a:cs typeface="Arial" panose="020B0604020202020204" pitchFamily="34" charset="0"/>
              </a:rPr>
              <a:t>suplir o corregir las deficiencias</a:t>
            </a:r>
            <a:r>
              <a:rPr lang="es-MX" sz="2000" dirty="0">
                <a:solidFill>
                  <a:schemeClr val="bg1"/>
                </a:solidFill>
                <a:latin typeface="Arial" panose="020B0604020202020204" pitchFamily="34" charset="0"/>
                <a:cs typeface="Arial" panose="020B0604020202020204" pitchFamily="34" charset="0"/>
              </a:rPr>
              <a:t> de las proposiciones presentadas </a:t>
            </a:r>
            <a:r>
              <a:rPr lang="es-MX" sz="1600" dirty="0">
                <a:solidFill>
                  <a:schemeClr val="bg1"/>
                </a:solidFill>
                <a:latin typeface="Arial" panose="020B0604020202020204" pitchFamily="34" charset="0"/>
                <a:cs typeface="Arial" panose="020B0604020202020204" pitchFamily="34" charset="0"/>
              </a:rPr>
              <a:t>(36 último pfo. LAASSP)</a:t>
            </a:r>
            <a:r>
              <a:rPr lang="es-MX" sz="2000" dirty="0">
                <a:solidFill>
                  <a:schemeClr val="bg1"/>
                </a:solidFill>
                <a:latin typeface="Arial" panose="020B0604020202020204" pitchFamily="34" charset="0"/>
                <a:cs typeface="Arial" panose="020B0604020202020204" pitchFamily="34" charset="0"/>
              </a:rPr>
              <a:t>, sin embargo, </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3" name="Picture 2" descr="Qué es Evaluación? » Su Definición y Significado [2022]">
            <a:extLst>
              <a:ext uri="{FF2B5EF4-FFF2-40B4-BE49-F238E27FC236}">
                <a16:creationId xmlns:a16="http://schemas.microsoft.com/office/drawing/2014/main" id="{A627BDD1-DA33-97D7-18FD-4E970A3F0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41" y="2599699"/>
            <a:ext cx="2580046" cy="165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850"/>
                            </p:stCondLst>
                            <p:childTnLst>
                              <p:par>
                                <p:cTn id="13" presetID="49" presetClass="entr" presetSubtype="0" decel="10000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edge">
                                      <p:cBhvr>
                                        <p:cTn id="23" dur="1250"/>
                                        <p:tgtEl>
                                          <p:spTgt spid="11">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1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si la convocante detecta un </a:t>
            </a:r>
            <a:r>
              <a:rPr lang="es-MX" sz="2000" dirty="0">
                <a:solidFill>
                  <a:schemeClr val="accent1">
                    <a:lumMod val="75000"/>
                  </a:schemeClr>
                </a:solidFill>
                <a:latin typeface="Arial" panose="020B0604020202020204" pitchFamily="34" charset="0"/>
                <a:cs typeface="Arial" panose="020B0604020202020204" pitchFamily="34" charset="0"/>
              </a:rPr>
              <a:t>error de cálculo en alguna proposición</a:t>
            </a:r>
            <a:r>
              <a:rPr lang="es-MX" sz="2000" dirty="0">
                <a:solidFill>
                  <a:schemeClr val="bg1"/>
                </a:solidFill>
                <a:latin typeface="Arial" panose="020B0604020202020204" pitchFamily="34" charset="0"/>
                <a:cs typeface="Arial" panose="020B0604020202020204" pitchFamily="34" charset="0"/>
              </a:rPr>
              <a:t>, podrá llevar a cabo su rectificación cuando la corrección no implique la modificación del precio unitario.</a:t>
            </a:r>
            <a:r>
              <a:rPr lang="es-MX" sz="1600" dirty="0">
                <a:solidFill>
                  <a:schemeClr val="bg1"/>
                </a:solidFill>
                <a:latin typeface="Arial" panose="020B0604020202020204" pitchFamily="34" charset="0"/>
                <a:cs typeface="Arial" panose="020B0604020202020204" pitchFamily="34" charset="0"/>
              </a:rPr>
              <a:t> (art. 55 RLAASSP)</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1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materia de obra pública</a:t>
            </a:r>
            <a:r>
              <a:rPr lang="es-MX" sz="2000" dirty="0">
                <a:solidFill>
                  <a:schemeClr val="bg1"/>
                </a:solidFill>
                <a:latin typeface="Arial" panose="020B0604020202020204" pitchFamily="34" charset="0"/>
                <a:cs typeface="Arial" panose="020B0604020202020204" pitchFamily="34" charset="0"/>
              </a:rPr>
              <a:t>, la convocante </a:t>
            </a:r>
            <a:r>
              <a:rPr lang="es-MX" sz="2000" dirty="0">
                <a:solidFill>
                  <a:schemeClr val="bg2">
                    <a:lumMod val="60000"/>
                    <a:lumOff val="40000"/>
                  </a:schemeClr>
                </a:solidFill>
                <a:latin typeface="Arial" panose="020B0604020202020204" pitchFamily="34" charset="0"/>
                <a:cs typeface="Arial" panose="020B0604020202020204" pitchFamily="34" charset="0"/>
              </a:rPr>
              <a:t>puede realizar correc-	     	ciones </a:t>
            </a:r>
            <a:r>
              <a:rPr lang="es-MX" sz="2000" dirty="0">
                <a:solidFill>
                  <a:schemeClr val="bg1"/>
                </a:solidFill>
                <a:latin typeface="Arial" panose="020B0604020202020204" pitchFamily="34" charset="0"/>
                <a:cs typeface="Arial" panose="020B0604020202020204" pitchFamily="34" charset="0"/>
              </a:rPr>
              <a:t>a la propuesta económica tratándose de errores mecanográ-		ficos, aritméticos  o  de  cualquier  otra  naturaleza  que  no  afecten 		el resultado de la evaluación, y esta </a:t>
            </a:r>
            <a:r>
              <a:rPr lang="es-MX" sz="2000" dirty="0">
                <a:solidFill>
                  <a:schemeClr val="bg2">
                    <a:lumMod val="60000"/>
                    <a:lumOff val="40000"/>
                  </a:schemeClr>
                </a:solidFill>
                <a:latin typeface="Arial" panose="020B0604020202020204" pitchFamily="34" charset="0"/>
                <a:cs typeface="Arial" panose="020B0604020202020204" pitchFamily="34" charset="0"/>
              </a:rPr>
              <a:t>no implique modificar el  precio 		unitario</a:t>
            </a:r>
            <a:r>
              <a:rPr lang="es-MX" sz="2000" dirty="0">
                <a:solidFill>
                  <a:schemeClr val="bg1"/>
                </a:solidFill>
                <a:latin typeface="Arial" panose="020B0604020202020204" pitchFamily="34" charset="0"/>
                <a:cs typeface="Arial" panose="020B0604020202020204" pitchFamily="34" charset="0"/>
              </a:rPr>
              <a:t> o importes de actividades de obra o servicio en precio alza-		zado, las cuales se encuentran condicionadas a la aceptación del 		licitante </a:t>
            </a:r>
            <a:r>
              <a:rPr lang="es-MX" sz="1600" dirty="0">
                <a:solidFill>
                  <a:schemeClr val="bg1"/>
                </a:solidFill>
                <a:latin typeface="Arial" panose="020B0604020202020204" pitchFamily="34" charset="0"/>
                <a:cs typeface="Arial" panose="020B0604020202020204" pitchFamily="34" charset="0"/>
              </a:rPr>
              <a:t>(art. 66 RLOPSRM)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criterios de evaluación que se pueden utilizar en ambas materias son el </a:t>
            </a:r>
            <a:r>
              <a:rPr lang="es-MX" sz="2000" b="1" dirty="0">
                <a:solidFill>
                  <a:schemeClr val="bg1"/>
                </a:solidFill>
                <a:latin typeface="Arial" panose="020B0604020202020204" pitchFamily="34" charset="0"/>
                <a:cs typeface="Arial" panose="020B0604020202020204" pitchFamily="34" charset="0"/>
              </a:rPr>
              <a:t>binario</a:t>
            </a:r>
            <a:r>
              <a:rPr lang="es-MX" sz="2000" dirty="0">
                <a:solidFill>
                  <a:schemeClr val="bg1"/>
                </a:solidFill>
                <a:latin typeface="Arial" panose="020B0604020202020204" pitchFamily="34" charset="0"/>
                <a:cs typeface="Arial" panose="020B0604020202020204" pitchFamily="34" charset="0"/>
              </a:rPr>
              <a:t> y el de </a:t>
            </a:r>
            <a:r>
              <a:rPr lang="es-MX" sz="2000" b="1" dirty="0">
                <a:solidFill>
                  <a:schemeClr val="bg1"/>
                </a:solidFill>
                <a:latin typeface="Arial" panose="020B0604020202020204" pitchFamily="34" charset="0"/>
                <a:cs typeface="Arial" panose="020B0604020202020204" pitchFamily="34" charset="0"/>
              </a:rPr>
              <a:t>puntos o porcentajes</a:t>
            </a:r>
            <a:r>
              <a:rPr lang="es-MX" sz="2000" dirty="0">
                <a:solidFill>
                  <a:schemeClr val="bg1"/>
                </a:solidFill>
                <a:latin typeface="Arial" panose="020B0604020202020204" pitchFamily="34" charset="0"/>
                <a:cs typeface="Arial" panose="020B0604020202020204" pitchFamily="34" charset="0"/>
              </a:rPr>
              <a:t>, y en adquisiciones se tiene un tercero criterio que es el de </a:t>
            </a:r>
            <a:r>
              <a:rPr lang="es-MX" sz="2000" b="1" dirty="0">
                <a:solidFill>
                  <a:schemeClr val="bg1"/>
                </a:solidFill>
                <a:latin typeface="Arial" panose="020B0604020202020204" pitchFamily="34" charset="0"/>
                <a:cs typeface="Arial" panose="020B0604020202020204" pitchFamily="34" charset="0"/>
              </a:rPr>
              <a:t>costo-beneficio</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Para utilizar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se debe justificar </a:t>
            </a:r>
            <a:r>
              <a:rPr lang="es-MX" sz="1600" dirty="0">
                <a:solidFill>
                  <a:schemeClr val="bg1"/>
                </a:solidFill>
                <a:latin typeface="Arial" panose="020B0604020202020204" pitchFamily="34" charset="0"/>
                <a:cs typeface="Arial" panose="020B0604020202020204" pitchFamily="34" charset="0"/>
              </a:rPr>
              <a:t>(art. 36 2º pfo. LAASSP y 51 2º pfo. LAASSP)</a:t>
            </a:r>
            <a:r>
              <a:rPr lang="es-MX" sz="2000" dirty="0">
                <a:solidFill>
                  <a:schemeClr val="bg1"/>
                </a:solidFill>
                <a:latin typeface="Arial" panose="020B0604020202020204" pitchFamily="34" charset="0"/>
                <a:cs typeface="Arial" panose="020B0604020202020204" pitchFamily="34" charset="0"/>
              </a:rPr>
              <a:t>, argumentando que: </a:t>
            </a: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la convocante no requiera vincular las condiciones que deberán cumplir los proveedores con las características y especificaciones  del  objeto de  la contratación, y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el objeto de  la contratación  se</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19460" name="Picture 4" descr="Error del sistema fotos de stock, imágenes de Error del sistema sin  royalties | Depositphotos">
            <a:extLst>
              <a:ext uri="{FF2B5EF4-FFF2-40B4-BE49-F238E27FC236}">
                <a16:creationId xmlns:a16="http://schemas.microsoft.com/office/drawing/2014/main" id="{5B580BF1-6371-1444-22C1-4F5F2DF17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32" y="1665129"/>
            <a:ext cx="1532820" cy="231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checkerboard(across)">
                                      <p:cBhvr>
                                        <p:cTn id="19" dur="1250"/>
                                        <p:tgtEl>
                                          <p:spTgt spid="19460"/>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strips(downLeft)">
                                      <p:cBhvr>
                                        <p:cTn id="22" dur="1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125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8" dur="125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9" dur="125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 calcmode="lin" valueType="num">
                                      <p:cBhvr>
                                        <p:cTn id="34"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encuentra estandarizado, homologado o normalizado en el mercado.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obra pública</a:t>
            </a:r>
            <a:r>
              <a:rPr lang="es-MX" sz="2000" dirty="0">
                <a:solidFill>
                  <a:schemeClr val="bg1"/>
                </a:solidFill>
                <a:latin typeface="Arial" panose="020B0604020202020204" pitchFamily="34" charset="0"/>
                <a:cs typeface="Arial" panose="020B0604020202020204" pitchFamily="34" charset="0"/>
              </a:rPr>
              <a:t>,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sólo se puede utilizar en tres casos: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Cuando la contratante no cuenta con un áreas o estructuras especializadas para la contratación de la obra o servicio, por ser una contratación ocasional;</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Obra o servicio hasta 10,000 veces el valor mensual de 	              	   la UMA  </a:t>
            </a:r>
            <a:r>
              <a:rPr lang="es-MX" sz="1600" dirty="0">
                <a:solidFill>
                  <a:schemeClr val="bg1"/>
                </a:solidFill>
                <a:latin typeface="Arial" panose="020B0604020202020204" pitchFamily="34" charset="0"/>
                <a:cs typeface="Arial" panose="020B0604020202020204" pitchFamily="34" charset="0"/>
              </a:rPr>
              <a:t>($ 2´925,090 pesos hasta el 30 de enero de 2022)</a:t>
            </a:r>
            <a:r>
              <a:rPr lang="es-MX" sz="2000" dirty="0">
                <a:solidFill>
                  <a:schemeClr val="bg1"/>
                </a:solidFill>
                <a:latin typeface="Arial" panose="020B0604020202020204" pitchFamily="34" charset="0"/>
                <a:cs typeface="Arial" panose="020B0604020202020204" pitchFamily="34" charset="0"/>
              </a:rPr>
              <a:t>, y</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c) </a:t>
            </a:r>
            <a:r>
              <a:rPr lang="es-MX" sz="2000" dirty="0">
                <a:solidFill>
                  <a:schemeClr val="bg1"/>
                </a:solidFill>
                <a:latin typeface="Arial" panose="020B0604020202020204" pitchFamily="34" charset="0"/>
                <a:cs typeface="Arial" panose="020B0604020202020204" pitchFamily="34" charset="0"/>
              </a:rPr>
              <a:t>Cuando por las características, complejidad y magnitud 			  de los trabajos, el área responsable de la contratación jus- 		           tifique la conveniencia de aplicar este mecanismo (esto porque técnicamente es muy sencilla la obra o servicio).</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no se puede utilizar cuando el bien o servicio a ser contratado conlleven características de alta especialidad técnica o de innovación tecnológica </a:t>
            </a:r>
            <a:r>
              <a:rPr lang="es-MX" sz="1600" dirty="0">
                <a:solidFill>
                  <a:schemeClr val="bg1"/>
                </a:solidFill>
                <a:latin typeface="Arial" panose="020B0604020202020204" pitchFamily="34" charset="0"/>
                <a:cs typeface="Arial" panose="020B0604020202020204" pitchFamily="34" charset="0"/>
              </a:rPr>
              <a:t>(art. 36 3er.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Por ende el criterio más utilizado es el de </a:t>
            </a:r>
            <a:r>
              <a:rPr lang="es-MX" sz="2000" dirty="0">
                <a:solidFill>
                  <a:srgbClr val="0070C0"/>
                </a:solidFill>
                <a:latin typeface="Arial" panose="020B0604020202020204" pitchFamily="34" charset="0"/>
                <a:cs typeface="Arial" panose="020B0604020202020204" pitchFamily="34" charset="0"/>
              </a:rPr>
              <a:t>puntos y porcentajes</a:t>
            </a:r>
            <a:r>
              <a:rPr lang="es-MX" sz="2000" dirty="0">
                <a:solidFill>
                  <a:schemeClr val="bg1"/>
                </a:solidFill>
                <a:latin typeface="Arial" panose="020B0604020202020204" pitchFamily="34" charset="0"/>
                <a:cs typeface="Arial" panose="020B0604020202020204" pitchFamily="34" charset="0"/>
              </a:rPr>
              <a:t>, tanto en adquisicio-</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23554" name="Picture 2" descr="UMA México 2022: valor actualizado y equivalencias">
            <a:extLst>
              <a:ext uri="{FF2B5EF4-FFF2-40B4-BE49-F238E27FC236}">
                <a16:creationId xmlns:a16="http://schemas.microsoft.com/office/drawing/2014/main" id="{69A2E9CB-06BC-D93A-727B-B8438F065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153" y="2383917"/>
            <a:ext cx="3461941" cy="15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800" decel="100000"/>
                                        <p:tgtEl>
                                          <p:spTgt spid="11">
                                            <p:txEl>
                                              <p:pRg st="4" end="4"/>
                                            </p:txEl>
                                          </p:spTgt>
                                        </p:tgtEl>
                                      </p:cBhvr>
                                    </p:animEffect>
                                    <p:anim calcmode="lin" valueType="num">
                                      <p:cBhvr>
                                        <p:cTn id="29"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800" decel="100000"/>
                                        <p:tgtEl>
                                          <p:spTgt spid="11">
                                            <p:txEl>
                                              <p:pRg st="6" end="6"/>
                                            </p:txEl>
                                          </p:spTgt>
                                        </p:tgtEl>
                                      </p:cBhvr>
                                    </p:animEffect>
                                    <p:anim calcmode="lin" valueType="num">
                                      <p:cBhvr>
                                        <p:cTn id="39"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fade">
                                      <p:cBhvr>
                                        <p:cTn id="48" dur="800" decel="100000"/>
                                        <p:tgtEl>
                                          <p:spTgt spid="11">
                                            <p:txEl>
                                              <p:pRg st="8" end="8"/>
                                            </p:txEl>
                                          </p:spTgt>
                                        </p:tgtEl>
                                      </p:cBhvr>
                                    </p:animEffect>
                                    <p:anim calcmode="lin" valueType="num">
                                      <p:cBhvr>
                                        <p:cTn id="49"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par>
                                <p:cTn id="54" presetID="18" presetClass="entr" presetSubtype="12" fill="hold" nodeType="withEffect">
                                  <p:stCondLst>
                                    <p:cond delay="0"/>
                                  </p:stCondLst>
                                  <p:childTnLst>
                                    <p:set>
                                      <p:cBhvr>
                                        <p:cTn id="55" dur="1" fill="hold">
                                          <p:stCondLst>
                                            <p:cond delay="0"/>
                                          </p:stCondLst>
                                        </p:cTn>
                                        <p:tgtEl>
                                          <p:spTgt spid="23554"/>
                                        </p:tgtEl>
                                        <p:attrNameLst>
                                          <p:attrName>style.visibility</p:attrName>
                                        </p:attrNameLst>
                                      </p:cBhvr>
                                      <p:to>
                                        <p:strVal val="visible"/>
                                      </p:to>
                                    </p:set>
                                    <p:animEffect transition="in" filter="strips(downLeft)">
                                      <p:cBhvr>
                                        <p:cTn id="56" dur="1000"/>
                                        <p:tgtEl>
                                          <p:spTgt spid="2355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Effect transition="in" filter="randombar(horizontal)">
                                      <p:cBhvr>
                                        <p:cTn id="61" dur="1250"/>
                                        <p:tgtEl>
                                          <p:spTgt spid="11">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nodeType="clickEffect">
                                  <p:stCondLst>
                                    <p:cond delay="0"/>
                                  </p:stCondLst>
                                  <p:childTnLst>
                                    <p:set>
                                      <p:cBhvr>
                                        <p:cTn id="65" dur="1" fill="hold">
                                          <p:stCondLst>
                                            <p:cond delay="0"/>
                                          </p:stCondLst>
                                        </p:cTn>
                                        <p:tgtEl>
                                          <p:spTgt spid="11">
                                            <p:txEl>
                                              <p:pRg st="12" end="12"/>
                                            </p:txEl>
                                          </p:spTgt>
                                        </p:tgtEl>
                                        <p:attrNameLst>
                                          <p:attrName>style.visibility</p:attrName>
                                        </p:attrNameLst>
                                      </p:cBhvr>
                                      <p:to>
                                        <p:strVal val="visible"/>
                                      </p:to>
                                    </p:set>
                                    <p:animScale>
                                      <p:cBhvr>
                                        <p:cTn id="66" dur="1000" decel="50000" fill="hold">
                                          <p:stCondLst>
                                            <p:cond delay="0"/>
                                          </p:stCondLst>
                                        </p:cTn>
                                        <p:tgtEl>
                                          <p:spTgt spid="11">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1">
                                            <p:txEl>
                                              <p:pRg st="12" end="12"/>
                                            </p:txEl>
                                          </p:spTgt>
                                        </p:tgtEl>
                                        <p:attrNameLst>
                                          <p:attrName>ppt_x</p:attrName>
                                          <p:attrName>ppt_y</p:attrName>
                                        </p:attrNameLst>
                                      </p:cBhvr>
                                    </p:animMotion>
                                    <p:animEffect transition="in" filter="fade">
                                      <p:cBhvr>
                                        <p:cTn id="68"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nes como en obra pública, pues el  de </a:t>
            </a:r>
            <a:r>
              <a:rPr lang="es-MX" sz="2000" dirty="0">
                <a:solidFill>
                  <a:srgbClr val="C00000"/>
                </a:solidFill>
                <a:latin typeface="Arial" panose="020B0604020202020204" pitchFamily="34" charset="0"/>
                <a:cs typeface="Arial" panose="020B0604020202020204" pitchFamily="34" charset="0"/>
              </a:rPr>
              <a:t>costo beneficio </a:t>
            </a:r>
            <a:r>
              <a:rPr lang="es-MX" sz="2000" dirty="0">
                <a:solidFill>
                  <a:schemeClr val="bg1"/>
                </a:solidFill>
                <a:latin typeface="Arial" panose="020B0604020202020204" pitchFamily="34" charset="0"/>
                <a:cs typeface="Arial" panose="020B0604020202020204" pitchFamily="34" charset="0"/>
              </a:rPr>
              <a:t>es  complejo y poco</a:t>
            </a:r>
            <a:r>
              <a:rPr lang="es-MX" sz="17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conocida su forma de aplicación. </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si se utiliza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se puede </a:t>
            </a:r>
            <a:r>
              <a:rPr lang="es-MX" sz="2000" dirty="0">
                <a:solidFill>
                  <a:srgbClr val="C59702"/>
                </a:solidFill>
                <a:latin typeface="Arial" panose="020B0604020202020204" pitchFamily="34" charset="0"/>
                <a:cs typeface="Arial" panose="020B0604020202020204" pitchFamily="34" charset="0"/>
              </a:rPr>
              <a:t>evaluar sólo las dos proposiciones solventes más bajas</a:t>
            </a:r>
            <a:r>
              <a:rPr lang="es-MX" sz="2000" dirty="0">
                <a:solidFill>
                  <a:srgbClr val="FFC000"/>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en precio. </a:t>
            </a:r>
            <a:r>
              <a:rPr lang="es-MX" sz="1600" dirty="0">
                <a:solidFill>
                  <a:schemeClr val="bg1"/>
                </a:solidFill>
                <a:latin typeface="Arial" panose="020B0604020202020204" pitchFamily="34" charset="0"/>
                <a:cs typeface="Arial" panose="020B0604020202020204" pitchFamily="34" charset="0"/>
              </a:rPr>
              <a:t>(arts. 36 2º pfo. LAASSP  y 41 3er. pfo. RLAASSP)</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accent6">
                    <a:lumMod val="50000"/>
                  </a:schemeClr>
                </a:solidFill>
                <a:latin typeface="Arial" panose="020B0604020202020204" pitchFamily="34" charset="0"/>
                <a:cs typeface="Arial" panose="020B0604020202020204" pitchFamily="34" charset="0"/>
              </a:rPr>
              <a:t>No son objeto de evaluación </a:t>
            </a:r>
            <a:r>
              <a:rPr lang="es-MX" sz="2000" dirty="0">
                <a:solidFill>
                  <a:schemeClr val="bg1"/>
                </a:solidFill>
                <a:latin typeface="Arial" panose="020B0604020202020204" pitchFamily="34" charset="0"/>
                <a:cs typeface="Arial" panose="020B0604020202020204" pitchFamily="34" charset="0"/>
              </a:rPr>
              <a:t>todo aquello que facilite la presentación de las proposiciones a agilizar los actos de la licitación. La inobservancia de estos requisitos o condiciones no son motivo para desechar la proposición. </a:t>
            </a:r>
            <a:r>
              <a:rPr lang="es-MX" sz="1600" dirty="0">
                <a:solidFill>
                  <a:schemeClr val="bg1"/>
                </a:solidFill>
                <a:latin typeface="Arial" panose="020B0604020202020204" pitchFamily="34" charset="0"/>
                <a:cs typeface="Arial" panose="020B0604020202020204" pitchFamily="34" charset="0"/>
              </a:rPr>
              <a:t>(arts. 36 4º pfo. LAASSP, y 38 3er. pfo.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caso de </a:t>
            </a:r>
            <a:r>
              <a:rPr lang="es-MX" sz="2000" dirty="0">
                <a:solidFill>
                  <a:srgbClr val="7030A0"/>
                </a:solidFill>
                <a:latin typeface="Arial" panose="020B0604020202020204" pitchFamily="34" charset="0"/>
                <a:cs typeface="Arial" panose="020B0604020202020204" pitchFamily="34" charset="0"/>
              </a:rPr>
              <a:t>empate</a:t>
            </a: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se debe adjudicar a la empresa más pequeña de las MIPYMES, y de no ser posible, se desempatara mediante sorteo </a:t>
            </a:r>
            <a:r>
              <a:rPr lang="es-MX" sz="1600" dirty="0">
                <a:solidFill>
                  <a:schemeClr val="bg1"/>
                </a:solidFill>
                <a:latin typeface="Arial" panose="020B0604020202020204" pitchFamily="34" charset="0"/>
                <a:cs typeface="Arial" panose="020B0604020202020204" pitchFamily="34" charset="0"/>
              </a:rPr>
              <a:t>(arts. 36 Bis 2º pfo. LAASSP y 54 RLAASSP)</a:t>
            </a: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debe optarse por quien 			asegure  las  mejores  condiciones  en  cuanto  a  precio, 			calidad, financiamiento, oportunidad y no necesariamente la 			más económica, y si esto no es posible, se desempatará 			mediante sorteo </a:t>
            </a:r>
            <a:r>
              <a:rPr lang="es-MX" sz="1600" dirty="0">
                <a:solidFill>
                  <a:schemeClr val="bg1"/>
                </a:solidFill>
                <a:latin typeface="Arial" panose="020B0604020202020204" pitchFamily="34" charset="0"/>
                <a:cs typeface="Arial" panose="020B0604020202020204" pitchFamily="34" charset="0"/>
              </a:rPr>
              <a:t>(arts. 38 6º pfo. LOPSRM y 67 2º pfo. RLOPSRM)</a:t>
            </a:r>
            <a:r>
              <a:rPr lang="es-MX" sz="2000" dirty="0">
                <a:solidFill>
                  <a:schemeClr val="bg1"/>
                </a:solidFill>
                <a:latin typeface="Arial" panose="020B0604020202020204" pitchFamily="34" charset="0"/>
                <a:cs typeface="Arial" panose="020B0604020202020204" pitchFamily="34" charset="0"/>
              </a:rPr>
              <a:t>.</a:t>
            </a:r>
          </a:p>
        </p:txBody>
      </p:sp>
      <p:pic>
        <p:nvPicPr>
          <p:cNvPr id="24578" name="Picture 2" descr="Cuándo es empate en una partida de ajedrez?">
            <a:extLst>
              <a:ext uri="{FF2B5EF4-FFF2-40B4-BE49-F238E27FC236}">
                <a16:creationId xmlns:a16="http://schemas.microsoft.com/office/drawing/2014/main" id="{AD319EFB-D05B-ACBA-6A7A-B9725B70E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833664"/>
            <a:ext cx="2637957" cy="148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362">
                                          <p:stCondLst>
                                            <p:cond delay="0"/>
                                          </p:stCondLst>
                                        </p:cTn>
                                        <p:tgtEl>
                                          <p:spTgt spid="11">
                                            <p:txEl>
                                              <p:pRg st="4" end="4"/>
                                            </p:txEl>
                                          </p:spTgt>
                                        </p:tgtEl>
                                      </p:cBhvr>
                                    </p:animEffect>
                                    <p:anim calcmode="lin" valueType="num">
                                      <p:cBhvr>
                                        <p:cTn id="22" dur="1139"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11">
                                            <p:txEl>
                                              <p:pRg st="4" end="4"/>
                                            </p:txEl>
                                          </p:spTgt>
                                        </p:tgtEl>
                                        <p:attrNameLst>
                                          <p:attrName>ppt_y</p:attrName>
                                        </p:attrNameLst>
                                      </p:cBhvr>
                                      <p:tavLst>
                                        <p:tav tm="0" fmla="#ppt_y-sin(pi*$)/81">
                                          <p:val>
                                            <p:fltVal val="0"/>
                                          </p:val>
                                        </p:tav>
                                        <p:tav tm="100000">
                                          <p:val>
                                            <p:fltVal val="1"/>
                                          </p:val>
                                        </p:tav>
                                      </p:tavLst>
                                    </p:anim>
                                    <p:animScale>
                                      <p:cBhvr>
                                        <p:cTn id="27" dur="16">
                                          <p:stCondLst>
                                            <p:cond delay="406"/>
                                          </p:stCondLst>
                                        </p:cTn>
                                        <p:tgtEl>
                                          <p:spTgt spid="11">
                                            <p:txEl>
                                              <p:pRg st="4" end="4"/>
                                            </p:txEl>
                                          </p:spTgt>
                                        </p:tgtEl>
                                      </p:cBhvr>
                                      <p:to x="100000" y="60000"/>
                                    </p:animScale>
                                    <p:animScale>
                                      <p:cBhvr>
                                        <p:cTn id="28" dur="104" decel="50000">
                                          <p:stCondLst>
                                            <p:cond delay="423"/>
                                          </p:stCondLst>
                                        </p:cTn>
                                        <p:tgtEl>
                                          <p:spTgt spid="11">
                                            <p:txEl>
                                              <p:pRg st="4" end="4"/>
                                            </p:txEl>
                                          </p:spTgt>
                                        </p:tgtEl>
                                      </p:cBhvr>
                                      <p:to x="100000" y="100000"/>
                                    </p:animScale>
                                    <p:animScale>
                                      <p:cBhvr>
                                        <p:cTn id="29" dur="16">
                                          <p:stCondLst>
                                            <p:cond delay="820"/>
                                          </p:stCondLst>
                                        </p:cTn>
                                        <p:tgtEl>
                                          <p:spTgt spid="11">
                                            <p:txEl>
                                              <p:pRg st="4" end="4"/>
                                            </p:txEl>
                                          </p:spTgt>
                                        </p:tgtEl>
                                      </p:cBhvr>
                                      <p:to x="100000" y="80000"/>
                                    </p:animScale>
                                    <p:animScale>
                                      <p:cBhvr>
                                        <p:cTn id="30" dur="104" decel="50000">
                                          <p:stCondLst>
                                            <p:cond delay="836"/>
                                          </p:stCondLst>
                                        </p:cTn>
                                        <p:tgtEl>
                                          <p:spTgt spid="11">
                                            <p:txEl>
                                              <p:pRg st="4" end="4"/>
                                            </p:txEl>
                                          </p:spTgt>
                                        </p:tgtEl>
                                      </p:cBhvr>
                                      <p:to x="100000" y="100000"/>
                                    </p:animScale>
                                    <p:animScale>
                                      <p:cBhvr>
                                        <p:cTn id="31" dur="16">
                                          <p:stCondLst>
                                            <p:cond delay="1026"/>
                                          </p:stCondLst>
                                        </p:cTn>
                                        <p:tgtEl>
                                          <p:spTgt spid="11">
                                            <p:txEl>
                                              <p:pRg st="4" end="4"/>
                                            </p:txEl>
                                          </p:spTgt>
                                        </p:tgtEl>
                                      </p:cBhvr>
                                      <p:to x="100000" y="90000"/>
                                    </p:animScale>
                                    <p:animScale>
                                      <p:cBhvr>
                                        <p:cTn id="32" dur="104" decel="50000">
                                          <p:stCondLst>
                                            <p:cond delay="1042"/>
                                          </p:stCondLst>
                                        </p:cTn>
                                        <p:tgtEl>
                                          <p:spTgt spid="11">
                                            <p:txEl>
                                              <p:pRg st="4" end="4"/>
                                            </p:txEl>
                                          </p:spTgt>
                                        </p:tgtEl>
                                      </p:cBhvr>
                                      <p:to x="100000" y="100000"/>
                                    </p:animScale>
                                    <p:animScale>
                                      <p:cBhvr>
                                        <p:cTn id="33" dur="16">
                                          <p:stCondLst>
                                            <p:cond delay="1130"/>
                                          </p:stCondLst>
                                        </p:cTn>
                                        <p:tgtEl>
                                          <p:spTgt spid="11">
                                            <p:txEl>
                                              <p:pRg st="4" end="4"/>
                                            </p:txEl>
                                          </p:spTgt>
                                        </p:tgtEl>
                                      </p:cBhvr>
                                      <p:to x="100000" y="95000"/>
                                    </p:animScale>
                                    <p:animScale>
                                      <p:cBhvr>
                                        <p:cTn id="34" dur="104" decel="50000">
                                          <p:stCondLst>
                                            <p:cond delay="1146"/>
                                          </p:stCondLst>
                                        </p:cTn>
                                        <p:tgtEl>
                                          <p:spTgt spid="11">
                                            <p:txEl>
                                              <p:pRg st="4" end="4"/>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wheel(1)">
                                      <p:cBhvr>
                                        <p:cTn id="39" dur="1250"/>
                                        <p:tgtEl>
                                          <p:spTgt spid="11">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4578"/>
                                        </p:tgtEl>
                                        <p:attrNameLst>
                                          <p:attrName>style.visibility</p:attrName>
                                        </p:attrNameLst>
                                      </p:cBhvr>
                                      <p:to>
                                        <p:strVal val="visible"/>
                                      </p:to>
                                    </p:set>
                                    <p:animEffect transition="in" filter="barn(inVertical)">
                                      <p:cBhvr>
                                        <p:cTn id="42" dur="125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ES" sz="2000" b="1" kern="0" dirty="0">
                <a:solidFill>
                  <a:sysClr val="windowText" lastClr="000000"/>
                </a:solidFill>
                <a:latin typeface="Arial" panose="020B0604020202020204" pitchFamily="34" charset="0"/>
                <a:cs typeface="Arial" panose="020B0604020202020204" pitchFamily="34" charset="0"/>
              </a:rPr>
              <a:t>Emisión del fallo. </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Una vez concluida la evaluación, </a:t>
            </a:r>
            <a:r>
              <a:rPr lang="es-MX" sz="2000" dirty="0">
                <a:solidFill>
                  <a:srgbClr val="008000"/>
                </a:solidFill>
                <a:latin typeface="Arial" panose="020B0604020202020204" pitchFamily="34" charset="0"/>
                <a:cs typeface="Arial" panose="020B0604020202020204" pitchFamily="34" charset="0"/>
              </a:rPr>
              <a:t>el contrato se adjudicará </a:t>
            </a:r>
            <a:r>
              <a:rPr lang="es-MX" sz="2000" dirty="0">
                <a:solidFill>
                  <a:schemeClr val="bg1"/>
                </a:solidFill>
                <a:latin typeface="Arial" panose="020B0604020202020204" pitchFamily="34" charset="0"/>
                <a:cs typeface="Arial" panose="020B0604020202020204" pitchFamily="34" charset="0"/>
              </a:rPr>
              <a:t>al licitante cuya oferta resulte solvente porque cumple los requisitos legales, técnico y económicos solicitados </a:t>
            </a:r>
            <a:r>
              <a:rPr lang="es-MX" sz="1600" dirty="0">
                <a:solidFill>
                  <a:schemeClr val="bg1"/>
                </a:solidFill>
                <a:latin typeface="Arial" panose="020B0604020202020204" pitchFamily="34" charset="0"/>
                <a:cs typeface="Arial" panose="020B0604020202020204" pitchFamily="34" charset="0"/>
              </a:rPr>
              <a:t>(art. 36 Bis 1er. pfo. LAASSP, y 38 5º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convocante emitirá </a:t>
            </a:r>
            <a:r>
              <a:rPr lang="es-MX" sz="2000" dirty="0">
                <a:solidFill>
                  <a:srgbClr val="7030A0"/>
                </a:solidFill>
                <a:latin typeface="Arial" panose="020B0604020202020204" pitchFamily="34" charset="0"/>
                <a:cs typeface="Arial" panose="020B0604020202020204" pitchFamily="34" charset="0"/>
              </a:rPr>
              <a:t>el fallo que deberá contener </a:t>
            </a:r>
            <a:r>
              <a:rPr lang="es-MX" sz="2000" dirty="0">
                <a:solidFill>
                  <a:schemeClr val="bg1"/>
                </a:solidFill>
                <a:latin typeface="Arial" panose="020B0604020202020204" pitchFamily="34" charset="0"/>
                <a:cs typeface="Arial" panose="020B0604020202020204" pitchFamily="34" charset="0"/>
              </a:rPr>
              <a:t>lo siguiente</a:t>
            </a:r>
            <a:r>
              <a:rPr lang="es-MX" sz="2000" dirty="0">
                <a:solidFill>
                  <a:schemeClr val="bg1"/>
                </a:solidFill>
                <a:latin typeface="Arial" panose="020B0604020202020204" pitchFamily="34" charset="0"/>
                <a:cs typeface="Arial" panose="020B0604020202020204" pitchFamily="34" charset="0"/>
                <a:sym typeface="Wingdings" pitchFamily="2" charset="2"/>
              </a:rPr>
              <a:t>: </a:t>
            </a:r>
            <a:r>
              <a:rPr lang="es-MX" sz="1600" dirty="0">
                <a:solidFill>
                  <a:schemeClr val="bg1"/>
                </a:solidFill>
                <a:latin typeface="Arial" panose="020B0604020202020204" pitchFamily="34" charset="0"/>
                <a:cs typeface="Arial" panose="020B0604020202020204" pitchFamily="34" charset="0"/>
                <a:sym typeface="Wingdings" pitchFamily="2" charset="2"/>
              </a:rPr>
              <a:t>(arts. </a:t>
            </a:r>
            <a:r>
              <a:rPr lang="es-MX" sz="1600" dirty="0">
                <a:solidFill>
                  <a:schemeClr val="bg1"/>
                </a:solidFill>
                <a:latin typeface="Arial" panose="020B0604020202020204" pitchFamily="34" charset="0"/>
                <a:cs typeface="Arial" panose="020B0604020202020204" pitchFamily="34" charset="0"/>
              </a:rPr>
              <a:t>37 LAASSP, 84 6º pfo RLAASSP, y 39  LOPSRM y 81 RLOPSRM)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La relación de licitantes cuyas proposiciones se desecharon, expresando todas las razones legales, técnicas o económicas que sustentan tal determinación e indicando los puntos de la convocatoria que en cada caso se incumpla;</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La relación de licitantes cuyas proposiciones resultaron solventes, describiendo en lo general dichas proposiciones. Se presumirá la solvencia de las proposiciones, cuando no se señale expresamente incumplimiento alguno.</a:t>
            </a:r>
          </a:p>
          <a:p>
            <a:pPr marL="0" indent="0" algn="just">
              <a:lnSpc>
                <a:spcPct val="10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el caso de haberse utilizado el criterio de puntos y porcentajes, se incluirá un listado de los componentes del puntaje de cada licitante;</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Nombre del licitante a quien se adjudica el contrato, indicando las razones que motivaron  la  adjudicación, de  acuerdo a  los criterios previstos en la  convocatoria,</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3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250"/>
                            </p:stCondLst>
                            <p:childTnLst>
                              <p:par>
                                <p:cTn id="13" presetID="5" presetClass="entr" presetSubtype="1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5" dur="125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p:cTn id="3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p:cTn id="4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12" end="12"/>
                                            </p:txEl>
                                          </p:spTgt>
                                        </p:tgtEl>
                                        <p:attrNameLst>
                                          <p:attrName>style.visibility</p:attrName>
                                        </p:attrNameLst>
                                      </p:cBhvr>
                                      <p:to>
                                        <p:strVal val="visible"/>
                                      </p:to>
                                    </p:set>
                                    <p:anim calcmode="lin" valueType="num">
                                      <p:cBhvr>
                                        <p:cTn id="5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12" end="12"/>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6013"/>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así como el monto total de la proposición;</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Fecha, lugar y hora para la firma del contrato, así como su número, objeto, monto y vigencia; porcentaje y monto para otorgar la garantía de cumplimiento y si será divisible o indivisible y, en su caso, la entrega de anticipos, y</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Nombre, cargo y firma del servidor público que lo emite, señalando sus facultades de acuerdo con los ordenamientos jurídicos que rijan a la convocante. Indicará también el nombre y cargo de los responsables de la evaluación de las proposiciones.</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caso de que se </a:t>
            </a:r>
            <a:r>
              <a:rPr lang="es-MX" sz="2000" dirty="0">
                <a:solidFill>
                  <a:schemeClr val="accent6">
                    <a:lumMod val="50000"/>
                  </a:schemeClr>
                </a:solidFill>
                <a:latin typeface="Arial" panose="020B0604020202020204" pitchFamily="34" charset="0"/>
                <a:cs typeface="Arial" panose="020B0604020202020204" pitchFamily="34" charset="0"/>
              </a:rPr>
              <a:t>declare desierta </a:t>
            </a:r>
            <a:r>
              <a:rPr lang="es-MX" sz="2000" dirty="0">
                <a:solidFill>
                  <a:schemeClr val="bg1"/>
                </a:solidFill>
                <a:latin typeface="Arial" panose="020B0604020202020204" pitchFamily="34" charset="0"/>
                <a:cs typeface="Arial" panose="020B0604020202020204" pitchFamily="34" charset="0"/>
              </a:rPr>
              <a:t>la licitación, se deben </a:t>
            </a:r>
            <a:r>
              <a:rPr lang="es-MX" sz="2000" dirty="0">
                <a:solidFill>
                  <a:srgbClr val="70A186"/>
                </a:solidFill>
                <a:latin typeface="Arial" panose="020B0604020202020204" pitchFamily="34" charset="0"/>
                <a:cs typeface="Arial" panose="020B0604020202020204" pitchFamily="34" charset="0"/>
              </a:rPr>
              <a:t>señalar las razones </a:t>
            </a:r>
            <a:r>
              <a:rPr lang="es-MX" sz="2000" dirty="0">
                <a:solidFill>
                  <a:schemeClr val="bg1"/>
                </a:solidFill>
                <a:latin typeface="Arial" panose="020B0604020202020204" pitchFamily="34" charset="0"/>
                <a:cs typeface="Arial" panose="020B0604020202020204" pitchFamily="34" charset="0"/>
              </a:rPr>
              <a:t>o causas de desechamiento que lo motivaron </a:t>
            </a:r>
            <a:r>
              <a:rPr lang="es-MX" sz="1600" dirty="0">
                <a:solidFill>
                  <a:schemeClr val="bg1"/>
                </a:solidFill>
                <a:latin typeface="Arial" panose="020B0604020202020204" pitchFamily="34" charset="0"/>
                <a:cs typeface="Arial" panose="020B0604020202020204" pitchFamily="34" charset="0"/>
              </a:rPr>
              <a:t>(arts. 37 2º pfo. LAASSP, 38 1er. pfo., y 39 2º pfo. y 40 1er. pfo. LOPSRM)</a:t>
            </a:r>
            <a:r>
              <a:rPr lang="es-MX" sz="2000" dirty="0">
                <a:solidFill>
                  <a:schemeClr val="bg1"/>
                </a:solidFill>
                <a:latin typeface="Arial" panose="020B0604020202020204" pitchFamily="34" charset="0"/>
                <a:cs typeface="Arial" panose="020B0604020202020204" pitchFamily="34" charset="0"/>
              </a:rPr>
              <a:t>, las cuales solo pueden ser, para las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 58 1er. pfo.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Que no se presento ninguna proposición;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Cuando la totalidad de 	              las presentadas no cubran los requisitos solicitados en la convocatoria 		    a la licitación pública,  o  </a:t>
            </a:r>
            <a:r>
              <a:rPr lang="es-MX" sz="2000" b="1" dirty="0">
                <a:solidFill>
                  <a:schemeClr val="bg1"/>
                </a:solidFill>
                <a:latin typeface="Arial" panose="020B0604020202020204" pitchFamily="34" charset="0"/>
                <a:cs typeface="Arial" panose="020B0604020202020204" pitchFamily="34" charset="0"/>
              </a:rPr>
              <a:t>c) </a:t>
            </a:r>
            <a:r>
              <a:rPr lang="es-MX" sz="2000" dirty="0">
                <a:solidFill>
                  <a:schemeClr val="bg1"/>
                </a:solidFill>
                <a:latin typeface="Arial" panose="020B0604020202020204" pitchFamily="34" charset="0"/>
                <a:cs typeface="Arial" panose="020B0604020202020204" pitchFamily="34" charset="0"/>
              </a:rPr>
              <a:t>Si se utilizó el criterio binario, si los precios 	    ofertados son no aceptables o inconvenientes.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Y para la </a:t>
            </a:r>
            <a:r>
              <a:rPr lang="es-MX" sz="2000" b="1" dirty="0">
                <a:solidFill>
                  <a:schemeClr val="bg1"/>
                </a:solidFill>
                <a:latin typeface="Arial" panose="020B0604020202020204" pitchFamily="34" charset="0"/>
                <a:cs typeface="Arial" panose="020B0604020202020204" pitchFamily="34" charset="0"/>
              </a:rPr>
              <a:t>obra pública </a:t>
            </a:r>
            <a:r>
              <a:rPr lang="es-MX" sz="1600" dirty="0">
                <a:solidFill>
                  <a:schemeClr val="bg1"/>
                </a:solidFill>
                <a:latin typeface="Arial" panose="020B0604020202020204" pitchFamily="34" charset="0"/>
                <a:cs typeface="Arial" panose="020B0604020202020204" pitchFamily="34" charset="0"/>
              </a:rPr>
              <a:t>(art. 40 1er. pfo. LOPSRM)</a:t>
            </a:r>
            <a:r>
              <a:rPr lang="es-MX" sz="2000" dirty="0">
                <a:solidFill>
                  <a:schemeClr val="bg1"/>
                </a:solidFill>
                <a:latin typeface="Arial" panose="020B0604020202020204" pitchFamily="34" charset="0"/>
                <a:cs typeface="Arial" panose="020B0604020202020204" pitchFamily="34" charset="0"/>
              </a:rPr>
              <a:t>: </a:t>
            </a:r>
          </a:p>
        </p:txBody>
      </p:sp>
      <p:pic>
        <p:nvPicPr>
          <p:cNvPr id="1026" name="Picture 2" descr="Suprema Corte podría emitir un criterio en relación a la emisión de  sentencias penales oportunas | Foro Jurídico">
            <a:extLst>
              <a:ext uri="{FF2B5EF4-FFF2-40B4-BE49-F238E27FC236}">
                <a16:creationId xmlns:a16="http://schemas.microsoft.com/office/drawing/2014/main" id="{F13C72FC-54ED-EF0D-78CD-325AAA74F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179" y="4568087"/>
            <a:ext cx="2613578" cy="170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linds(horizontal)">
                                      <p:cBhvr>
                                        <p:cTn id="31" dur="125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circle(in)">
                                      <p:cBhvr>
                                        <p:cTn id="36" dur="2000"/>
                                        <p:tgtEl>
                                          <p:spTgt spid="1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1">
                                            <p:txEl>
                                              <p:pRg st="10" end="10"/>
                                            </p:txEl>
                                          </p:spTgt>
                                        </p:tgtEl>
                                        <p:attrNameLst>
                                          <p:attrName>style.visibility</p:attrName>
                                        </p:attrNameLst>
                                      </p:cBhvr>
                                      <p:to>
                                        <p:strVal val="visible"/>
                                      </p:to>
                                    </p:set>
                                    <p:anim calcmode="lin" valueType="num">
                                      <p:cBhvr>
                                        <p:cTn id="41"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43"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11">
                                            <p:txEl>
                                              <p:pRg st="10" end="10"/>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1000" fill="hold"/>
                                        <p:tgtEl>
                                          <p:spTgt spid="1026"/>
                                        </p:tgtEl>
                                        <p:attrNameLst>
                                          <p:attrName>ppt_w</p:attrName>
                                        </p:attrNameLst>
                                      </p:cBhvr>
                                      <p:tavLst>
                                        <p:tav tm="0">
                                          <p:val>
                                            <p:strVal val="#ppt_w*0.70"/>
                                          </p:val>
                                        </p:tav>
                                        <p:tav tm="100000">
                                          <p:val>
                                            <p:strVal val="#ppt_w"/>
                                          </p:val>
                                        </p:tav>
                                      </p:tavLst>
                                    </p:anim>
                                    <p:anim calcmode="lin" valueType="num">
                                      <p:cBhvr>
                                        <p:cTn id="49" dur="1000" fill="hold"/>
                                        <p:tgtEl>
                                          <p:spTgt spid="1026"/>
                                        </p:tgtEl>
                                        <p:attrNameLst>
                                          <p:attrName>ppt_h</p:attrName>
                                        </p:attrNameLst>
                                      </p:cBhvr>
                                      <p:tavLst>
                                        <p:tav tm="0">
                                          <p:val>
                                            <p:strVal val="#ppt_h"/>
                                          </p:val>
                                        </p:tav>
                                        <p:tav tm="100000">
                                          <p:val>
                                            <p:strVal val="#ppt_h"/>
                                          </p:val>
                                        </p:tav>
                                      </p:tavLst>
                                    </p:anim>
                                    <p:animEffect transition="in" filter="fade">
                                      <p:cBhvr>
                                        <p:cTn id="5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65177"/>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Cuando  la  totalidad de  las  proposiciones presentadas no reúnan  los requisitos solicitados en la convocatoria, o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Los precios de insumos no fueren aceptables.</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el fallo </a:t>
            </a:r>
            <a:r>
              <a:rPr lang="es-MX" sz="2000" dirty="0">
                <a:solidFill>
                  <a:schemeClr val="accent5">
                    <a:lumMod val="50000"/>
                  </a:schemeClr>
                </a:solidFill>
                <a:latin typeface="Arial" panose="020B0604020202020204" pitchFamily="34" charset="0"/>
                <a:cs typeface="Arial" panose="020B0604020202020204" pitchFamily="34" charset="0"/>
              </a:rPr>
              <a:t>no se deberá incluir </a:t>
            </a:r>
            <a:r>
              <a:rPr lang="es-MX" sz="2000" dirty="0">
                <a:solidFill>
                  <a:schemeClr val="bg1"/>
                </a:solidFill>
                <a:latin typeface="Arial" panose="020B0604020202020204" pitchFamily="34" charset="0"/>
                <a:cs typeface="Arial" panose="020B0604020202020204" pitchFamily="34" charset="0"/>
              </a:rPr>
              <a:t>información reservada o confidencial, en los términos de las disposiciones aplicables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37 3er. pfo. LAASSP, y 39 3er. pfo. 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Con la </a:t>
            </a:r>
            <a:r>
              <a:rPr lang="es-ES" sz="2000" dirty="0">
                <a:solidFill>
                  <a:schemeClr val="bg2">
                    <a:lumMod val="60000"/>
                    <a:lumOff val="40000"/>
                  </a:schemeClr>
                </a:solidFill>
                <a:effectLst/>
                <a:latin typeface="Arial" panose="020B0604020202020204" pitchFamily="34" charset="0"/>
                <a:ea typeface="Times New Roman" panose="02020603050405020304" pitchFamily="18" charset="0"/>
              </a:rPr>
              <a:t>notificación del fallo</a:t>
            </a:r>
            <a:r>
              <a:rPr lang="es-ES" sz="2000" dirty="0">
                <a:solidFill>
                  <a:srgbClr val="000000"/>
                </a:solidFill>
                <a:latin typeface="Arial" panose="020B0604020202020204" pitchFamily="34" charset="0"/>
                <a:ea typeface="Times New Roman" panose="02020603050405020304" pitchFamily="18" charset="0"/>
              </a:rPr>
              <a:t>, serán exigibles las </a:t>
            </a:r>
            <a:r>
              <a:rPr lang="es-ES" sz="2000" dirty="0">
                <a:solidFill>
                  <a:srgbClr val="000000"/>
                </a:solidFill>
                <a:effectLst/>
                <a:latin typeface="Arial" panose="020B0604020202020204" pitchFamily="34" charset="0"/>
                <a:ea typeface="Times New Roman" panose="02020603050405020304" pitchFamily="18" charset="0"/>
              </a:rPr>
              <a:t>obligaciones derivadas de éste, sin perjuicio de la obligación de las partes de firmarlo en la fecha y términos señalados en el fallo </a:t>
            </a:r>
            <a:r>
              <a:rPr lang="es-ES" sz="1600" dirty="0">
                <a:solidFill>
                  <a:srgbClr val="000000"/>
                </a:solidFill>
                <a:effectLst/>
                <a:latin typeface="Arial" panose="020B0604020202020204" pitchFamily="34" charset="0"/>
                <a:ea typeface="Times New Roman" panose="02020603050405020304" pitchFamily="18" charset="0"/>
              </a:rPr>
              <a:t>(arts. 37 6º pfo. LAASSP, y 39 4º pfo. LOPSRM)</a:t>
            </a:r>
            <a:r>
              <a:rPr lang="es-ES" sz="2000" dirty="0">
                <a:solidFill>
                  <a:srgbClr val="000000"/>
                </a:solidFill>
                <a:effectLst/>
                <a:latin typeface="Arial" panose="020B0604020202020204" pitchFamily="34" charset="0"/>
                <a:ea typeface="Times New Roman" panose="02020603050405020304" pitchFamily="18" charset="0"/>
              </a:rPr>
              <a:t>.</a:t>
            </a:r>
            <a:endParaRPr lang="es-MX" sz="200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Cuando </a:t>
            </a:r>
            <a:r>
              <a:rPr lang="es-MX" sz="2000" dirty="0">
                <a:solidFill>
                  <a:schemeClr val="accent6">
                    <a:lumMod val="50000"/>
                  </a:schemeClr>
                </a:solidFill>
                <a:latin typeface="Arial" panose="020B0604020202020204" pitchFamily="34" charset="0"/>
                <a:cs typeface="Arial" panose="020B0604020202020204" pitchFamily="34" charset="0"/>
              </a:rPr>
              <a:t>se adviertan errores </a:t>
            </a:r>
            <a:r>
              <a:rPr lang="es-MX" sz="2000" dirty="0">
                <a:solidFill>
                  <a:schemeClr val="bg1"/>
                </a:solidFill>
                <a:latin typeface="Arial" panose="020B0604020202020204" pitchFamily="34" charset="0"/>
                <a:cs typeface="Arial" panose="020B0604020202020204" pitchFamily="34" charset="0"/>
              </a:rPr>
              <a:t>estos se podrán corregir de conformidad	        con lo dispuesto en los dos últimos párrafos del artículo 37 de la LAAS	        SP, y 39 6º y 7º párrafos de la LOPSRM.</a:t>
            </a: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Por cuanto hace a los </a:t>
            </a:r>
            <a:r>
              <a:rPr lang="es-MX" sz="2000" b="1" dirty="0">
                <a:solidFill>
                  <a:schemeClr val="bg1"/>
                </a:solidFill>
                <a:latin typeface="Arial" panose="020B0604020202020204" pitchFamily="34" charset="0"/>
                <a:cs typeface="Arial" panose="020B0604020202020204" pitchFamily="34" charset="0"/>
              </a:rPr>
              <a:t>procedimientos de excepción a la licitación</a:t>
            </a:r>
            <a:r>
              <a:rPr lang="es-MX" sz="2000" dirty="0">
                <a:solidFill>
                  <a:schemeClr val="bg1"/>
                </a:solidFill>
                <a:latin typeface="Arial" panose="020B0604020202020204" pitchFamily="34" charset="0"/>
                <a:cs typeface="Arial" panose="020B0604020202020204" pitchFamily="34" charset="0"/>
              </a:rPr>
              <a:t>, la convocante puede, como ya se indicó en un momento anterior, llevar a cabo </a:t>
            </a:r>
            <a:r>
              <a:rPr lang="es-MX" sz="2000" dirty="0">
                <a:solidFill>
                  <a:schemeClr val="accent1">
                    <a:lumMod val="75000"/>
                  </a:schemeClr>
                </a:solidFill>
                <a:latin typeface="Arial" panose="020B0604020202020204" pitchFamily="34" charset="0"/>
                <a:cs typeface="Arial" panose="020B0604020202020204" pitchFamily="34" charset="0"/>
              </a:rPr>
              <a:t>cuatro procedimientos</a:t>
            </a:r>
            <a:r>
              <a:rPr lang="es-MX" sz="2000" dirty="0">
                <a:solidFill>
                  <a:schemeClr val="bg1"/>
                </a:solidFill>
                <a:latin typeface="Arial" panose="020B0604020202020204" pitchFamily="34" charset="0"/>
                <a:cs typeface="Arial" panose="020B0604020202020204" pitchFamily="34" charset="0"/>
              </a:rPr>
              <a:t>, dependiendo de dos factores:</a:t>
            </a:r>
          </a:p>
          <a:p>
            <a:pPr marL="0" indent="0" algn="just">
              <a:lnSpc>
                <a:spcPct val="11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El </a:t>
            </a:r>
            <a:r>
              <a:rPr lang="es-MX" sz="2000" dirty="0">
                <a:solidFill>
                  <a:srgbClr val="0000FF"/>
                </a:solidFill>
                <a:latin typeface="Arial" panose="020B0604020202020204" pitchFamily="34" charset="0"/>
                <a:cs typeface="Arial" panose="020B0604020202020204" pitchFamily="34" charset="0"/>
              </a:rPr>
              <a:t>monto a contratar</a:t>
            </a:r>
            <a:r>
              <a:rPr lang="es-MX" sz="2000" dirty="0">
                <a:solidFill>
                  <a:schemeClr val="bg1"/>
                </a:solidFill>
                <a:latin typeface="Arial" panose="020B0604020202020204" pitchFamily="34" charset="0"/>
                <a:cs typeface="Arial" panose="020B0604020202020204" pitchFamily="34" charset="0"/>
              </a:rPr>
              <a:t>, o bien, que </a:t>
            </a:r>
            <a:r>
              <a:rPr lang="es-MX" sz="2000" dirty="0">
                <a:solidFill>
                  <a:schemeClr val="accent3">
                    <a:lumMod val="75000"/>
                  </a:schemeClr>
                </a:solidFill>
                <a:latin typeface="Arial" panose="020B0604020202020204" pitchFamily="34" charset="0"/>
                <a:cs typeface="Arial" panose="020B0604020202020204" pitchFamily="34" charset="0"/>
              </a:rPr>
              <a:t>exista alguna causa </a:t>
            </a:r>
            <a:r>
              <a:rPr lang="es-MX" sz="2000" dirty="0">
                <a:solidFill>
                  <a:schemeClr val="bg1"/>
                </a:solidFill>
                <a:latin typeface="Arial" panose="020B0604020202020204" pitchFamily="34" charset="0"/>
                <a:cs typeface="Arial" panose="020B0604020202020204" pitchFamily="34" charset="0"/>
              </a:rPr>
              <a:t>prevista en la Ley que permita dejar de efectuar la licitación pública. Lo cual se resume en el siguiente cuadro:</a:t>
            </a:r>
            <a:endParaRPr lang="es-MX" sz="1000" dirty="0">
              <a:solidFill>
                <a:schemeClr val="bg1"/>
              </a:solidFill>
              <a:latin typeface="Arial" panose="020B0604020202020204" pitchFamily="34" charset="0"/>
              <a:cs typeface="Arial" panose="020B0604020202020204" pitchFamily="34" charset="0"/>
            </a:endParaRPr>
          </a:p>
        </p:txBody>
      </p:sp>
      <p:pic>
        <p:nvPicPr>
          <p:cNvPr id="3" name="Picture 2" descr="Qué es error humano? ¿Cómo detectar y prevenir el error?">
            <a:extLst>
              <a:ext uri="{FF2B5EF4-FFF2-40B4-BE49-F238E27FC236}">
                <a16:creationId xmlns:a16="http://schemas.microsoft.com/office/drawing/2014/main" id="{E18ACF9D-E2AB-5EAB-DB05-AD5A2710F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3233384"/>
            <a:ext cx="1752540" cy="115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p:cTn id="3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1250"/>
                                        <p:tgtEl>
                                          <p:spTgt spid="3"/>
                                        </p:tgtEl>
                                      </p:cBhvr>
                                    </p:animEffect>
                                  </p:childTnLst>
                                </p:cTn>
                              </p:par>
                              <p:par>
                                <p:cTn id="41" presetID="25" presetClass="entr" presetSubtype="0"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55" dur="1250"/>
                                        <p:tgtEl>
                                          <p:spTgt spid="11">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1000"/>
                                        <p:tgtEl>
                                          <p:spTgt spid="11">
                                            <p:txEl>
                                              <p:pRg st="10" end="10"/>
                                            </p:txEl>
                                          </p:spTgt>
                                        </p:tgtEl>
                                      </p:cBhvr>
                                    </p:animEffect>
                                    <p:anim calcmode="lin" valueType="num">
                                      <p:cBhvr>
                                        <p:cTn id="61"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Unidad 1. Marco Jurídico de las adquisiciones, arrendamientos y servicios y de la obra pública.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9934670" cy="4023393"/>
          </a:xfrm>
        </p:spPr>
        <p:txBody>
          <a:bodyPr>
            <a:normAutofit/>
          </a:bodyPr>
          <a:lstStyle/>
          <a:p>
            <a:pPr marL="0" indent="0" algn="just">
              <a:lnSpc>
                <a:spcPct val="100000"/>
              </a:lnSpc>
              <a:spcBef>
                <a:spcPts val="0"/>
              </a:spcBef>
              <a:buNone/>
            </a:pPr>
            <a:r>
              <a:rPr lang="es-ES" sz="2200" dirty="0">
                <a:solidFill>
                  <a:schemeClr val="bg1"/>
                </a:solidFill>
                <a:effectLst/>
                <a:latin typeface="ArialMT"/>
              </a:rPr>
              <a:t>En esta Unidad el discente conocerá la legislación aplicable a las contratación de bienes, arrendamientos, servicios y obra pública.</a:t>
            </a:r>
          </a:p>
          <a:p>
            <a:pPr marL="0" indent="0" algn="just">
              <a:lnSpc>
                <a:spcPct val="100000"/>
              </a:lnSpc>
              <a:spcBef>
                <a:spcPts val="0"/>
              </a:spcBef>
              <a:buNone/>
            </a:pPr>
            <a:endParaRPr lang="es-ES" altLang="ja-JP" sz="1100" b="1" dirty="0">
              <a:solidFill>
                <a:schemeClr val="bg1"/>
              </a:solidFill>
              <a:latin typeface="ArialMT"/>
              <a:cs typeface="Arial" panose="020B0604020202020204" pitchFamily="34" charset="0"/>
            </a:endParaRPr>
          </a:p>
          <a:p>
            <a:pPr marL="0" indent="0" algn="just">
              <a:lnSpc>
                <a:spcPct val="100000"/>
              </a:lnSpc>
              <a:spcBef>
                <a:spcPts val="0"/>
              </a:spcBef>
              <a:buNone/>
            </a:pPr>
            <a:r>
              <a:rPr lang="es-ES" altLang="ja-JP" sz="2200" dirty="0">
                <a:solidFill>
                  <a:schemeClr val="bg1"/>
                </a:solidFill>
                <a:latin typeface="ArialMT"/>
                <a:cs typeface="Arial" panose="020B0604020202020204" pitchFamily="34" charset="0"/>
              </a:rPr>
              <a:t>Analizará cual es el propósito de cada una de estas disposiciones, así como su jerarquía.</a:t>
            </a:r>
            <a:r>
              <a:rPr lang="es-ES" altLang="ja-JP" sz="2000" b="1" dirty="0">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MT"/>
            </a:endParaRPr>
          </a:p>
          <a:p>
            <a:endParaRPr lang="es-MX" dirty="0"/>
          </a:p>
        </p:txBody>
      </p:sp>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a:t>
            </a:fld>
            <a:endParaRPr lang="en-US" sz="2400" dirty="0">
              <a:latin typeface="Arial" panose="020B0604020202020204" pitchFamily="34" charset="0"/>
              <a:cs typeface="Arial" panose="020B0604020202020204" pitchFamily="34" charset="0"/>
            </a:endParaRPr>
          </a:p>
        </p:txBody>
      </p:sp>
      <p:pic>
        <p:nvPicPr>
          <p:cNvPr id="2050" name="Picture 2" descr="Las bibliotecas más bonitas del mundo - Estandarte">
            <a:extLst>
              <a:ext uri="{FF2B5EF4-FFF2-40B4-BE49-F238E27FC236}">
                <a16:creationId xmlns:a16="http://schemas.microsoft.com/office/drawing/2014/main" id="{01EF65AA-8CFA-FD36-41D5-8FDA982C6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357" y="3526349"/>
            <a:ext cx="3853621" cy="2578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ías para el estudiante de derecho: La pirámide de Kelsen">
            <a:extLst>
              <a:ext uri="{FF2B5EF4-FFF2-40B4-BE49-F238E27FC236}">
                <a16:creationId xmlns:a16="http://schemas.microsoft.com/office/drawing/2014/main" id="{1390ADD5-2800-230A-0DB0-688C7DAF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947" y="3526349"/>
            <a:ext cx="3437897" cy="257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26"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80">
                                          <p:stCondLst>
                                            <p:cond delay="0"/>
                                          </p:stCondLst>
                                        </p:cTn>
                                        <p:tgtEl>
                                          <p:spTgt spid="11">
                                            <p:txEl>
                                              <p:pRg st="0" end="0"/>
                                            </p:txEl>
                                          </p:spTgt>
                                        </p:tgtEl>
                                      </p:cBhvr>
                                    </p:animEffect>
                                    <p:anim calcmode="lin" valueType="num">
                                      <p:cBhvr>
                                        <p:cTn id="12"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xEl>
                                              <p:pRg st="0" end="0"/>
                                            </p:txEl>
                                          </p:spTgt>
                                        </p:tgtEl>
                                      </p:cBhvr>
                                      <p:to x="100000" y="60000"/>
                                    </p:animScale>
                                    <p:animScale>
                                      <p:cBhvr>
                                        <p:cTn id="18" dur="166" decel="50000">
                                          <p:stCondLst>
                                            <p:cond delay="676"/>
                                          </p:stCondLst>
                                        </p:cTn>
                                        <p:tgtEl>
                                          <p:spTgt spid="11">
                                            <p:txEl>
                                              <p:pRg st="0" end="0"/>
                                            </p:txEl>
                                          </p:spTgt>
                                        </p:tgtEl>
                                      </p:cBhvr>
                                      <p:to x="100000" y="100000"/>
                                    </p:animScale>
                                    <p:animScale>
                                      <p:cBhvr>
                                        <p:cTn id="19" dur="26">
                                          <p:stCondLst>
                                            <p:cond delay="1312"/>
                                          </p:stCondLst>
                                        </p:cTn>
                                        <p:tgtEl>
                                          <p:spTgt spid="11">
                                            <p:txEl>
                                              <p:pRg st="0" end="0"/>
                                            </p:txEl>
                                          </p:spTgt>
                                        </p:tgtEl>
                                      </p:cBhvr>
                                      <p:to x="100000" y="80000"/>
                                    </p:animScale>
                                    <p:animScale>
                                      <p:cBhvr>
                                        <p:cTn id="20" dur="166" decel="50000">
                                          <p:stCondLst>
                                            <p:cond delay="1338"/>
                                          </p:stCondLst>
                                        </p:cTn>
                                        <p:tgtEl>
                                          <p:spTgt spid="11">
                                            <p:txEl>
                                              <p:pRg st="0" end="0"/>
                                            </p:txEl>
                                          </p:spTgt>
                                        </p:tgtEl>
                                      </p:cBhvr>
                                      <p:to x="100000" y="100000"/>
                                    </p:animScale>
                                    <p:animScale>
                                      <p:cBhvr>
                                        <p:cTn id="21" dur="26">
                                          <p:stCondLst>
                                            <p:cond delay="1642"/>
                                          </p:stCondLst>
                                        </p:cTn>
                                        <p:tgtEl>
                                          <p:spTgt spid="11">
                                            <p:txEl>
                                              <p:pRg st="0" end="0"/>
                                            </p:txEl>
                                          </p:spTgt>
                                        </p:tgtEl>
                                      </p:cBhvr>
                                      <p:to x="100000" y="90000"/>
                                    </p:animScale>
                                    <p:animScale>
                                      <p:cBhvr>
                                        <p:cTn id="22" dur="166" decel="50000">
                                          <p:stCondLst>
                                            <p:cond delay="1668"/>
                                          </p:stCondLst>
                                        </p:cTn>
                                        <p:tgtEl>
                                          <p:spTgt spid="11">
                                            <p:txEl>
                                              <p:pRg st="0" end="0"/>
                                            </p:txEl>
                                          </p:spTgt>
                                        </p:tgtEl>
                                      </p:cBhvr>
                                      <p:to x="100000" y="100000"/>
                                    </p:animScale>
                                    <p:animScale>
                                      <p:cBhvr>
                                        <p:cTn id="23" dur="26">
                                          <p:stCondLst>
                                            <p:cond delay="1808"/>
                                          </p:stCondLst>
                                        </p:cTn>
                                        <p:tgtEl>
                                          <p:spTgt spid="11">
                                            <p:txEl>
                                              <p:pRg st="0" end="0"/>
                                            </p:txEl>
                                          </p:spTgt>
                                        </p:tgtEl>
                                      </p:cBhvr>
                                      <p:to x="100000" y="95000"/>
                                    </p:animScale>
                                    <p:animScale>
                                      <p:cBhvr>
                                        <p:cTn id="24" dur="166" decel="50000">
                                          <p:stCondLst>
                                            <p:cond delay="1834"/>
                                          </p:stCondLst>
                                        </p:cTn>
                                        <p:tgtEl>
                                          <p:spTgt spid="11">
                                            <p:txEl>
                                              <p:pRg st="0" end="0"/>
                                            </p:txEl>
                                          </p:spTgt>
                                        </p:tgtEl>
                                      </p:cBhvr>
                                      <p:to x="100000" y="100000"/>
                                    </p:animScale>
                                  </p:childTnLst>
                                </p:cTn>
                              </p:par>
                            </p:childTnLst>
                          </p:cTn>
                        </p:par>
                        <p:par>
                          <p:cTn id="25" fill="hold">
                            <p:stCondLst>
                              <p:cond delay="3500"/>
                            </p:stCondLst>
                            <p:childTnLst>
                              <p:par>
                                <p:cTn id="26" presetID="31" presetClass="entr" presetSubtype="0" fill="hold" nodeType="after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11">
                                            <p:txEl>
                                              <p:pRg st="2" end="2"/>
                                            </p:txEl>
                                          </p:spTgt>
                                        </p:tgtEl>
                                      </p:cBhvr>
                                    </p:animEffect>
                                  </p:childTnLst>
                                </p:cTn>
                              </p:par>
                            </p:childTnLst>
                          </p:cTn>
                        </p:par>
                        <p:par>
                          <p:cTn id="32" fill="hold">
                            <p:stCondLst>
                              <p:cond delay="4500"/>
                            </p:stCondLst>
                            <p:childTnLst>
                              <p:par>
                                <p:cTn id="33" presetID="16" presetClass="entr" presetSubtype="21" fill="hold" nodeType="after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barn(inVertical)">
                                      <p:cBhvr>
                                        <p:cTn id="35" dur="1000"/>
                                        <p:tgtEl>
                                          <p:spTgt spid="2054"/>
                                        </p:tgtEl>
                                      </p:cBhvr>
                                    </p:animEffect>
                                  </p:childTnLst>
                                </p:cTn>
                              </p:par>
                            </p:childTnLst>
                          </p:cTn>
                        </p:par>
                        <p:par>
                          <p:cTn id="36" fill="hold">
                            <p:stCondLst>
                              <p:cond delay="5500"/>
                            </p:stCondLst>
                            <p:childTnLst>
                              <p:par>
                                <p:cTn id="37" presetID="6" presetClass="entr" presetSubtype="16"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ircle(in)">
                                      <p:cBhvr>
                                        <p:cTn id="3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
            <a:extLst>
              <a:ext uri="{FF2B5EF4-FFF2-40B4-BE49-F238E27FC236}">
                <a16:creationId xmlns:a16="http://schemas.microsoft.com/office/drawing/2014/main" id="{93E24D77-4DEF-42C1-87E3-BE06B61CD86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5C8F57-316B-4CEE-B5A5-73E21CC7493C}" type="slidenum">
              <a:rPr lang="es-ES" altLang="es-MX" sz="2400" smtClean="0">
                <a:solidFill>
                  <a:srgbClr val="FFFFFF"/>
                </a:solidFill>
              </a:rPr>
              <a:pPr/>
              <a:t>69</a:t>
            </a:fld>
            <a:endParaRPr lang="es-ES" altLang="es-MX" sz="2400" dirty="0">
              <a:solidFill>
                <a:srgbClr val="FFFFFF"/>
              </a:solidFill>
            </a:endParaRPr>
          </a:p>
        </p:txBody>
      </p:sp>
      <p:sp>
        <p:nvSpPr>
          <p:cNvPr id="23556" name="Marcador de contenido 2"/>
          <p:cNvSpPr>
            <a:spLocks noGrp="1"/>
          </p:cNvSpPr>
          <p:nvPr>
            <p:ph idx="4294967295"/>
          </p:nvPr>
        </p:nvSpPr>
        <p:spPr>
          <a:xfrm>
            <a:off x="1063725" y="570050"/>
            <a:ext cx="9108975" cy="5964238"/>
          </a:xfrm>
          <a:noFill/>
        </p:spPr>
        <p:txBody>
          <a:bodyPr>
            <a:normAutofit lnSpcReduction="10000"/>
          </a:bodyPr>
          <a:lstStyle/>
          <a:p>
            <a:pPr algn="just">
              <a:spcBef>
                <a:spcPts val="600"/>
              </a:spcBef>
              <a:buNone/>
            </a:pPr>
            <a:endParaRPr lang="es-ES_tradnl" sz="500" dirty="0">
              <a:solidFill>
                <a:srgbClr val="595959"/>
              </a:solidFill>
              <a:latin typeface="Candara"/>
              <a:cs typeface="Candara"/>
            </a:endParaRPr>
          </a:p>
          <a:p>
            <a:pPr algn="just">
              <a:spcBef>
                <a:spcPts val="600"/>
              </a:spcBef>
              <a:buClr>
                <a:srgbClr val="9E8E5C">
                  <a:lumMod val="60000"/>
                  <a:lumOff val="40000"/>
                </a:srgbClr>
              </a:buClr>
              <a:buNone/>
            </a:pPr>
            <a:endParaRPr lang="es-ES" sz="200" dirty="0">
              <a:solidFill>
                <a:prstClr val="black">
                  <a:lumMod val="65000"/>
                  <a:lumOff val="35000"/>
                </a:prstClr>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2200" dirty="0">
                <a:solidFill>
                  <a:srgbClr val="000000"/>
                </a:solidFill>
                <a:ea typeface="MS PGothic" charset="0"/>
              </a:rPr>
              <a:t>	</a:t>
            </a:r>
            <a:r>
              <a:rPr lang="es-ES" sz="2200" dirty="0">
                <a:solidFill>
                  <a:schemeClr val="bg2">
                    <a:lumMod val="60000"/>
                    <a:lumOff val="40000"/>
                  </a:schemeClr>
                </a:solidFill>
                <a:latin typeface="Arial" panose="020B0604020202020204" pitchFamily="34" charset="0"/>
                <a:ea typeface="MS PGothic" charset="0"/>
                <a:cs typeface="Arial" panose="020B0604020202020204" pitchFamily="34" charset="0"/>
              </a:rPr>
              <a:t>             </a:t>
            </a:r>
            <a:r>
              <a:rPr lang="es-ES" sz="2000" dirty="0">
                <a:solidFill>
                  <a:schemeClr val="bg2">
                    <a:lumMod val="60000"/>
                    <a:lumOff val="40000"/>
                  </a:schemeClr>
                </a:solidFill>
                <a:latin typeface="Arial" panose="020B0604020202020204" pitchFamily="34" charset="0"/>
                <a:ea typeface="MS PGothic" charset="0"/>
                <a:cs typeface="Arial" panose="020B0604020202020204" pitchFamily="34" charset="0"/>
              </a:rPr>
              <a:t>Licitación pública </a:t>
            </a:r>
            <a:r>
              <a:rPr lang="es-ES" sz="2000" dirty="0">
                <a:solidFill>
                  <a:srgbClr val="000000"/>
                </a:solidFill>
                <a:latin typeface="Arial" panose="020B0604020202020204" pitchFamily="34" charset="0"/>
                <a:ea typeface="MS PGothic" charset="0"/>
                <a:cs typeface="Arial" panose="020B0604020202020204" pitchFamily="34" charset="0"/>
              </a:rPr>
              <a:t>nacional,     Adjudicación directa o Invitación               	     internacional bajo tratados          a cuando menos 3 personas</a:t>
            </a:r>
          </a:p>
          <a:p>
            <a:pPr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o abierta.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por </a:t>
            </a:r>
            <a:r>
              <a:rPr lang="es-ES" sz="2000" b="1" dirty="0">
                <a:solidFill>
                  <a:schemeClr val="accent3">
                    <a:lumMod val="75000"/>
                  </a:schemeClr>
                </a:solidFill>
                <a:latin typeface="Arial" panose="020B0604020202020204" pitchFamily="34" charset="0"/>
                <a:ea typeface="MS PGothic" charset="0"/>
                <a:cs typeface="Arial" panose="020B0604020202020204" pitchFamily="34" charset="0"/>
              </a:rPr>
              <a:t>causa</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FFFFFF"/>
                </a:solidFill>
                <a:latin typeface="Arial" panose="020B0604020202020204" pitchFamily="34" charset="0"/>
                <a:ea typeface="MS PGothic" charset="0"/>
                <a:cs typeface="Arial" panose="020B0604020202020204" pitchFamily="34" charset="0"/>
              </a:rPr>
              <a:t>.</a:t>
            </a:r>
            <a:r>
              <a:rPr lang="es-ES" sz="12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400" dirty="0">
                <a:solidFill>
                  <a:srgbClr val="000000"/>
                </a:solidFill>
                <a:latin typeface="Arial" panose="020B0604020202020204" pitchFamily="34" charset="0"/>
                <a:ea typeface="MS PGothic" charset="0"/>
                <a:cs typeface="Arial" panose="020B0604020202020204" pitchFamily="34" charset="0"/>
              </a:rPr>
              <a:t>	</a:t>
            </a:r>
            <a:r>
              <a:rPr lang="es-ES" sz="1800" dirty="0">
                <a:solidFill>
                  <a:srgbClr val="000000"/>
                </a:solidFill>
                <a:latin typeface="Arial" panose="020B0604020202020204" pitchFamily="34" charset="0"/>
                <a:ea typeface="MS PGothic" charset="0"/>
                <a:cs typeface="Arial" panose="020B0604020202020204" pitchFamily="34" charset="0"/>
              </a:rPr>
              <a:t>		                            </a:t>
            </a:r>
          </a:p>
          <a:p>
            <a:pPr algn="just">
              <a:spcBef>
                <a:spcPct val="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1500" dirty="0">
                <a:solidFill>
                  <a:srgbClr val="000000"/>
                </a:solidFill>
                <a:latin typeface="Arial" panose="020B0604020202020204" pitchFamily="34" charset="0"/>
                <a:ea typeface="MS PGothic" charset="0"/>
                <a:cs typeface="Arial" panose="020B0604020202020204" pitchFamily="34" charset="0"/>
              </a:rPr>
              <a:t>Hasta</a:t>
            </a:r>
            <a:endParaRPr lang="es-ES" sz="13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Invitación a cuando menos tres personas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endParaRPr lang="es-ES" sz="15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1400" dirty="0">
                <a:solidFill>
                  <a:srgbClr val="000000"/>
                </a:solidFill>
                <a:latin typeface="Arial" panose="020B0604020202020204" pitchFamily="34" charset="0"/>
                <a:ea typeface="MS PGothic" charset="0"/>
                <a:cs typeface="Arial" panose="020B0604020202020204" pitchFamily="34" charset="0"/>
              </a:rPr>
              <a:t>									</a:t>
            </a:r>
            <a:r>
              <a:rPr lang="es-ES" sz="1500" dirty="0">
                <a:solidFill>
                  <a:srgbClr val="000000"/>
                </a:solidFill>
                <a:latin typeface="Arial" panose="020B0604020202020204" pitchFamily="34" charset="0"/>
                <a:ea typeface="MS PGothic" charset="0"/>
                <a:cs typeface="Arial" panose="020B0604020202020204" pitchFamily="34" charset="0"/>
              </a:rPr>
              <a:t>Hasta</a:t>
            </a:r>
            <a:r>
              <a:rPr lang="es-ES" sz="1800" dirty="0">
                <a:solidFill>
                  <a:srgbClr val="000000"/>
                </a:solidFill>
                <a:latin typeface="Arial" panose="020B0604020202020204" pitchFamily="34" charset="0"/>
                <a:ea typeface="MS PGothic" charset="0"/>
                <a:cs typeface="Arial" panose="020B0604020202020204" pitchFamily="34" charset="0"/>
              </a:rPr>
              <a:t>                                                            </a:t>
            </a:r>
            <a:endParaRPr lang="es-ES" sz="15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endParaRPr lang="es-ES" sz="10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Adjudicación directa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a:t>
            </a:r>
          </a:p>
          <a:p>
            <a:pPr lvl="0" algn="just">
              <a:spcBef>
                <a:spcPct val="0"/>
              </a:spcBef>
              <a:buClr>
                <a:srgbClr val="9E8E5C">
                  <a:lumMod val="60000"/>
                  <a:lumOff val="40000"/>
                </a:srgbClr>
              </a:buClr>
              <a:buNone/>
            </a:pPr>
            <a:endParaRPr lang="es-ES" sz="2000" dirty="0">
              <a:solidFill>
                <a:srgbClr val="000000"/>
              </a:solidFill>
              <a:latin typeface="Arial" panose="020B0604020202020204" pitchFamily="34" charset="0"/>
              <a:ea typeface="MS PGothic" charset="0"/>
              <a:cs typeface="Arial" panose="020B0604020202020204" pitchFamily="34" charset="0"/>
            </a:endParaRPr>
          </a:p>
          <a:p>
            <a:pPr marL="0" lvl="0" indent="0" algn="just">
              <a:lnSpc>
                <a:spcPct val="100000"/>
              </a:lnSpc>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Para poder iniciar cualquier excepción a la licitación, la convocante, </a:t>
            </a:r>
            <a:r>
              <a:rPr lang="es-ES" sz="2000" dirty="0">
                <a:solidFill>
                  <a:schemeClr val="accent6">
                    <a:lumMod val="50000"/>
                  </a:schemeClr>
                </a:solidFill>
                <a:latin typeface="Arial" panose="020B0604020202020204" pitchFamily="34" charset="0"/>
                <a:ea typeface="MS PGothic" charset="0"/>
                <a:cs typeface="Arial" panose="020B0604020202020204" pitchFamily="34" charset="0"/>
              </a:rPr>
              <a:t>antes       </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chemeClr val="accent6">
                    <a:lumMod val="50000"/>
                  </a:schemeClr>
                </a:solidFill>
                <a:latin typeface="Arial" panose="020B0604020202020204" pitchFamily="34" charset="0"/>
                <a:ea typeface="MS PGothic" charset="0"/>
                <a:cs typeface="Arial" panose="020B0604020202020204" pitchFamily="34" charset="0"/>
              </a:rPr>
              <a:t>       de iniciar el procedimiento</a:t>
            </a:r>
            <a:r>
              <a:rPr lang="es-ES" sz="2000" dirty="0">
                <a:solidFill>
                  <a:srgbClr val="000000"/>
                </a:solidFill>
                <a:latin typeface="Arial" panose="020B0604020202020204" pitchFamily="34" charset="0"/>
                <a:ea typeface="MS PGothic" charset="0"/>
                <a:cs typeface="Arial" panose="020B0604020202020204" pitchFamily="34" charset="0"/>
              </a:rPr>
              <a:t> de contratación, debe considerar los </a:t>
            </a:r>
            <a:r>
              <a:rPr lang="es-ES" sz="2000" dirty="0" err="1">
                <a:solidFill>
                  <a:srgbClr val="000000"/>
                </a:solidFill>
                <a:latin typeface="Arial" panose="020B0604020202020204" pitchFamily="34" charset="0"/>
                <a:ea typeface="MS PGothic" charset="0"/>
                <a:cs typeface="Arial" panose="020B0604020202020204" pitchFamily="34" charset="0"/>
              </a:rPr>
              <a:t>siguien</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tes</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aspectos normativos:</a:t>
            </a:r>
          </a:p>
          <a:p>
            <a:pPr marL="0" lvl="0" indent="0" algn="just">
              <a:lnSpc>
                <a:spcPct val="100000"/>
              </a:lnSpc>
              <a:spcBef>
                <a:spcPct val="0"/>
              </a:spcBef>
              <a:buClr>
                <a:srgbClr val="9E8E5C">
                  <a:lumMod val="60000"/>
                  <a:lumOff val="40000"/>
                </a:srgbClr>
              </a:buClr>
              <a:buNone/>
            </a:pPr>
            <a:endParaRPr lang="es-ES" sz="1000" dirty="0">
              <a:solidFill>
                <a:srgbClr val="000000"/>
              </a:solidFill>
              <a:latin typeface="Arial" panose="020B0604020202020204" pitchFamily="34" charset="0"/>
              <a:ea typeface="MS PGothic" charset="0"/>
              <a:cs typeface="Arial" panose="020B0604020202020204" pitchFamily="34" charset="0"/>
            </a:endParaRPr>
          </a:p>
          <a:p>
            <a:pPr marL="0" indent="0" algn="just">
              <a:lnSpc>
                <a:spcPct val="100000"/>
              </a:lnSpc>
              <a:spcBef>
                <a:spcPct val="0"/>
              </a:spcBef>
              <a:buClr>
                <a:srgbClr val="9E8E5C">
                  <a:lumMod val="60000"/>
                  <a:lumOff val="40000"/>
                </a:srgbClr>
              </a:buClr>
              <a:buNone/>
            </a:pPr>
            <a:r>
              <a:rPr lang="es-ES" sz="2000" b="1" dirty="0">
                <a:solidFill>
                  <a:srgbClr val="000000"/>
                </a:solidFill>
                <a:latin typeface="Arial" panose="020B0604020202020204" pitchFamily="34" charset="0"/>
                <a:ea typeface="MS PGothic" charset="0"/>
                <a:cs typeface="Arial" panose="020B0604020202020204" pitchFamily="34" charset="0"/>
              </a:rPr>
              <a:t> I. </a:t>
            </a:r>
            <a:r>
              <a:rPr lang="es-ES" sz="2000" dirty="0">
                <a:solidFill>
                  <a:srgbClr val="000000"/>
                </a:solidFill>
                <a:latin typeface="Arial" panose="020B0604020202020204" pitchFamily="34" charset="0"/>
                <a:ea typeface="MS PGothic" charset="0"/>
                <a:cs typeface="Arial" panose="020B0604020202020204" pitchFamily="34" charset="0"/>
              </a:rPr>
              <a:t>Las personas que se quieran invitar a participar, </a:t>
            </a:r>
            <a:r>
              <a:rPr lang="es-MX" altLang="es-MX" sz="2000" dirty="0">
                <a:solidFill>
                  <a:schemeClr val="bg1"/>
                </a:solidFill>
                <a:latin typeface="Arial" panose="020B0604020202020204" pitchFamily="34" charset="0"/>
                <a:cs typeface="Arial" panose="020B0604020202020204" pitchFamily="34" charset="0"/>
              </a:rPr>
              <a:t>o a los que se les         </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pretenda adjudicar directamente algún contrato</a:t>
            </a:r>
            <a:r>
              <a:rPr lang="es-ES" sz="2000" dirty="0">
                <a:solidFill>
                  <a:srgbClr val="000000"/>
                </a:solidFill>
                <a:latin typeface="Arial" panose="020B0604020202020204" pitchFamily="34" charset="0"/>
                <a:ea typeface="MS PGothic" charset="0"/>
                <a:cs typeface="Arial" panose="020B0604020202020204" pitchFamily="34" charset="0"/>
              </a:rPr>
              <a:t> deben cumplir lo siguiente: </a:t>
            </a:r>
          </a:p>
          <a:p>
            <a:pPr algn="just">
              <a:spcBef>
                <a:spcPct val="0"/>
              </a:spcBef>
              <a:buClr>
                <a:srgbClr val="9E8E5C">
                  <a:lumMod val="60000"/>
                  <a:lumOff val="40000"/>
                </a:srgbClr>
              </a:buClr>
              <a:buNone/>
            </a:pPr>
            <a:r>
              <a:rPr lang="es-ES" sz="500" dirty="0">
                <a:solidFill>
                  <a:srgbClr val="000000"/>
                </a:solidFill>
                <a:latin typeface="Arial" panose="020B0604020202020204" pitchFamily="34" charset="0"/>
                <a:ea typeface="MS PGothic" charset="0"/>
                <a:cs typeface="Arial" panose="020B0604020202020204" pitchFamily="34" charset="0"/>
              </a:rPr>
              <a:t> </a:t>
            </a:r>
          </a:p>
          <a:p>
            <a:pPr marL="0" lvl="1" algn="just">
              <a:lnSpc>
                <a:spcPct val="110000"/>
              </a:lnSpc>
              <a:spcBef>
                <a:spcPct val="0"/>
              </a:spcBef>
              <a:buClr>
                <a:srgbClr val="9E8E5C">
                  <a:lumMod val="60000"/>
                  <a:lumOff val="40000"/>
                </a:srgbClr>
              </a:buClr>
              <a:buNone/>
            </a:pPr>
            <a:r>
              <a:rPr lang="es-ES" sz="2000" b="1" dirty="0">
                <a:solidFill>
                  <a:srgbClr val="000000"/>
                </a:solidFill>
                <a:latin typeface="Arial" panose="020B0604020202020204" pitchFamily="34" charset="0"/>
                <a:ea typeface="MS PGothic" charset="0"/>
                <a:cs typeface="Arial" panose="020B0604020202020204" pitchFamily="34" charset="0"/>
              </a:rPr>
              <a:t>a) </a:t>
            </a:r>
            <a:r>
              <a:rPr lang="es-ES" sz="2000" dirty="0">
                <a:solidFill>
                  <a:srgbClr val="000000"/>
                </a:solidFill>
                <a:latin typeface="Arial" panose="020B0604020202020204" pitchFamily="34" charset="0"/>
                <a:ea typeface="MS PGothic" charset="0"/>
                <a:cs typeface="Arial" panose="020B0604020202020204" pitchFamily="34" charset="0"/>
              </a:rPr>
              <a:t>En ambas materias</a:t>
            </a:r>
            <a:r>
              <a:rPr lang="es-ES" dirty="0">
                <a:solidFill>
                  <a:srgbClr val="000000"/>
                </a:solidFill>
                <a:latin typeface="Arial" panose="020B0604020202020204" pitchFamily="34" charset="0"/>
                <a:ea typeface="MS PGothic" charset="0"/>
                <a:cs typeface="Arial" panose="020B0604020202020204" pitchFamily="34" charset="0"/>
              </a:rPr>
              <a:t>, contar con </a:t>
            </a:r>
            <a:r>
              <a:rPr lang="es-ES" dirty="0">
                <a:solidFill>
                  <a:srgbClr val="B36A99"/>
                </a:solidFill>
                <a:latin typeface="Arial" panose="020B0604020202020204" pitchFamily="34" charset="0"/>
                <a:ea typeface="MS PGothic" charset="0"/>
                <a:cs typeface="Arial" panose="020B0604020202020204" pitchFamily="34" charset="0"/>
              </a:rPr>
              <a:t>capacidad de respuesta inmediata </a:t>
            </a:r>
            <a:r>
              <a:rPr lang="es-ES" dirty="0">
                <a:solidFill>
                  <a:srgbClr val="000000"/>
                </a:solidFill>
                <a:latin typeface="Arial" panose="020B0604020202020204" pitchFamily="34" charset="0"/>
                <a:ea typeface="MS PGothic" charset="0"/>
                <a:cs typeface="Arial" panose="020B0604020202020204" pitchFamily="34" charset="0"/>
              </a:rPr>
              <a:t>y </a:t>
            </a:r>
            <a:r>
              <a:rPr lang="es-ES" dirty="0">
                <a:solidFill>
                  <a:srgbClr val="0070C0"/>
                </a:solidFill>
                <a:latin typeface="Arial" panose="020B0604020202020204" pitchFamily="34" charset="0"/>
                <a:ea typeface="MS PGothic" charset="0"/>
                <a:cs typeface="Arial" panose="020B0604020202020204" pitchFamily="34" charset="0"/>
              </a:rPr>
              <a:t>tener los recursos </a:t>
            </a:r>
            <a:r>
              <a:rPr lang="es-ES" dirty="0">
                <a:solidFill>
                  <a:srgbClr val="000000"/>
                </a:solidFill>
                <a:latin typeface="Arial" panose="020B0604020202020204" pitchFamily="34" charset="0"/>
                <a:ea typeface="MS PGothic" charset="0"/>
                <a:cs typeface="Arial" panose="020B0604020202020204" pitchFamily="34" charset="0"/>
              </a:rPr>
              <a:t>técnicos, financieros y demás que sean necesarios para cumplir por sí las obligaciones contractuales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chemeClr val="bg1"/>
                </a:solidFill>
                <a:latin typeface="Arial" panose="020B0604020202020204" pitchFamily="34" charset="0"/>
                <a:cs typeface="Arial" panose="020B0604020202020204" pitchFamily="34" charset="0"/>
              </a:rPr>
              <a:t>40 3er. pfo. y  42 3er. pfo. LAASSP, y </a:t>
            </a:r>
            <a:r>
              <a:rPr lang="es-ES" sz="1600" dirty="0">
                <a:solidFill>
                  <a:srgbClr val="000000"/>
                </a:solidFill>
                <a:latin typeface="Arial" panose="020B0604020202020204" pitchFamily="34" charset="0"/>
                <a:ea typeface="MS PGothic" charset="0"/>
                <a:cs typeface="Arial" panose="020B0604020202020204" pitchFamily="34" charset="0"/>
              </a:rPr>
              <a:t>41 3er. pfo. LOPSRM)</a:t>
            </a:r>
            <a:r>
              <a:rPr lang="es-ES" dirty="0">
                <a:solidFill>
                  <a:srgbClr val="000000"/>
                </a:solidFill>
                <a:latin typeface="Arial" panose="020B0604020202020204" pitchFamily="34" charset="0"/>
                <a:ea typeface="MS PGothic"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5351510" y="775030"/>
            <a:ext cx="471206" cy="875016"/>
          </a:xfrm>
          <a:prstGeom prst="rect">
            <a:avLst/>
          </a:prstGeom>
          <a:ln w="28575">
            <a:noFill/>
          </a:ln>
        </p:spPr>
      </p:pic>
      <p:pic>
        <p:nvPicPr>
          <p:cNvPr id="4" name="Imagen 3"/>
          <p:cNvPicPr>
            <a:picLocks noChangeAspect="1"/>
          </p:cNvPicPr>
          <p:nvPr/>
        </p:nvPicPr>
        <p:blipFill>
          <a:blip r:embed="rId3"/>
          <a:stretch>
            <a:fillRect/>
          </a:stretch>
        </p:blipFill>
        <p:spPr>
          <a:xfrm flipV="1">
            <a:off x="2417450" y="2453339"/>
            <a:ext cx="5829199" cy="45719"/>
          </a:xfrm>
          <a:prstGeom prst="rect">
            <a:avLst/>
          </a:prstGeom>
          <a:ln w="19050">
            <a:solidFill>
              <a:schemeClr val="tx1"/>
            </a:solidFill>
          </a:ln>
        </p:spPr>
      </p:pic>
      <p:pic>
        <p:nvPicPr>
          <p:cNvPr id="15" name="Imagen 14"/>
          <p:cNvPicPr>
            <a:picLocks noChangeAspect="1"/>
          </p:cNvPicPr>
          <p:nvPr/>
        </p:nvPicPr>
        <p:blipFill>
          <a:blip r:embed="rId3"/>
          <a:stretch>
            <a:fillRect/>
          </a:stretch>
        </p:blipFill>
        <p:spPr>
          <a:xfrm>
            <a:off x="2417449" y="1847019"/>
            <a:ext cx="5829199" cy="45719"/>
          </a:xfrm>
          <a:prstGeom prst="rect">
            <a:avLst/>
          </a:prstGeom>
          <a:ln w="19050">
            <a:solidFill>
              <a:schemeClr val="tx1"/>
            </a:solidFill>
          </a:ln>
        </p:spPr>
      </p:pic>
      <p:pic>
        <p:nvPicPr>
          <p:cNvPr id="3074" name="Picture 2" descr="Pasos para poner en marcha tu negocio - Soy Conta">
            <a:extLst>
              <a:ext uri="{FF2B5EF4-FFF2-40B4-BE49-F238E27FC236}">
                <a16:creationId xmlns:a16="http://schemas.microsoft.com/office/drawing/2014/main" id="{BF4713FB-6DF7-3F02-A0CC-0F80A120F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9998" y="2569038"/>
            <a:ext cx="2343464" cy="166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6">
                                            <p:txEl>
                                              <p:pRg st="8" end="8"/>
                                            </p:txEl>
                                          </p:spTgt>
                                        </p:tgtEl>
                                        <p:attrNameLst>
                                          <p:attrName>style.visibility</p:attrName>
                                        </p:attrNameLst>
                                      </p:cBhvr>
                                      <p:to>
                                        <p:strVal val="visible"/>
                                      </p:to>
                                    </p:set>
                                    <p:animEffect transition="in" filter="checkerboard(across)">
                                      <p:cBhvr>
                                        <p:cTn id="7" dur="1500"/>
                                        <p:tgtEl>
                                          <p:spTgt spid="23556">
                                            <p:txEl>
                                              <p:pRg st="8" end="8"/>
                                            </p:txEl>
                                          </p:spTgt>
                                        </p:tgtEl>
                                      </p:cBhvr>
                                    </p:animEffect>
                                  </p:childTnLst>
                                </p:cTn>
                              </p:par>
                            </p:childTnLst>
                          </p:cTn>
                        </p:par>
                        <p:par>
                          <p:cTn id="8" fill="hold">
                            <p:stCondLst>
                              <p:cond delay="1500"/>
                            </p:stCondLst>
                            <p:childTnLst>
                              <p:par>
                                <p:cTn id="9" presetID="19"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fmla="#ppt_w*sin(2.5*pi*$)">
                                          <p:val>
                                            <p:fltVal val="0"/>
                                          </p:val>
                                        </p:tav>
                                        <p:tav tm="100000">
                                          <p:val>
                                            <p:fltVal val="1"/>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childTnLst>
                                </p:cTn>
                              </p:par>
                              <p:par>
                                <p:cTn id="13" presetID="31" presetClass="entr" presetSubtype="0" fill="hold" nodeType="with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anim calcmode="lin" valueType="num">
                                      <p:cBhvr>
                                        <p:cTn id="15" dur="1500" fill="hold"/>
                                        <p:tgtEl>
                                          <p:spTgt spid="23556">
                                            <p:txEl>
                                              <p:pRg st="6" end="6"/>
                                            </p:txEl>
                                          </p:spTgt>
                                        </p:tgtEl>
                                        <p:attrNameLst>
                                          <p:attrName>ppt_w</p:attrName>
                                        </p:attrNameLst>
                                      </p:cBhvr>
                                      <p:tavLst>
                                        <p:tav tm="0">
                                          <p:val>
                                            <p:fltVal val="0"/>
                                          </p:val>
                                        </p:tav>
                                        <p:tav tm="100000">
                                          <p:val>
                                            <p:strVal val="#ppt_w"/>
                                          </p:val>
                                        </p:tav>
                                      </p:tavLst>
                                    </p:anim>
                                    <p:anim calcmode="lin" valueType="num">
                                      <p:cBhvr>
                                        <p:cTn id="16" dur="1500" fill="hold"/>
                                        <p:tgtEl>
                                          <p:spTgt spid="23556">
                                            <p:txEl>
                                              <p:pRg st="6" end="6"/>
                                            </p:txEl>
                                          </p:spTgt>
                                        </p:tgtEl>
                                        <p:attrNameLst>
                                          <p:attrName>ppt_h</p:attrName>
                                        </p:attrNameLst>
                                      </p:cBhvr>
                                      <p:tavLst>
                                        <p:tav tm="0">
                                          <p:val>
                                            <p:fltVal val="0"/>
                                          </p:val>
                                        </p:tav>
                                        <p:tav tm="100000">
                                          <p:val>
                                            <p:strVal val="#ppt_h"/>
                                          </p:val>
                                        </p:tav>
                                      </p:tavLst>
                                    </p:anim>
                                    <p:anim calcmode="lin" valueType="num">
                                      <p:cBhvr>
                                        <p:cTn id="17" dur="1500" fill="hold"/>
                                        <p:tgtEl>
                                          <p:spTgt spid="23556">
                                            <p:txEl>
                                              <p:pRg st="6" end="6"/>
                                            </p:txEl>
                                          </p:spTgt>
                                        </p:tgtEl>
                                        <p:attrNameLst>
                                          <p:attrName>style.rotation</p:attrName>
                                        </p:attrNameLst>
                                      </p:cBhvr>
                                      <p:tavLst>
                                        <p:tav tm="0">
                                          <p:val>
                                            <p:fltVal val="90"/>
                                          </p:val>
                                        </p:tav>
                                        <p:tav tm="100000">
                                          <p:val>
                                            <p:fltVal val="0"/>
                                          </p:val>
                                        </p:tav>
                                      </p:tavLst>
                                    </p:anim>
                                    <p:animEffect transition="in" filter="fade">
                                      <p:cBhvr>
                                        <p:cTn id="18" dur="1500"/>
                                        <p:tgtEl>
                                          <p:spTgt spid="2355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556">
                                            <p:txEl>
                                              <p:pRg st="5" end="5"/>
                                            </p:txEl>
                                          </p:spTgt>
                                        </p:tgtEl>
                                        <p:attrNameLst>
                                          <p:attrName>style.visibility</p:attrName>
                                        </p:attrNameLst>
                                      </p:cBhvr>
                                      <p:to>
                                        <p:strVal val="visible"/>
                                      </p:to>
                                    </p:set>
                                    <p:anim calcmode="lin" valueType="num">
                                      <p:cBhvr>
                                        <p:cTn id="23" dur="1500" fill="hold"/>
                                        <p:tgtEl>
                                          <p:spTgt spid="23556">
                                            <p:txEl>
                                              <p:pRg st="5" end="5"/>
                                            </p:txEl>
                                          </p:spTgt>
                                        </p:tgtEl>
                                        <p:attrNameLst>
                                          <p:attrName>ppt_w</p:attrName>
                                        </p:attrNameLst>
                                      </p:cBhvr>
                                      <p:tavLst>
                                        <p:tav tm="0">
                                          <p:val>
                                            <p:fltVal val="0"/>
                                          </p:val>
                                        </p:tav>
                                        <p:tav tm="100000">
                                          <p:val>
                                            <p:strVal val="#ppt_w"/>
                                          </p:val>
                                        </p:tav>
                                      </p:tavLst>
                                    </p:anim>
                                    <p:anim calcmode="lin" valueType="num">
                                      <p:cBhvr>
                                        <p:cTn id="24" dur="1500" fill="hold"/>
                                        <p:tgtEl>
                                          <p:spTgt spid="23556">
                                            <p:txEl>
                                              <p:pRg st="5" end="5"/>
                                            </p:txEl>
                                          </p:spTgt>
                                        </p:tgtEl>
                                        <p:attrNameLst>
                                          <p:attrName>ppt_h</p:attrName>
                                        </p:attrNameLst>
                                      </p:cBhvr>
                                      <p:tavLst>
                                        <p:tav tm="0">
                                          <p:val>
                                            <p:fltVal val="0"/>
                                          </p:val>
                                        </p:tav>
                                        <p:tav tm="100000">
                                          <p:val>
                                            <p:strVal val="#ppt_h"/>
                                          </p:val>
                                        </p:tav>
                                      </p:tavLst>
                                    </p:anim>
                                    <p:anim calcmode="lin" valueType="num">
                                      <p:cBhvr>
                                        <p:cTn id="25" dur="1500" fill="hold"/>
                                        <p:tgtEl>
                                          <p:spTgt spid="23556">
                                            <p:txEl>
                                              <p:pRg st="5" end="5"/>
                                            </p:txEl>
                                          </p:spTgt>
                                        </p:tgtEl>
                                        <p:attrNameLst>
                                          <p:attrName>style.rotation</p:attrName>
                                        </p:attrNameLst>
                                      </p:cBhvr>
                                      <p:tavLst>
                                        <p:tav tm="0">
                                          <p:val>
                                            <p:fltVal val="90"/>
                                          </p:val>
                                        </p:tav>
                                        <p:tav tm="100000">
                                          <p:val>
                                            <p:fltVal val="0"/>
                                          </p:val>
                                        </p:tav>
                                      </p:tavLst>
                                    </p:anim>
                                    <p:animEffect transition="in" filter="fade">
                                      <p:cBhvr>
                                        <p:cTn id="26" dur="1500"/>
                                        <p:tgtEl>
                                          <p:spTgt spid="23556">
                                            <p:txEl>
                                              <p:pRg st="5" end="5"/>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3556">
                                            <p:txEl>
                                              <p:pRg st="4" end="4"/>
                                            </p:txEl>
                                          </p:spTgt>
                                        </p:tgtEl>
                                        <p:attrNameLst>
                                          <p:attrName>style.visibility</p:attrName>
                                        </p:attrNameLst>
                                      </p:cBhvr>
                                      <p:to>
                                        <p:strVal val="visible"/>
                                      </p:to>
                                    </p:set>
                                    <p:anim calcmode="lin" valueType="num">
                                      <p:cBhvr>
                                        <p:cTn id="30" dur="1500" fill="hold"/>
                                        <p:tgtEl>
                                          <p:spTgt spid="23556">
                                            <p:txEl>
                                              <p:pRg st="4" end="4"/>
                                            </p:txEl>
                                          </p:spTgt>
                                        </p:tgtEl>
                                        <p:attrNameLst>
                                          <p:attrName>ppt_w</p:attrName>
                                        </p:attrNameLst>
                                      </p:cBhvr>
                                      <p:tavLst>
                                        <p:tav tm="0">
                                          <p:val>
                                            <p:fltVal val="0"/>
                                          </p:val>
                                        </p:tav>
                                        <p:tav tm="100000">
                                          <p:val>
                                            <p:strVal val="#ppt_w"/>
                                          </p:val>
                                        </p:tav>
                                      </p:tavLst>
                                    </p:anim>
                                    <p:anim calcmode="lin" valueType="num">
                                      <p:cBhvr>
                                        <p:cTn id="31" dur="1500" fill="hold"/>
                                        <p:tgtEl>
                                          <p:spTgt spid="23556">
                                            <p:txEl>
                                              <p:pRg st="4" end="4"/>
                                            </p:txEl>
                                          </p:spTgt>
                                        </p:tgtEl>
                                        <p:attrNameLst>
                                          <p:attrName>ppt_h</p:attrName>
                                        </p:attrNameLst>
                                      </p:cBhvr>
                                      <p:tavLst>
                                        <p:tav tm="0">
                                          <p:val>
                                            <p:fltVal val="0"/>
                                          </p:val>
                                        </p:tav>
                                        <p:tav tm="100000">
                                          <p:val>
                                            <p:strVal val="#ppt_h"/>
                                          </p:val>
                                        </p:tav>
                                      </p:tavLst>
                                    </p:anim>
                                    <p:animEffect transition="in" filter="fade">
                                      <p:cBhvr>
                                        <p:cTn id="32" dur="1500"/>
                                        <p:tgtEl>
                                          <p:spTgt spid="23556">
                                            <p:txEl>
                                              <p:pRg st="4" end="4"/>
                                            </p:txEl>
                                          </p:spTgt>
                                        </p:tgtEl>
                                      </p:cBhvr>
                                    </p:animEffect>
                                  </p:childTnLst>
                                </p:cTn>
                              </p:par>
                              <p:par>
                                <p:cTn id="33" presetID="19"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500" fill="hold"/>
                                        <p:tgtEl>
                                          <p:spTgt spid="15"/>
                                        </p:tgtEl>
                                        <p:attrNameLst>
                                          <p:attrName>ppt_w</p:attrName>
                                        </p:attrNameLst>
                                      </p:cBhvr>
                                      <p:tavLst>
                                        <p:tav tm="0" fmla="#ppt_w*sin(2.5*pi*$)">
                                          <p:val>
                                            <p:fltVal val="0"/>
                                          </p:val>
                                        </p:tav>
                                        <p:tav tm="100000">
                                          <p:val>
                                            <p:fltVal val="1"/>
                                          </p:val>
                                        </p:tav>
                                      </p:tavLst>
                                    </p:anim>
                                    <p:anim calcmode="lin" valueType="num">
                                      <p:cBhvr>
                                        <p:cTn id="36" dur="1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3556">
                                            <p:txEl>
                                              <p:pRg st="2" end="2"/>
                                            </p:txEl>
                                          </p:spTgt>
                                        </p:tgtEl>
                                        <p:attrNameLst>
                                          <p:attrName>style.visibility</p:attrName>
                                        </p:attrNameLst>
                                      </p:cBhvr>
                                      <p:to>
                                        <p:strVal val="visible"/>
                                      </p:to>
                                    </p:set>
                                    <p:anim calcmode="lin" valueType="num">
                                      <p:cBhvr>
                                        <p:cTn id="41" dur="175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42" dur="1750" fill="hold"/>
                                        <p:tgtEl>
                                          <p:spTgt spid="23556">
                                            <p:txEl>
                                              <p:pRg st="2" end="2"/>
                                            </p:txEl>
                                          </p:spTgt>
                                        </p:tgtEl>
                                        <p:attrNameLst>
                                          <p:attrName>ppt_h</p:attrName>
                                        </p:attrNameLst>
                                      </p:cBhvr>
                                      <p:tavLst>
                                        <p:tav tm="0">
                                          <p:val>
                                            <p:fltVal val="0"/>
                                          </p:val>
                                        </p:tav>
                                        <p:tav tm="100000">
                                          <p:val>
                                            <p:strVal val="#ppt_h"/>
                                          </p:val>
                                        </p:tav>
                                      </p:tavLst>
                                    </p:anim>
                                    <p:animEffect transition="in" filter="fade">
                                      <p:cBhvr>
                                        <p:cTn id="43" dur="1750"/>
                                        <p:tgtEl>
                                          <p:spTgt spid="23556">
                                            <p:txEl>
                                              <p:pRg st="2" end="2"/>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23556">
                                            <p:txEl>
                                              <p:pRg st="3" end="3"/>
                                            </p:txEl>
                                          </p:spTgt>
                                        </p:tgtEl>
                                        <p:attrNameLst>
                                          <p:attrName>style.visibility</p:attrName>
                                        </p:attrNameLst>
                                      </p:cBhvr>
                                      <p:to>
                                        <p:strVal val="visible"/>
                                      </p:to>
                                    </p:set>
                                    <p:anim calcmode="lin" valueType="num">
                                      <p:cBhvr>
                                        <p:cTn id="46" dur="175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47" dur="1750" fill="hold"/>
                                        <p:tgtEl>
                                          <p:spTgt spid="23556">
                                            <p:txEl>
                                              <p:pRg st="3" end="3"/>
                                            </p:txEl>
                                          </p:spTgt>
                                        </p:tgtEl>
                                        <p:attrNameLst>
                                          <p:attrName>ppt_h</p:attrName>
                                        </p:attrNameLst>
                                      </p:cBhvr>
                                      <p:tavLst>
                                        <p:tav tm="0">
                                          <p:val>
                                            <p:fltVal val="0"/>
                                          </p:val>
                                        </p:tav>
                                        <p:tav tm="100000">
                                          <p:val>
                                            <p:strVal val="#ppt_h"/>
                                          </p:val>
                                        </p:tav>
                                      </p:tavLst>
                                    </p:anim>
                                    <p:animEffect transition="in" filter="fade">
                                      <p:cBhvr>
                                        <p:cTn id="48" dur="1750"/>
                                        <p:tgtEl>
                                          <p:spTgt spid="23556">
                                            <p:txEl>
                                              <p:pRg st="3" end="3"/>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750" fill="hold"/>
                                        <p:tgtEl>
                                          <p:spTgt spid="3"/>
                                        </p:tgtEl>
                                        <p:attrNameLst>
                                          <p:attrName>ppt_w</p:attrName>
                                        </p:attrNameLst>
                                      </p:cBhvr>
                                      <p:tavLst>
                                        <p:tav tm="0">
                                          <p:val>
                                            <p:fltVal val="0"/>
                                          </p:val>
                                        </p:tav>
                                        <p:tav tm="100000">
                                          <p:val>
                                            <p:strVal val="#ppt_w"/>
                                          </p:val>
                                        </p:tav>
                                      </p:tavLst>
                                    </p:anim>
                                    <p:anim calcmode="lin" valueType="num">
                                      <p:cBhvr>
                                        <p:cTn id="52" dur="1750" fill="hold"/>
                                        <p:tgtEl>
                                          <p:spTgt spid="3"/>
                                        </p:tgtEl>
                                        <p:attrNameLst>
                                          <p:attrName>ppt_h</p:attrName>
                                        </p:attrNameLst>
                                      </p:cBhvr>
                                      <p:tavLst>
                                        <p:tav tm="0">
                                          <p:val>
                                            <p:fltVal val="0"/>
                                          </p:val>
                                        </p:tav>
                                        <p:tav tm="100000">
                                          <p:val>
                                            <p:strVal val="#ppt_h"/>
                                          </p:val>
                                        </p:tav>
                                      </p:tavLst>
                                    </p:anim>
                                    <p:anim calcmode="lin" valueType="num">
                                      <p:cBhvr>
                                        <p:cTn id="53" dur="1750" fill="hold"/>
                                        <p:tgtEl>
                                          <p:spTgt spid="3"/>
                                        </p:tgtEl>
                                        <p:attrNameLst>
                                          <p:attrName>style.rotation</p:attrName>
                                        </p:attrNameLst>
                                      </p:cBhvr>
                                      <p:tavLst>
                                        <p:tav tm="0">
                                          <p:val>
                                            <p:fltVal val="90"/>
                                          </p:val>
                                        </p:tav>
                                        <p:tav tm="100000">
                                          <p:val>
                                            <p:fltVal val="0"/>
                                          </p:val>
                                        </p:tav>
                                      </p:tavLst>
                                    </p:anim>
                                    <p:animEffect transition="in" filter="fade">
                                      <p:cBhvr>
                                        <p:cTn id="54" dur="175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23556">
                                            <p:txEl>
                                              <p:pRg st="10" end="10"/>
                                            </p:txEl>
                                          </p:spTgt>
                                        </p:tgtEl>
                                        <p:attrNameLst>
                                          <p:attrName>style.visibility</p:attrName>
                                        </p:attrNameLst>
                                      </p:cBhvr>
                                      <p:to>
                                        <p:strVal val="visible"/>
                                      </p:to>
                                    </p:set>
                                    <p:anim calcmode="lin" valueType="num">
                                      <p:cBhvr>
                                        <p:cTn id="59" dur="15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60" dur="15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61" dur="1500"/>
                                        <p:tgtEl>
                                          <p:spTgt spid="23556">
                                            <p:txEl>
                                              <p:pRg st="10" end="10"/>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3074"/>
                                        </p:tgtEl>
                                        <p:attrNameLst>
                                          <p:attrName>style.visibility</p:attrName>
                                        </p:attrNameLst>
                                      </p:cBhvr>
                                      <p:to>
                                        <p:strVal val="visible"/>
                                      </p:to>
                                    </p:set>
                                    <p:animEffect transition="in" filter="circle(in)">
                                      <p:cBhvr>
                                        <p:cTn id="64" dur="1500"/>
                                        <p:tgtEl>
                                          <p:spTgt spid="3074"/>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nodeType="clickEffect">
                                  <p:stCondLst>
                                    <p:cond delay="0"/>
                                  </p:stCondLst>
                                  <p:childTnLst>
                                    <p:set>
                                      <p:cBhvr>
                                        <p:cTn id="68" dur="1" fill="hold">
                                          <p:stCondLst>
                                            <p:cond delay="0"/>
                                          </p:stCondLst>
                                        </p:cTn>
                                        <p:tgtEl>
                                          <p:spTgt spid="23556">
                                            <p:txEl>
                                              <p:pRg st="12" end="12"/>
                                            </p:txEl>
                                          </p:spTgt>
                                        </p:tgtEl>
                                        <p:attrNameLst>
                                          <p:attrName>style.visibility</p:attrName>
                                        </p:attrNameLst>
                                      </p:cBhvr>
                                      <p:to>
                                        <p:strVal val="visible"/>
                                      </p:to>
                                    </p:set>
                                    <p:animEffect transition="in" filter="fade">
                                      <p:cBhvr>
                                        <p:cTn id="69" dur="750"/>
                                        <p:tgtEl>
                                          <p:spTgt spid="23556">
                                            <p:txEl>
                                              <p:pRg st="12" end="12"/>
                                            </p:txEl>
                                          </p:spTgt>
                                        </p:tgtEl>
                                      </p:cBhvr>
                                    </p:animEffect>
                                    <p:anim calcmode="lin" valueType="num">
                                      <p:cBhvr>
                                        <p:cTn id="70" dur="750" fill="hold"/>
                                        <p:tgtEl>
                                          <p:spTgt spid="23556">
                                            <p:txEl>
                                              <p:pRg st="12" end="12"/>
                                            </p:txEl>
                                          </p:spTgt>
                                        </p:tgtEl>
                                        <p:attrNameLst>
                                          <p:attrName>style.rotation</p:attrName>
                                        </p:attrNameLst>
                                      </p:cBhvr>
                                      <p:tavLst>
                                        <p:tav tm="0">
                                          <p:val>
                                            <p:fltVal val="720"/>
                                          </p:val>
                                        </p:tav>
                                        <p:tav tm="100000">
                                          <p:val>
                                            <p:fltVal val="0"/>
                                          </p:val>
                                        </p:tav>
                                      </p:tavLst>
                                    </p:anim>
                                    <p:anim calcmode="lin" valueType="num">
                                      <p:cBhvr>
                                        <p:cTn id="71" dur="750" fill="hold"/>
                                        <p:tgtEl>
                                          <p:spTgt spid="23556">
                                            <p:txEl>
                                              <p:pRg st="12" end="12"/>
                                            </p:txEl>
                                          </p:spTgt>
                                        </p:tgtEl>
                                        <p:attrNameLst>
                                          <p:attrName>ppt_h</p:attrName>
                                        </p:attrNameLst>
                                      </p:cBhvr>
                                      <p:tavLst>
                                        <p:tav tm="0">
                                          <p:val>
                                            <p:fltVal val="0"/>
                                          </p:val>
                                        </p:tav>
                                        <p:tav tm="100000">
                                          <p:val>
                                            <p:strVal val="#ppt_h"/>
                                          </p:val>
                                        </p:tav>
                                      </p:tavLst>
                                    </p:anim>
                                    <p:anim calcmode="lin" valueType="num">
                                      <p:cBhvr>
                                        <p:cTn id="72" dur="750" fill="hold"/>
                                        <p:tgtEl>
                                          <p:spTgt spid="23556">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nodeType="clickEffect">
                                  <p:stCondLst>
                                    <p:cond delay="0"/>
                                  </p:stCondLst>
                                  <p:childTnLst>
                                    <p:set>
                                      <p:cBhvr>
                                        <p:cTn id="76" dur="1" fill="hold">
                                          <p:stCondLst>
                                            <p:cond delay="0"/>
                                          </p:stCondLst>
                                        </p:cTn>
                                        <p:tgtEl>
                                          <p:spTgt spid="23556">
                                            <p:txEl>
                                              <p:pRg st="14" end="14"/>
                                            </p:txEl>
                                          </p:spTgt>
                                        </p:tgtEl>
                                        <p:attrNameLst>
                                          <p:attrName>style.visibility</p:attrName>
                                        </p:attrNameLst>
                                      </p:cBhvr>
                                      <p:to>
                                        <p:strVal val="visible"/>
                                      </p:to>
                                    </p:set>
                                    <p:animEffect transition="in" filter="fade">
                                      <p:cBhvr>
                                        <p:cTn id="77" dur="125"/>
                                        <p:tgtEl>
                                          <p:spTgt spid="23556">
                                            <p:txEl>
                                              <p:pRg st="14" end="14"/>
                                            </p:txEl>
                                          </p:spTgt>
                                        </p:tgtEl>
                                      </p:cBhvr>
                                    </p:animEffect>
                                    <p:anim calcmode="lin" valueType="num">
                                      <p:cBhvr>
                                        <p:cTn id="78" dur="500" fill="hold"/>
                                        <p:tgtEl>
                                          <p:spTgt spid="23556">
                                            <p:txEl>
                                              <p:pRg st="14" end="14"/>
                                            </p:txEl>
                                          </p:spTgt>
                                        </p:tgtEl>
                                        <p:attrNameLst>
                                          <p:attrName>ppt_x</p:attrName>
                                        </p:attrNameLst>
                                      </p:cBhvr>
                                      <p:tavLst>
                                        <p:tav tm="0">
                                          <p:val>
                                            <p:strVal val="#ppt_x"/>
                                          </p:val>
                                        </p:tav>
                                        <p:tav tm="100000">
                                          <p:val>
                                            <p:strVal val="#ppt_x"/>
                                          </p:val>
                                        </p:tav>
                                      </p:tavLst>
                                    </p:anim>
                                    <p:anim calcmode="lin" valueType="num">
                                      <p:cBhvr>
                                        <p:cTn id="79" dur="500" fill="hold"/>
                                        <p:tgtEl>
                                          <p:spTgt spid="23556">
                                            <p:txEl>
                                              <p:pRg st="14" end="14"/>
                                            </p:txEl>
                                          </p:spTgt>
                                        </p:tgtEl>
                                        <p:attrNameLst>
                                          <p:attrName>ppt_y</p:attrName>
                                        </p:attrNameLst>
                                      </p:cBhvr>
                                      <p:tavLst>
                                        <p:tav tm="0">
                                          <p:val>
                                            <p:strVal val="#ppt_y+0.31"/>
                                          </p:val>
                                        </p:tav>
                                        <p:tav tm="100000">
                                          <p:val>
                                            <p:strVal val="#ppt_y+0.31"/>
                                          </p:val>
                                        </p:tav>
                                      </p:tavLst>
                                    </p:anim>
                                    <p:anim calcmode="lin" valueType="num">
                                      <p:cBhvr>
                                        <p:cTn id="80" dur="750" decel="50000" fill="hold">
                                          <p:stCondLst>
                                            <p:cond delay="500"/>
                                          </p:stCondLst>
                                        </p:cTn>
                                        <p:tgtEl>
                                          <p:spTgt spid="23556">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750" decel="50000" fill="hold">
                                          <p:stCondLst>
                                            <p:cond delay="500"/>
                                          </p:stCondLst>
                                        </p:cTn>
                                        <p:tgtEl>
                                          <p:spTgt spid="23556">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95904"/>
          </a:xfrm>
        </p:spPr>
        <p:txBody>
          <a:bodyPr>
            <a:normAutofit lnSpcReduction="10000"/>
          </a:bodyPr>
          <a:lstStyle/>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b) </a:t>
            </a:r>
            <a:r>
              <a:rPr lang="es-MX" altLang="es-MX" dirty="0">
                <a:solidFill>
                  <a:schemeClr val="bg1"/>
                </a:solidFill>
                <a:latin typeface="Arial" panose="020B0604020202020204" pitchFamily="34" charset="0"/>
                <a:cs typeface="Arial" panose="020B0604020202020204" pitchFamily="34" charset="0"/>
              </a:rPr>
              <a:t>Para el caso de </a:t>
            </a:r>
            <a:r>
              <a:rPr lang="es-MX" altLang="es-MX" b="1" dirty="0">
                <a:solidFill>
                  <a:schemeClr val="bg1"/>
                </a:solidFill>
                <a:latin typeface="Arial" panose="020B0604020202020204" pitchFamily="34" charset="0"/>
                <a:cs typeface="Arial" panose="020B0604020202020204" pitchFamily="34" charset="0"/>
              </a:rPr>
              <a:t>adquisiciones</a:t>
            </a:r>
            <a:r>
              <a:rPr lang="es-MX" altLang="es-MX" dirty="0">
                <a:solidFill>
                  <a:schemeClr val="bg1"/>
                </a:solidFill>
                <a:latin typeface="Arial" panose="020B0604020202020204" pitchFamily="34" charset="0"/>
                <a:cs typeface="Arial" panose="020B0604020202020204" pitchFamily="34" charset="0"/>
              </a:rPr>
              <a:t>, además, sus </a:t>
            </a:r>
            <a:r>
              <a:rPr lang="es-MX" altLang="es-MX" dirty="0">
                <a:solidFill>
                  <a:schemeClr val="bg2">
                    <a:lumMod val="60000"/>
                    <a:lumOff val="40000"/>
                  </a:schemeClr>
                </a:solidFill>
                <a:latin typeface="Arial" panose="020B0604020202020204" pitchFamily="34" charset="0"/>
                <a:cs typeface="Arial" panose="020B0604020202020204" pitchFamily="34" charset="0"/>
              </a:rPr>
              <a:t>actividades deben estar relacionadas con el objeto del contrato</a:t>
            </a:r>
            <a:r>
              <a:rPr lang="es-MX" altLang="es-MX" dirty="0">
                <a:solidFill>
                  <a:schemeClr val="bg1"/>
                </a:solidFill>
                <a:latin typeface="Arial" panose="020B0604020202020204" pitchFamily="34" charset="0"/>
                <a:cs typeface="Arial" panose="020B0604020202020204" pitchFamily="34" charset="0"/>
              </a:rPr>
              <a:t> a celebrarse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(arts.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 3er. pfo. y 42 3er. pfo. LAASSP</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y</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endParaRPr lang="es-MX" altLang="es-MX"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 </a:t>
            </a:r>
            <a:r>
              <a:rPr lang="es-MX" altLang="es-MX" dirty="0">
                <a:solidFill>
                  <a:schemeClr val="bg1"/>
                </a:solidFill>
                <a:latin typeface="Arial" panose="020B0604020202020204" pitchFamily="34" charset="0"/>
                <a:cs typeface="Arial" panose="020B0604020202020204" pitchFamily="34" charset="0"/>
              </a:rPr>
              <a:t>Las personas a considerar pueden ser seleccionados de aquellos que se encuentren inscritos en el Registro Único de Proveedores y Contratistas de CompraNet </a:t>
            </a:r>
            <a:r>
              <a:rPr lang="es-MX" altLang="es-MX" sz="1600" dirty="0">
                <a:solidFill>
                  <a:schemeClr val="bg1"/>
                </a:solidFill>
                <a:latin typeface="Arial" panose="020B0604020202020204" pitchFamily="34" charset="0"/>
                <a:cs typeface="Arial" panose="020B0604020202020204" pitchFamily="34" charset="0"/>
              </a:rPr>
              <a:t>(arts. </a:t>
            </a:r>
            <a:r>
              <a:rPr lang="es-MX" altLang="es-MX" sz="1600" dirty="0">
                <a:solidFill>
                  <a:srgbClr val="000000"/>
                </a:solidFill>
                <a:latin typeface="Arial" panose="020B0604020202020204" pitchFamily="34" charset="0"/>
                <a:cs typeface="Arial" panose="020B0604020202020204" pitchFamily="34" charset="0"/>
              </a:rPr>
              <a:t>77 2º pfo. y 79 RLAASSP, y 76 y </a:t>
            </a:r>
            <a:r>
              <a:rPr lang="es-MX" altLang="es-MX" sz="1600" dirty="0">
                <a:solidFill>
                  <a:schemeClr val="bg1"/>
                </a:solidFill>
                <a:latin typeface="Arial" panose="020B0604020202020204" pitchFamily="34" charset="0"/>
                <a:cs typeface="Arial" panose="020B0604020202020204" pitchFamily="34" charset="0"/>
              </a:rPr>
              <a:t>77 2</a:t>
            </a:r>
            <a:r>
              <a:rPr lang="es-ES_tradnl" altLang="es-MX" sz="1600" dirty="0">
                <a:solidFill>
                  <a:schemeClr val="bg1"/>
                </a:solidFill>
                <a:latin typeface="Arial" panose="020B0604020202020204" pitchFamily="34" charset="0"/>
                <a:cs typeface="Arial" panose="020B0604020202020204" pitchFamily="34" charset="0"/>
              </a:rPr>
              <a:t>º</a:t>
            </a:r>
            <a:r>
              <a:rPr lang="es-MX" altLang="es-MX" sz="1600" dirty="0">
                <a:solidFill>
                  <a:schemeClr val="bg1"/>
                </a:solidFill>
                <a:latin typeface="Arial" panose="020B0604020202020204" pitchFamily="34" charset="0"/>
                <a:cs typeface="Arial" panose="020B0604020202020204" pitchFamily="34" charset="0"/>
              </a:rPr>
              <a:t> pfo. RLOPSRM)</a:t>
            </a:r>
            <a:r>
              <a:rPr lang="es-MX" altLang="es-MX" dirty="0">
                <a:solidFill>
                  <a:schemeClr val="bg1"/>
                </a:solidFill>
                <a:latin typeface="Arial" panose="020B0604020202020204" pitchFamily="34" charset="0"/>
                <a:cs typeface="Arial" panose="020B0604020202020204" pitchFamily="34" charset="0"/>
              </a:rPr>
              <a:t>.</a:t>
            </a:r>
          </a:p>
          <a:p>
            <a:pPr marL="0" lvl="1" indent="0" algn="just" eaLnBrk="1" hangingPunct="1">
              <a:lnSpc>
                <a:spcPct val="100000"/>
              </a:lnSpc>
              <a:spcBef>
                <a:spcPts val="0"/>
              </a:spcBef>
              <a:buClr>
                <a:srgbClr val="8E2E50"/>
              </a:buClr>
              <a:buFont typeface="Wingdings"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Para las </a:t>
            </a:r>
            <a:r>
              <a:rPr lang="es-MX" altLang="es-MX" b="1" dirty="0">
                <a:solidFill>
                  <a:schemeClr val="bg1"/>
                </a:solidFill>
                <a:latin typeface="Arial" panose="020B0604020202020204" pitchFamily="34" charset="0"/>
                <a:cs typeface="Arial" panose="020B0604020202020204" pitchFamily="34" charset="0"/>
              </a:rPr>
              <a:t>excepciones por </a:t>
            </a:r>
            <a:r>
              <a:rPr lang="es-MX" altLang="es-MX" b="1" dirty="0">
                <a:solidFill>
                  <a:srgbClr val="0000FF"/>
                </a:solidFill>
                <a:latin typeface="Arial" panose="020B0604020202020204" pitchFamily="34" charset="0"/>
                <a:cs typeface="Arial" panose="020B0604020202020204" pitchFamily="34" charset="0"/>
              </a:rPr>
              <a:t>monto</a:t>
            </a:r>
            <a:r>
              <a:rPr lang="es-MX" altLang="es-MX" dirty="0">
                <a:solidFill>
                  <a:schemeClr val="bg1"/>
                </a:solidFill>
                <a:latin typeface="Arial" panose="020B0604020202020204" pitchFamily="34" charset="0"/>
                <a:cs typeface="Arial" panose="020B0604020202020204" pitchFamily="34" charset="0"/>
              </a:rPr>
              <a:t>, se deben considerar los siguienes aspectos:</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  E</a:t>
            </a:r>
            <a:r>
              <a:rPr lang="es-MX" altLang="es-MX" dirty="0">
                <a:solidFill>
                  <a:schemeClr val="bg1"/>
                </a:solidFill>
                <a:latin typeface="Arial" panose="020B0604020202020204" pitchFamily="34" charset="0"/>
                <a:cs typeface="Arial" panose="020B0604020202020204" pitchFamily="34" charset="0"/>
              </a:rPr>
              <a:t>l CAAS o el COP, en su primera sesión del año, deben determinar cual es la cantidad hasta la cual la unidad compradora puede realizar una adjudicación directa o una invitación a cuando menos tres personas.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Esto está determinado por el presupuesto autorizado a ejercer en ese ejercicio presupuestal </a:t>
            </a:r>
            <a:r>
              <a:rPr lang="es-MX" altLang="es-MX" sz="1600" dirty="0">
                <a:solidFill>
                  <a:schemeClr val="bg1"/>
                </a:solidFill>
                <a:latin typeface="Arial" panose="020B0604020202020204" pitchFamily="34" charset="0"/>
                <a:cs typeface="Arial" panose="020B0604020202020204" pitchFamily="34" charset="0"/>
              </a:rPr>
              <a:t>(arts. 73 RLAASSP y 75 1er. pfo. RLOPSRM)</a:t>
            </a:r>
            <a:r>
              <a:rPr lang="es-MX" altLang="es-MX" dirty="0">
                <a:solidFill>
                  <a:schemeClr val="bg1"/>
                </a:solidFill>
                <a:latin typeface="Arial" panose="020B0604020202020204" pitchFamily="34" charset="0"/>
                <a:cs typeface="Arial" panose="020B0604020202020204" pitchFamily="34" charset="0"/>
              </a:rPr>
              <a:t>.</a:t>
            </a:r>
          </a:p>
          <a:p>
            <a:pPr marL="0" lvl="1" indent="0" algn="just" eaLnBrk="1" hangingPunct="1">
              <a:lnSpc>
                <a:spcPct val="100000"/>
              </a:lnSpc>
              <a:spcBef>
                <a:spcPts val="0"/>
              </a:spcBef>
              <a:buClr>
                <a:srgbClr val="8E2E50"/>
              </a:buClr>
              <a:buFont typeface="Wingdings" pitchFamily="2" charset="2"/>
              <a:buNone/>
            </a:pPr>
            <a:r>
              <a:rPr lang="es-MX" altLang="es-MX" sz="500" dirty="0">
                <a:solidFill>
                  <a:schemeClr val="bg1"/>
                </a:solidFill>
                <a:latin typeface="Arial" panose="020B0604020202020204" pitchFamily="34" charset="0"/>
                <a:cs typeface="Arial" panose="020B0604020202020204" pitchFamily="34" charset="0"/>
              </a:rPr>
              <a:t> </a:t>
            </a: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 </a:t>
            </a:r>
            <a:r>
              <a:rPr lang="es-MX" altLang="es-MX" dirty="0">
                <a:solidFill>
                  <a:schemeClr val="bg1"/>
                </a:solidFill>
                <a:latin typeface="Arial" panose="020B0604020202020204" pitchFamily="34" charset="0"/>
                <a:cs typeface="Arial" panose="020B0604020202020204" pitchFamily="34" charset="0"/>
              </a:rPr>
              <a:t>Estos </a:t>
            </a:r>
            <a:r>
              <a:rPr lang="es-MX" altLang="es-MX" dirty="0">
                <a:solidFill>
                  <a:srgbClr val="003194"/>
                </a:solidFill>
                <a:latin typeface="Arial" panose="020B0604020202020204" pitchFamily="34" charset="0"/>
                <a:cs typeface="Arial" panose="020B0604020202020204" pitchFamily="34" charset="0"/>
              </a:rPr>
              <a:t>montos máximos están establecidos </a:t>
            </a:r>
            <a:r>
              <a:rPr lang="es-MX" altLang="es-MX" dirty="0">
                <a:solidFill>
                  <a:schemeClr val="bg1"/>
                </a:solidFill>
                <a:latin typeface="Arial" panose="020B0604020202020204" pitchFamily="34" charset="0"/>
                <a:cs typeface="Arial" panose="020B0604020202020204" pitchFamily="34" charset="0"/>
              </a:rPr>
              <a:t>en el anexo que tiene el Pre-             </a:t>
            </a:r>
            <a:r>
              <a:rPr lang="es-MX" altLang="es-MX" dirty="0">
                <a:solidFill>
                  <a:schemeClr val="accent1">
                    <a:lumMod val="40000"/>
                    <a:lumOff val="60000"/>
                  </a:schemeClr>
                </a:solidFill>
                <a:latin typeface="Arial" panose="020B0604020202020204" pitchFamily="34" charset="0"/>
                <a:cs typeface="Arial" panose="020B0604020202020204" pitchFamily="34" charset="0"/>
              </a:rPr>
              <a:t>.</a:t>
            </a:r>
            <a:r>
              <a:rPr lang="es-MX" altLang="es-MX" dirty="0">
                <a:solidFill>
                  <a:schemeClr val="bg1"/>
                </a:solidFill>
                <a:latin typeface="Arial" panose="020B0604020202020204" pitchFamily="34" charset="0"/>
                <a:cs typeface="Arial" panose="020B0604020202020204" pitchFamily="34" charset="0"/>
              </a:rPr>
              <a:t> supuesto de  Egresos de la Federación para  este  propósito.  </a:t>
            </a:r>
            <a:r>
              <a:rPr lang="es-MX" altLang="es-MX" sz="1600" dirty="0">
                <a:solidFill>
                  <a:schemeClr val="bg1"/>
                </a:solidFill>
                <a:latin typeface="Arial" panose="020B0604020202020204" pitchFamily="34" charset="0"/>
                <a:cs typeface="Arial" panose="020B0604020202020204" pitchFamily="34" charset="0"/>
              </a:rPr>
              <a:t>(arts. 42 1er. pfo. 	 LAASSP, 43 1er. pfo. LOPSRM, y 2 fracc. X y anexo 9 PEF 2023)</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dirty="0">
                <a:solidFill>
                  <a:schemeClr val="bg1"/>
                </a:solidFill>
                <a:latin typeface="Arial" panose="020B0604020202020204" pitchFamily="34" charset="0"/>
                <a:cs typeface="Arial" panose="020B0604020202020204" pitchFamily="34" charset="0"/>
              </a:rPr>
              <a:t>Las cantidades para este año 2023 de acuerdo al Anexo 9 del PEF, son las	 siguientes:</a:t>
            </a:r>
            <a:r>
              <a:rPr lang="es-MX" sz="2000" dirty="0">
                <a:solidFill>
                  <a:schemeClr val="bg1"/>
                </a:solidFill>
                <a:latin typeface="Arial" panose="020B0604020202020204" pitchFamily="34" charset="0"/>
                <a:cs typeface="Arial" panose="020B0604020202020204" pitchFamily="34" charset="0"/>
              </a:rPr>
              <a:t>		</a:t>
            </a:r>
            <a:endParaRPr lang="es-MX" altLang="es-MX" sz="2000" dirty="0">
              <a:solidFill>
                <a:schemeClr val="bg1"/>
              </a:solidFill>
              <a:latin typeface="Arial" panose="020B0604020202020204" pitchFamily="34" charset="0"/>
              <a:cs typeface="Arial" panose="020B0604020202020204" pitchFamily="34" charset="0"/>
            </a:endParaRPr>
          </a:p>
        </p:txBody>
      </p:sp>
      <p:pic>
        <p:nvPicPr>
          <p:cNvPr id="4098" name="Picture 2" descr="Presupuesto de Egresos de la Federación para el Ejercicio Fiscal 2022  publicado el 29 de noviembre de 2021 en el Diario Oficial">
            <a:extLst>
              <a:ext uri="{FF2B5EF4-FFF2-40B4-BE49-F238E27FC236}">
                <a16:creationId xmlns:a16="http://schemas.microsoft.com/office/drawing/2014/main" id="{248F46B9-E40B-B372-6736-D8108847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563" y="4216163"/>
            <a:ext cx="1861172" cy="24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11">
                                            <p:txEl>
                                              <p:pRg st="5" end="5"/>
                                            </p:txEl>
                                          </p:spTgt>
                                        </p:tgtEl>
                                        <p:attrNameLst>
                                          <p:attrName>style.visibility</p:attrName>
                                        </p:attrNameLst>
                                      </p:cBhvr>
                                      <p:to>
                                        <p:strVal val="visible"/>
                                      </p:to>
                                    </p:set>
                                    <p:anim calcmode="lin" valueType="num">
                                      <p:cBhvr>
                                        <p:cTn id="22" dur="25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24" dur="25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anim calcmode="lin" valueType="num">
                                      <p:cBhvr>
                                        <p:cTn id="32" dur="500" fill="hold"/>
                                        <p:tgtEl>
                                          <p:spTgt spid="11">
                                            <p:txEl>
                                              <p:pRg st="7" end="7"/>
                                            </p:txEl>
                                          </p:spTgt>
                                        </p:tgtEl>
                                        <p:attrNameLst>
                                          <p:attrName>style.rotation</p:attrName>
                                        </p:attrNameLst>
                                      </p:cBhvr>
                                      <p:tavLst>
                                        <p:tav tm="0">
                                          <p:val>
                                            <p:fltVal val="720"/>
                                          </p:val>
                                        </p:tav>
                                        <p:tav tm="100000">
                                          <p:val>
                                            <p:fltVal val="0"/>
                                          </p:val>
                                        </p:tav>
                                      </p:tavLst>
                                    </p:anim>
                                    <p:anim calcmode="lin" valueType="num">
                                      <p:cBhvr>
                                        <p:cTn id="33" dur="5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34" dur="500" fill="hold"/>
                                        <p:tgtEl>
                                          <p:spTgt spid="11">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Effect transition="in" filter="fade">
                                      <p:cBhvr>
                                        <p:cTn id="39" dur="1000"/>
                                        <p:tgtEl>
                                          <p:spTgt spid="11">
                                            <p:txEl>
                                              <p:pRg st="9" end="9"/>
                                            </p:txEl>
                                          </p:spTgt>
                                        </p:tgtEl>
                                      </p:cBhvr>
                                    </p:animEffect>
                                    <p:anim calcmode="lin" valueType="num">
                                      <p:cBhvr>
                                        <p:cTn id="40" dur="1000" fill="hold"/>
                                        <p:tgtEl>
                                          <p:spTgt spid="11">
                                            <p:txEl>
                                              <p:pRg st="9" end="9"/>
                                            </p:txEl>
                                          </p:spTgt>
                                        </p:tgtEl>
                                        <p:attrNameLst>
                                          <p:attrName>style.rotation</p:attrName>
                                        </p:attrNameLst>
                                      </p:cBhvr>
                                      <p:tavLst>
                                        <p:tav tm="0">
                                          <p:val>
                                            <p:fltVal val="720"/>
                                          </p:val>
                                        </p:tav>
                                        <p:tav tm="100000">
                                          <p:val>
                                            <p:fltVal val="0"/>
                                          </p:val>
                                        </p:tav>
                                      </p:tavLst>
                                    </p:anim>
                                    <p:anim calcmode="lin" valueType="num">
                                      <p:cBhvr>
                                        <p:cTn id="41"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42" dur="1000" fill="hold"/>
                                        <p:tgtEl>
                                          <p:spTgt spid="11">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animEffect transition="in" filter="fade">
                                      <p:cBhvr>
                                        <p:cTn id="47" dur="500"/>
                                        <p:tgtEl>
                                          <p:spTgt spid="11">
                                            <p:txEl>
                                              <p:pRg st="11" end="11"/>
                                            </p:txEl>
                                          </p:spTgt>
                                        </p:tgtEl>
                                      </p:cBhvr>
                                    </p:animEffect>
                                    <p:anim calcmode="lin" valueType="num">
                                      <p:cBhvr>
                                        <p:cTn id="48" dur="500" fill="hold"/>
                                        <p:tgtEl>
                                          <p:spTgt spid="11">
                                            <p:txEl>
                                              <p:pRg st="11" end="11"/>
                                            </p:txEl>
                                          </p:spTgt>
                                        </p:tgtEl>
                                        <p:attrNameLst>
                                          <p:attrName>style.rotation</p:attrName>
                                        </p:attrNameLst>
                                      </p:cBhvr>
                                      <p:tavLst>
                                        <p:tav tm="0">
                                          <p:val>
                                            <p:fltVal val="720"/>
                                          </p:val>
                                        </p:tav>
                                        <p:tav tm="100000">
                                          <p:val>
                                            <p:fltVal val="0"/>
                                          </p:val>
                                        </p:tav>
                                      </p:tavLst>
                                    </p:anim>
                                    <p:anim calcmode="lin" valueType="num">
                                      <p:cBhvr>
                                        <p:cTn id="49" dur="5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50" dur="500" fill="hold"/>
                                        <p:tgtEl>
                                          <p:spTgt spid="11">
                                            <p:txEl>
                                              <p:pRg st="11" end="11"/>
                                            </p:txEl>
                                          </p:spTgt>
                                        </p:tgtEl>
                                        <p:attrNameLst>
                                          <p:attrName>ppt_w</p:attrName>
                                        </p:attrNameLst>
                                      </p:cBhvr>
                                      <p:tavLst>
                                        <p:tav tm="0">
                                          <p:val>
                                            <p:fltVal val="0"/>
                                          </p:val>
                                        </p:tav>
                                        <p:tav tm="100000">
                                          <p:val>
                                            <p:strVal val="#ppt_w"/>
                                          </p:val>
                                        </p:tav>
                                      </p:tavLst>
                                    </p:anim>
                                  </p:childTnLst>
                                </p:cTn>
                              </p:par>
                              <p:par>
                                <p:cTn id="51" presetID="30" presetClass="entr" presetSubtype="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fade">
                                      <p:cBhvr>
                                        <p:cTn id="53" dur="800" decel="100000"/>
                                        <p:tgtEl>
                                          <p:spTgt spid="4098"/>
                                        </p:tgtEl>
                                      </p:cBhvr>
                                    </p:animEffect>
                                    <p:anim calcmode="lin" valueType="num">
                                      <p:cBhvr>
                                        <p:cTn id="54" dur="800" decel="100000" fill="hold"/>
                                        <p:tgtEl>
                                          <p:spTgt spid="4098"/>
                                        </p:tgtEl>
                                        <p:attrNameLst>
                                          <p:attrName>style.rotation</p:attrName>
                                        </p:attrNameLst>
                                      </p:cBhvr>
                                      <p:tavLst>
                                        <p:tav tm="0">
                                          <p:val>
                                            <p:fltVal val="-90"/>
                                          </p:val>
                                        </p:tav>
                                        <p:tav tm="100000">
                                          <p:val>
                                            <p:fltVal val="0"/>
                                          </p:val>
                                        </p:tav>
                                      </p:tavLst>
                                    </p:anim>
                                    <p:anim calcmode="lin" valueType="num">
                                      <p:cBhvr>
                                        <p:cTn id="55" dur="800" decel="100000" fill="hold"/>
                                        <p:tgtEl>
                                          <p:spTgt spid="4098"/>
                                        </p:tgtEl>
                                        <p:attrNameLst>
                                          <p:attrName>ppt_x</p:attrName>
                                        </p:attrNameLst>
                                      </p:cBhvr>
                                      <p:tavLst>
                                        <p:tav tm="0">
                                          <p:val>
                                            <p:strVal val="#ppt_x+0.4"/>
                                          </p:val>
                                        </p:tav>
                                        <p:tav tm="100000">
                                          <p:val>
                                            <p:strVal val="#ppt_x-0.05"/>
                                          </p:val>
                                        </p:tav>
                                      </p:tavLst>
                                    </p:anim>
                                    <p:anim calcmode="lin" valueType="num">
                                      <p:cBhvr>
                                        <p:cTn id="56" dur="800" decel="100000" fill="hold"/>
                                        <p:tgtEl>
                                          <p:spTgt spid="409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1">
                                            <p:txEl>
                                              <p:pRg st="14" end="14"/>
                                            </p:txEl>
                                          </p:spTgt>
                                        </p:tgtEl>
                                        <p:attrNameLst>
                                          <p:attrName>style.visibility</p:attrName>
                                        </p:attrNameLst>
                                      </p:cBhvr>
                                      <p:to>
                                        <p:strVal val="visible"/>
                                      </p:to>
                                    </p:set>
                                    <p:anim by="(-#ppt_w*2)" calcmode="lin" valueType="num">
                                      <p:cBhvr rctx="PPT">
                                        <p:cTn id="63" dur="500" autoRev="1" fill="hold">
                                          <p:stCondLst>
                                            <p:cond delay="0"/>
                                          </p:stCondLst>
                                        </p:cTn>
                                        <p:tgtEl>
                                          <p:spTgt spid="11">
                                            <p:txEl>
                                              <p:pRg st="14" end="14"/>
                                            </p:txEl>
                                          </p:spTgt>
                                        </p:tgtEl>
                                        <p:attrNameLst>
                                          <p:attrName>ppt_w</p:attrName>
                                        </p:attrNameLst>
                                      </p:cBhvr>
                                    </p:anim>
                                    <p:anim by="(#ppt_w*0.50)" calcmode="lin" valueType="num">
                                      <p:cBhvr>
                                        <p:cTn id="64" dur="500" decel="50000" autoRev="1" fill="hold">
                                          <p:stCondLst>
                                            <p:cond delay="0"/>
                                          </p:stCondLst>
                                        </p:cTn>
                                        <p:tgtEl>
                                          <p:spTgt spid="11">
                                            <p:txEl>
                                              <p:pRg st="14" end="14"/>
                                            </p:txEl>
                                          </p:spTgt>
                                        </p:tgtEl>
                                        <p:attrNameLst>
                                          <p:attrName>ppt_x</p:attrName>
                                        </p:attrNameLst>
                                      </p:cBhvr>
                                    </p:anim>
                                    <p:anim from="(-#ppt_h/2)" to="(#ppt_y)" calcmode="lin" valueType="num">
                                      <p:cBhvr>
                                        <p:cTn id="65" dur="1000" fill="hold">
                                          <p:stCondLst>
                                            <p:cond delay="0"/>
                                          </p:stCondLst>
                                        </p:cTn>
                                        <p:tgtEl>
                                          <p:spTgt spid="11">
                                            <p:txEl>
                                              <p:pRg st="14" end="14"/>
                                            </p:txEl>
                                          </p:spTgt>
                                        </p:tgtEl>
                                        <p:attrNameLst>
                                          <p:attrName>ppt_y</p:attrName>
                                        </p:attrNameLst>
                                      </p:cBhvr>
                                    </p:anim>
                                    <p:animRot by="21600000">
                                      <p:cBhvr>
                                        <p:cTn id="66" dur="1000" fill="hold">
                                          <p:stCondLst>
                                            <p:cond delay="0"/>
                                          </p:stCondLst>
                                        </p:cTn>
                                        <p:tgtEl>
                                          <p:spTgt spid="11">
                                            <p:txEl>
                                              <p:pRg st="14"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5668C9-11F4-8037-F0F9-63030FAD815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71</a:t>
            </a:fld>
            <a:endParaRPr lang="en-US" sz="2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FAB2DB8-DFA2-0622-4031-1D39F0731738}"/>
              </a:ext>
            </a:extLst>
          </p:cNvPr>
          <p:cNvGraphicFramePr>
            <a:graphicFrameLocks noGrp="1"/>
          </p:cNvGraphicFramePr>
          <p:nvPr>
            <p:extLst>
              <p:ext uri="{D42A27DB-BD31-4B8C-83A1-F6EECF244321}">
                <p14:modId xmlns:p14="http://schemas.microsoft.com/office/powerpoint/2010/main" val="3610541803"/>
              </p:ext>
            </p:extLst>
          </p:nvPr>
        </p:nvGraphicFramePr>
        <p:xfrm>
          <a:off x="1774825" y="2429088"/>
          <a:ext cx="8642350" cy="4102591"/>
        </p:xfrm>
        <a:graphic>
          <a:graphicData uri="http://schemas.openxmlformats.org/drawingml/2006/table">
            <a:tbl>
              <a:tblPr firstRow="1" bandRow="1">
                <a:tableStyleId>{5C22544A-7EE6-4342-B048-85BDC9FD1C3A}</a:tableStyleId>
              </a:tblPr>
              <a:tblGrid>
                <a:gridCol w="1525121">
                  <a:extLst>
                    <a:ext uri="{9D8B030D-6E8A-4147-A177-3AD203B41FA5}">
                      <a16:colId xmlns:a16="http://schemas.microsoft.com/office/drawing/2014/main" val="20000"/>
                    </a:ext>
                  </a:extLst>
                </a:gridCol>
                <a:gridCol w="1597745">
                  <a:extLst>
                    <a:ext uri="{9D8B030D-6E8A-4147-A177-3AD203B41FA5}">
                      <a16:colId xmlns:a16="http://schemas.microsoft.com/office/drawing/2014/main" val="20001"/>
                    </a:ext>
                  </a:extLst>
                </a:gridCol>
                <a:gridCol w="2687117">
                  <a:extLst>
                    <a:ext uri="{9D8B030D-6E8A-4147-A177-3AD203B41FA5}">
                      <a16:colId xmlns:a16="http://schemas.microsoft.com/office/drawing/2014/main" val="20002"/>
                    </a:ext>
                  </a:extLst>
                </a:gridCol>
                <a:gridCol w="2832367">
                  <a:extLst>
                    <a:ext uri="{9D8B030D-6E8A-4147-A177-3AD203B41FA5}">
                      <a16:colId xmlns:a16="http://schemas.microsoft.com/office/drawing/2014/main" val="20003"/>
                    </a:ext>
                  </a:extLst>
                </a:gridCol>
              </a:tblGrid>
              <a:tr h="44501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Mayor de</a:t>
                      </a:r>
                    </a:p>
                  </a:txBody>
                  <a:tcPr marL="91454" marR="91454" marT="43542" marB="43542" anchor="ctr" horzOverflow="overflow">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Hasta</a:t>
                      </a:r>
                      <a:endParaRPr kumimoji="0" lang="es-ES" sz="12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ES" sz="1200" b="1" i="0" u="none" strike="noStrike" cap="none" normalizeH="0" baseline="0" dirty="0">
                          <a:ln>
                            <a:noFill/>
                          </a:ln>
                          <a:solidFill>
                            <a:schemeClr val="bg1"/>
                          </a:solidFill>
                          <a:effectLst/>
                          <a:latin typeface="Arial" charset="0"/>
                        </a:rPr>
                        <a:t>Dependencias y Entidades</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tc hMerge="1">
                  <a:txBody>
                    <a:bodyPr/>
                    <a:lstStyle/>
                    <a:p>
                      <a:endParaRPr lang="es-MX"/>
                    </a:p>
                  </a:txBody>
                  <a:tcPr/>
                </a:tc>
                <a:extLst>
                  <a:ext uri="{0D108BD9-81ED-4DB2-BD59-A6C34878D82A}">
                    <a16:rowId xmlns:a16="http://schemas.microsoft.com/office/drawing/2014/main" val="10000"/>
                  </a:ext>
                </a:extLst>
              </a:tr>
              <a:tr h="1635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MX" sz="1100" b="1" i="0" u="none" strike="noStrike" cap="none" normalizeH="0" baseline="0" dirty="0">
                        <a:ln>
                          <a:noFill/>
                        </a:ln>
                        <a:solidFill>
                          <a:srgbClr val="002060"/>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lvl="0" algn="ctr">
                        <a:lnSpc>
                          <a:spcPts val="1100"/>
                        </a:lnSpc>
                        <a:spcBef>
                          <a:spcPts val="100"/>
                        </a:spcBef>
                        <a:spcAft>
                          <a:spcPts val="100"/>
                        </a:spcAft>
                      </a:pPr>
                      <a:r>
                        <a:rPr lang="es-MX" sz="1100" b="1" dirty="0">
                          <a:effectLst/>
                          <a:latin typeface="Arial"/>
                          <a:ea typeface="Times New Roman"/>
                        </a:rPr>
                        <a:t>270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lvl="0" algn="ctr">
                        <a:lnSpc>
                          <a:spcPts val="1100"/>
                        </a:lnSpc>
                        <a:spcBef>
                          <a:spcPts val="100"/>
                        </a:spcBef>
                        <a:spcAft>
                          <a:spcPts val="100"/>
                        </a:spcAft>
                      </a:pPr>
                      <a:r>
                        <a:rPr lang="es-MX" sz="1100" b="1" dirty="0">
                          <a:effectLst/>
                          <a:latin typeface="Arial"/>
                          <a:ea typeface="Times New Roman"/>
                        </a:rPr>
                        <a:t>1,980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285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2,200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2"/>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305</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2,420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3"/>
                  </a:ext>
                </a:extLst>
              </a:tr>
              <a:tr h="1974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325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2,710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4"/>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390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3,450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5"/>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450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4,190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6"/>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485</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4,760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7"/>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510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5,250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8"/>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530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5,730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9"/>
                  </a:ext>
                </a:extLst>
              </a:tr>
              <a:tr h="1953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565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6,460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600</a:t>
                      </a: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7,180</a:t>
                      </a:r>
                    </a:p>
                  </a:txBody>
                  <a:tcPr marL="44457" marR="44457" marT="0" marB="0" anchor="ctr">
                    <a:solidFill>
                      <a:schemeClr val="tx1">
                        <a:lumMod val="95000"/>
                      </a:schemeClr>
                    </a:solidFill>
                  </a:tcPr>
                </a:tc>
                <a:extLst>
                  <a:ext uri="{0D108BD9-81ED-4DB2-BD59-A6C34878D82A}">
                    <a16:rowId xmlns:a16="http://schemas.microsoft.com/office/drawing/2014/main" val="10011"/>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656</a:t>
                      </a: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8,400</a:t>
                      </a:r>
                    </a:p>
                  </a:txBody>
                  <a:tcPr marL="44457" marR="44457" marT="0" marB="0" anchor="ctr">
                    <a:solidFill>
                      <a:schemeClr val="bg2">
                        <a:lumMod val="40000"/>
                        <a:lumOff val="60000"/>
                      </a:schemeClr>
                    </a:solidFill>
                  </a:tcPr>
                </a:tc>
                <a:extLst>
                  <a:ext uri="{0D108BD9-81ED-4DB2-BD59-A6C34878D82A}">
                    <a16:rowId xmlns:a16="http://schemas.microsoft.com/office/drawing/2014/main" val="419738068"/>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715</a:t>
                      </a: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9,600</a:t>
                      </a:r>
                    </a:p>
                  </a:txBody>
                  <a:tcPr marL="44457" marR="44457" marT="0" marB="0" anchor="ctr">
                    <a:solidFill>
                      <a:schemeClr val="tx1">
                        <a:lumMod val="95000"/>
                      </a:schemeClr>
                    </a:solidFill>
                  </a:tcPr>
                </a:tc>
                <a:extLst>
                  <a:ext uri="{0D108BD9-81ED-4DB2-BD59-A6C34878D82A}">
                    <a16:rowId xmlns:a16="http://schemas.microsoft.com/office/drawing/2014/main" val="4008555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770</a:t>
                      </a: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10,810</a:t>
                      </a:r>
                    </a:p>
                  </a:txBody>
                  <a:tcPr marL="44457" marR="44457" marT="0" marB="0" anchor="ctr">
                    <a:solidFill>
                      <a:schemeClr val="bg2">
                        <a:lumMod val="40000"/>
                        <a:lumOff val="60000"/>
                      </a:schemeClr>
                    </a:solidFill>
                  </a:tcPr>
                </a:tc>
                <a:extLst>
                  <a:ext uri="{0D108BD9-81ED-4DB2-BD59-A6C34878D82A}">
                    <a16:rowId xmlns:a16="http://schemas.microsoft.com/office/drawing/2014/main" val="635825776"/>
                  </a:ext>
                </a:extLst>
              </a:tr>
            </a:tbl>
          </a:graphicData>
        </a:graphic>
      </p:graphicFrame>
      <p:sp>
        <p:nvSpPr>
          <p:cNvPr id="4" name="Rectangle 2">
            <a:extLst>
              <a:ext uri="{FF2B5EF4-FFF2-40B4-BE49-F238E27FC236}">
                <a16:creationId xmlns:a16="http://schemas.microsoft.com/office/drawing/2014/main" id="{1EEACCE7-47CD-323F-0394-001377ED29B2}"/>
              </a:ext>
            </a:extLst>
          </p:cNvPr>
          <p:cNvSpPr>
            <a:spLocks noChangeArrowheads="1"/>
          </p:cNvSpPr>
          <p:nvPr/>
        </p:nvSpPr>
        <p:spPr bwMode="auto">
          <a:xfrm>
            <a:off x="1774825" y="731688"/>
            <a:ext cx="8642350" cy="791741"/>
          </a:xfrm>
          <a:prstGeom prst="rect">
            <a:avLst/>
          </a:prstGeom>
          <a:solidFill>
            <a:srgbClr val="ADC8A8"/>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5" name="Rectangle 8">
            <a:extLst>
              <a:ext uri="{FF2B5EF4-FFF2-40B4-BE49-F238E27FC236}">
                <a16:creationId xmlns:a16="http://schemas.microsoft.com/office/drawing/2014/main" id="{EEDB1FCF-F7EF-4143-839B-65059F426D2E}"/>
              </a:ext>
            </a:extLst>
          </p:cNvPr>
          <p:cNvSpPr>
            <a:spLocks noChangeArrowheads="1"/>
          </p:cNvSpPr>
          <p:nvPr/>
        </p:nvSpPr>
        <p:spPr bwMode="auto">
          <a:xfrm>
            <a:off x="1774825" y="752427"/>
            <a:ext cx="8642350" cy="738664"/>
          </a:xfrm>
          <a:prstGeom prst="rect">
            <a:avLst/>
          </a:prstGeom>
          <a:solidFill>
            <a:schemeClr val="bg2">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s-ES" altLang="es-MX" sz="1400" b="1" dirty="0"/>
              <a:t>ANEXO 9. MONTOS MÁXIMOS DE ADJUDICACIONES MEDIANTE PROCEDIMIENTO DE ADJUDICACIÓN DIRECTA Y DE INVITACIÓN A CUANDO MENOS TRES PERSONAS, ESTABLECIDOS EN MILES DE PESOS, SIN CONSIDERAR EL IMPUESTO AL VALOR AGREGADO.</a:t>
            </a:r>
            <a:r>
              <a:rPr lang="es-ES" altLang="es-MX" sz="1400" dirty="0"/>
              <a:t> </a:t>
            </a:r>
          </a:p>
        </p:txBody>
      </p:sp>
      <p:sp>
        <p:nvSpPr>
          <p:cNvPr id="6" name="Text Box 108">
            <a:extLst>
              <a:ext uri="{FF2B5EF4-FFF2-40B4-BE49-F238E27FC236}">
                <a16:creationId xmlns:a16="http://schemas.microsoft.com/office/drawing/2014/main" id="{9C034085-F440-700A-BAF5-A777B5A1DE44}"/>
              </a:ext>
            </a:extLst>
          </p:cNvPr>
          <p:cNvSpPr txBox="1">
            <a:spLocks noChangeArrowheads="1"/>
          </p:cNvSpPr>
          <p:nvPr/>
        </p:nvSpPr>
        <p:spPr bwMode="auto">
          <a:xfrm>
            <a:off x="2566989" y="309206"/>
            <a:ext cx="70580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s-MX" altLang="es-MX" b="1" dirty="0">
                <a:solidFill>
                  <a:srgbClr val="0832B8"/>
                </a:solidFill>
              </a:rPr>
              <a:t>PRESUPUESTO DE EGRESOS DE LA FEDERACIÓN 2023</a:t>
            </a:r>
            <a:r>
              <a:rPr lang="es-MX" altLang="es-MX" sz="1000" b="1" dirty="0">
                <a:solidFill>
                  <a:srgbClr val="0832B8"/>
                </a:solidFill>
              </a:rPr>
              <a:t> </a:t>
            </a:r>
            <a:endParaRPr lang="es-ES" altLang="es-MX" b="1" dirty="0">
              <a:solidFill>
                <a:srgbClr val="0832B8"/>
              </a:solidFill>
            </a:endParaRPr>
          </a:p>
        </p:txBody>
      </p:sp>
      <p:sp>
        <p:nvSpPr>
          <p:cNvPr id="7" name="Rectangle 3">
            <a:extLst>
              <a:ext uri="{FF2B5EF4-FFF2-40B4-BE49-F238E27FC236}">
                <a16:creationId xmlns:a16="http://schemas.microsoft.com/office/drawing/2014/main" id="{A17079B0-9F56-F996-93AC-8B4B74685587}"/>
              </a:ext>
            </a:extLst>
          </p:cNvPr>
          <p:cNvSpPr>
            <a:spLocks noChangeArrowheads="1"/>
          </p:cNvSpPr>
          <p:nvPr/>
        </p:nvSpPr>
        <p:spPr bwMode="auto">
          <a:xfrm>
            <a:off x="1774825" y="1564991"/>
            <a:ext cx="8642350" cy="323850"/>
          </a:xfrm>
          <a:prstGeom prst="rect">
            <a:avLst/>
          </a:prstGeom>
          <a:solidFill>
            <a:schemeClr val="tx1">
              <a:lumMod val="95000"/>
            </a:schemeClr>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9" name="Rectangle 10">
            <a:extLst>
              <a:ext uri="{FF2B5EF4-FFF2-40B4-BE49-F238E27FC236}">
                <a16:creationId xmlns:a16="http://schemas.microsoft.com/office/drawing/2014/main" id="{072CA7DD-399A-DA8A-59EF-AD0FDD7C17C1}"/>
              </a:ext>
            </a:extLst>
          </p:cNvPr>
          <p:cNvSpPr>
            <a:spLocks noChangeArrowheads="1"/>
          </p:cNvSpPr>
          <p:nvPr/>
        </p:nvSpPr>
        <p:spPr bwMode="auto">
          <a:xfrm>
            <a:off x="4319589" y="1569972"/>
            <a:ext cx="3376694"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s-ES" altLang="es-MX" sz="1300" dirty="0">
                <a:solidFill>
                  <a:schemeClr val="bg2">
                    <a:lumMod val="60000"/>
                    <a:lumOff val="40000"/>
                  </a:schemeClr>
                </a:solidFill>
              </a:rPr>
              <a:t>Adquisiciones, Arrendamientos y Servicios </a:t>
            </a:r>
          </a:p>
        </p:txBody>
      </p:sp>
      <p:grpSp>
        <p:nvGrpSpPr>
          <p:cNvPr id="10" name="Grupo 3">
            <a:extLst>
              <a:ext uri="{FF2B5EF4-FFF2-40B4-BE49-F238E27FC236}">
                <a16:creationId xmlns:a16="http://schemas.microsoft.com/office/drawing/2014/main" id="{C3AEECCB-3F66-04C5-9B2D-DB1CE2C950A1}"/>
              </a:ext>
            </a:extLst>
          </p:cNvPr>
          <p:cNvGrpSpPr>
            <a:grpSpLocks/>
          </p:cNvGrpSpPr>
          <p:nvPr/>
        </p:nvGrpSpPr>
        <p:grpSpPr bwMode="auto">
          <a:xfrm>
            <a:off x="1774825" y="1880733"/>
            <a:ext cx="8656205" cy="549275"/>
            <a:chOff x="237666" y="2330800"/>
            <a:chExt cx="8654813" cy="549275"/>
          </a:xfrm>
        </p:grpSpPr>
        <p:sp>
          <p:nvSpPr>
            <p:cNvPr id="11" name="Rectangle 4">
              <a:extLst>
                <a:ext uri="{FF2B5EF4-FFF2-40B4-BE49-F238E27FC236}">
                  <a16:creationId xmlns:a16="http://schemas.microsoft.com/office/drawing/2014/main" id="{36883A9E-5565-0C21-B047-12436AB5A365}"/>
                </a:ext>
              </a:extLst>
            </p:cNvPr>
            <p:cNvSpPr>
              <a:spLocks noChangeArrowheads="1"/>
            </p:cNvSpPr>
            <p:nvPr/>
          </p:nvSpPr>
          <p:spPr bwMode="auto">
            <a:xfrm>
              <a:off x="6022975" y="2348309"/>
              <a:ext cx="2869504" cy="503238"/>
            </a:xfrm>
            <a:prstGeom prst="rect">
              <a:avLst/>
            </a:prstGeom>
            <a:solidFill>
              <a:schemeClr val="accent2">
                <a:alpha val="5098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12" name="Rectangle 5">
              <a:extLst>
                <a:ext uri="{FF2B5EF4-FFF2-40B4-BE49-F238E27FC236}">
                  <a16:creationId xmlns:a16="http://schemas.microsoft.com/office/drawing/2014/main" id="{A6E0C3C1-BF10-0DF2-917D-7788C3C846C9}"/>
                </a:ext>
              </a:extLst>
            </p:cNvPr>
            <p:cNvSpPr>
              <a:spLocks noChangeArrowheads="1"/>
            </p:cNvSpPr>
            <p:nvPr/>
          </p:nvSpPr>
          <p:spPr bwMode="auto">
            <a:xfrm>
              <a:off x="3276600" y="2348309"/>
              <a:ext cx="2746375" cy="50323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13" name="Rectangle 11">
              <a:extLst>
                <a:ext uri="{FF2B5EF4-FFF2-40B4-BE49-F238E27FC236}">
                  <a16:creationId xmlns:a16="http://schemas.microsoft.com/office/drawing/2014/main" id="{FB64A3DD-EB0D-0558-0076-915B81EE1FFE}"/>
                </a:ext>
              </a:extLst>
            </p:cNvPr>
            <p:cNvSpPr>
              <a:spLocks noChangeArrowheads="1"/>
            </p:cNvSpPr>
            <p:nvPr/>
          </p:nvSpPr>
          <p:spPr bwMode="auto">
            <a:xfrm>
              <a:off x="237666" y="2340612"/>
              <a:ext cx="3135904" cy="523220"/>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rgbClr val="292934"/>
                </a:solidFill>
              </a:endParaRPr>
            </a:p>
            <a:p>
              <a:pPr algn="ctr"/>
              <a:r>
                <a:rPr lang="es-ES" altLang="es-MX" sz="1000" b="1" dirty="0">
                  <a:solidFill>
                    <a:srgbClr val="292934"/>
                  </a:solidFill>
                </a:rPr>
                <a:t>Presupuesto autorizado de adquisiciones, arrendamientos y</a:t>
              </a:r>
              <a:r>
                <a:rPr lang="es-ES" altLang="es-MX" sz="1000" dirty="0">
                  <a:solidFill>
                    <a:srgbClr val="292934"/>
                  </a:solidFill>
                </a:rPr>
                <a:t> </a:t>
              </a:r>
              <a:r>
                <a:rPr lang="es-ES" altLang="es-MX" sz="1000" b="1" dirty="0">
                  <a:solidFill>
                    <a:srgbClr val="292934"/>
                  </a:solidFill>
                </a:rPr>
                <a:t>servicios</a:t>
              </a:r>
            </a:p>
            <a:p>
              <a:pPr algn="ctr"/>
              <a:endParaRPr lang="es-ES" altLang="es-MX" sz="500" b="1" dirty="0">
                <a:solidFill>
                  <a:srgbClr val="292934"/>
                </a:solidFill>
              </a:endParaRPr>
            </a:p>
          </p:txBody>
        </p:sp>
        <p:sp>
          <p:nvSpPr>
            <p:cNvPr id="14" name="Rectangle 12">
              <a:extLst>
                <a:ext uri="{FF2B5EF4-FFF2-40B4-BE49-F238E27FC236}">
                  <a16:creationId xmlns:a16="http://schemas.microsoft.com/office/drawing/2014/main" id="{6453834A-3C9A-0F39-55BE-611492913E17}"/>
                </a:ext>
              </a:extLst>
            </p:cNvPr>
            <p:cNvSpPr>
              <a:spLocks noChangeArrowheads="1"/>
            </p:cNvSpPr>
            <p:nvPr/>
          </p:nvSpPr>
          <p:spPr bwMode="auto">
            <a:xfrm>
              <a:off x="3373570" y="2343291"/>
              <a:ext cx="2649404" cy="523220"/>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400" b="1" dirty="0">
                <a:solidFill>
                  <a:schemeClr val="bg1"/>
                </a:solidFill>
              </a:endParaRPr>
            </a:p>
            <a:p>
              <a:pPr algn="ctr"/>
              <a:r>
                <a:rPr lang="es-ES" altLang="es-MX" sz="1000" b="1" dirty="0">
                  <a:solidFill>
                    <a:schemeClr val="bg1"/>
                  </a:solidFill>
                </a:rPr>
                <a:t>Monto máximo total de cada operación que podrá adjudicarse directamente </a:t>
              </a:r>
            </a:p>
            <a:p>
              <a:pPr algn="ctr"/>
              <a:endParaRPr lang="es-ES" altLang="es-MX" sz="400" b="1" dirty="0">
                <a:solidFill>
                  <a:schemeClr val="bg1"/>
                </a:solidFill>
              </a:endParaRPr>
            </a:p>
          </p:txBody>
        </p:sp>
        <p:sp>
          <p:nvSpPr>
            <p:cNvPr id="15" name="Rectangle 13">
              <a:extLst>
                <a:ext uri="{FF2B5EF4-FFF2-40B4-BE49-F238E27FC236}">
                  <a16:creationId xmlns:a16="http://schemas.microsoft.com/office/drawing/2014/main" id="{E875FBD7-E1F6-51A0-F31D-EB64B2604415}"/>
                </a:ext>
              </a:extLst>
            </p:cNvPr>
            <p:cNvSpPr>
              <a:spLocks noChangeArrowheads="1"/>
            </p:cNvSpPr>
            <p:nvPr/>
          </p:nvSpPr>
          <p:spPr bwMode="auto">
            <a:xfrm>
              <a:off x="6022973" y="2330800"/>
              <a:ext cx="2869505" cy="549275"/>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000" b="1" dirty="0">
                  <a:solidFill>
                    <a:schemeClr val="bg1"/>
                  </a:solidFill>
                </a:rPr>
                <a:t>Monto máximo total de cada operación que podrá adjudicarse mediante invitación a cuando menos tres personas </a:t>
              </a:r>
            </a:p>
          </p:txBody>
        </p:sp>
      </p:grpSp>
    </p:spTree>
    <p:extLst>
      <p:ext uri="{BB962C8B-B14F-4D97-AF65-F5344CB8AC3E}">
        <p14:creationId xmlns:p14="http://schemas.microsoft.com/office/powerpoint/2010/main" val="2982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strVal val="#ppt_w*0.70"/>
                                          </p:val>
                                        </p:tav>
                                        <p:tav tm="100000">
                                          <p:val>
                                            <p:strVal val="#ppt_w"/>
                                          </p:val>
                                        </p:tav>
                                      </p:tavLst>
                                    </p:anim>
                                    <p:anim calcmode="lin" valueType="num">
                                      <p:cBhvr>
                                        <p:cTn id="8" dur="1250" fill="hold"/>
                                        <p:tgtEl>
                                          <p:spTgt spid="6"/>
                                        </p:tgtEl>
                                        <p:attrNameLst>
                                          <p:attrName>ppt_h</p:attrName>
                                        </p:attrNameLst>
                                      </p:cBhvr>
                                      <p:tavLst>
                                        <p:tav tm="0">
                                          <p:val>
                                            <p:strVal val="#ppt_h"/>
                                          </p:val>
                                        </p:tav>
                                        <p:tav tm="100000">
                                          <p:val>
                                            <p:strVal val="#ppt_h"/>
                                          </p:val>
                                        </p:tav>
                                      </p:tavLst>
                                    </p:anim>
                                    <p:animEffect transition="in" filter="fade">
                                      <p:cBhvr>
                                        <p:cTn id="9" dur="1250"/>
                                        <p:tgtEl>
                                          <p:spTgt spid="6"/>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250" fill="hold"/>
                                        <p:tgtEl>
                                          <p:spTgt spid="5"/>
                                        </p:tgtEl>
                                        <p:attrNameLst>
                                          <p:attrName>ppt_w</p:attrName>
                                        </p:attrNameLst>
                                      </p:cBhvr>
                                      <p:tavLst>
                                        <p:tav tm="0">
                                          <p:val>
                                            <p:fltVal val="0"/>
                                          </p:val>
                                        </p:tav>
                                        <p:tav tm="100000">
                                          <p:val>
                                            <p:strVal val="#ppt_w"/>
                                          </p:val>
                                        </p:tav>
                                      </p:tavLst>
                                    </p:anim>
                                    <p:anim calcmode="lin" valueType="num">
                                      <p:cBhvr>
                                        <p:cTn id="14" dur="1250" fill="hold"/>
                                        <p:tgtEl>
                                          <p:spTgt spid="5"/>
                                        </p:tgtEl>
                                        <p:attrNameLst>
                                          <p:attrName>ppt_h</p:attrName>
                                        </p:attrNameLst>
                                      </p:cBhvr>
                                      <p:tavLst>
                                        <p:tav tm="0">
                                          <p:val>
                                            <p:fltVal val="0"/>
                                          </p:val>
                                        </p:tav>
                                        <p:tav tm="100000">
                                          <p:val>
                                            <p:strVal val="#ppt_h"/>
                                          </p:val>
                                        </p:tav>
                                      </p:tavLst>
                                    </p:anim>
                                    <p:animEffect transition="in" filter="fade">
                                      <p:cBhvr>
                                        <p:cTn id="15" dur="125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250" fill="hold"/>
                                        <p:tgtEl>
                                          <p:spTgt spid="9"/>
                                        </p:tgtEl>
                                        <p:attrNameLst>
                                          <p:attrName>ppt_w</p:attrName>
                                        </p:attrNameLst>
                                      </p:cBhvr>
                                      <p:tavLst>
                                        <p:tav tm="0">
                                          <p:val>
                                            <p:fltVal val="0"/>
                                          </p:val>
                                        </p:tav>
                                        <p:tav tm="100000">
                                          <p:val>
                                            <p:strVal val="#ppt_w"/>
                                          </p:val>
                                        </p:tav>
                                      </p:tavLst>
                                    </p:anim>
                                    <p:anim calcmode="lin" valueType="num">
                                      <p:cBhvr>
                                        <p:cTn id="19" dur="1250" fill="hold"/>
                                        <p:tgtEl>
                                          <p:spTgt spid="9"/>
                                        </p:tgtEl>
                                        <p:attrNameLst>
                                          <p:attrName>ppt_h</p:attrName>
                                        </p:attrNameLst>
                                      </p:cBhvr>
                                      <p:tavLst>
                                        <p:tav tm="0">
                                          <p:val>
                                            <p:fltVal val="0"/>
                                          </p:val>
                                        </p:tav>
                                        <p:tav tm="100000">
                                          <p:val>
                                            <p:strVal val="#ppt_h"/>
                                          </p:val>
                                        </p:tav>
                                      </p:tavLst>
                                    </p:anim>
                                    <p:animEffect transition="in" filter="fade">
                                      <p:cBhvr>
                                        <p:cTn id="20" dur="1250"/>
                                        <p:tgtEl>
                                          <p:spTgt spid="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250" fill="hold"/>
                                        <p:tgtEl>
                                          <p:spTgt spid="7"/>
                                        </p:tgtEl>
                                        <p:attrNameLst>
                                          <p:attrName>ppt_w</p:attrName>
                                        </p:attrNameLst>
                                      </p:cBhvr>
                                      <p:tavLst>
                                        <p:tav tm="0">
                                          <p:val>
                                            <p:strVal val="#ppt_w*0.70"/>
                                          </p:val>
                                        </p:tav>
                                        <p:tav tm="100000">
                                          <p:val>
                                            <p:strVal val="#ppt_w"/>
                                          </p:val>
                                        </p:tav>
                                      </p:tavLst>
                                    </p:anim>
                                    <p:anim calcmode="lin" valueType="num">
                                      <p:cBhvr>
                                        <p:cTn id="24" dur="1250" fill="hold"/>
                                        <p:tgtEl>
                                          <p:spTgt spid="7"/>
                                        </p:tgtEl>
                                        <p:attrNameLst>
                                          <p:attrName>ppt_h</p:attrName>
                                        </p:attrNameLst>
                                      </p:cBhvr>
                                      <p:tavLst>
                                        <p:tav tm="0">
                                          <p:val>
                                            <p:strVal val="#ppt_h"/>
                                          </p:val>
                                        </p:tav>
                                        <p:tav tm="100000">
                                          <p:val>
                                            <p:strVal val="#ppt_h"/>
                                          </p:val>
                                        </p:tav>
                                      </p:tavLst>
                                    </p:anim>
                                    <p:animEffect transition="in" filter="fade">
                                      <p:cBhvr>
                                        <p:cTn id="25" dur="125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250" fill="hold"/>
                                        <p:tgtEl>
                                          <p:spTgt spid="10"/>
                                        </p:tgtEl>
                                        <p:attrNameLst>
                                          <p:attrName>ppt_w</p:attrName>
                                        </p:attrNameLst>
                                      </p:cBhvr>
                                      <p:tavLst>
                                        <p:tav tm="0">
                                          <p:val>
                                            <p:fltVal val="0"/>
                                          </p:val>
                                        </p:tav>
                                        <p:tav tm="100000">
                                          <p:val>
                                            <p:strVal val="#ppt_w"/>
                                          </p:val>
                                        </p:tav>
                                      </p:tavLst>
                                    </p:anim>
                                    <p:anim calcmode="lin" valueType="num">
                                      <p:cBhvr>
                                        <p:cTn id="29" dur="1250" fill="hold"/>
                                        <p:tgtEl>
                                          <p:spTgt spid="10"/>
                                        </p:tgtEl>
                                        <p:attrNameLst>
                                          <p:attrName>ppt_h</p:attrName>
                                        </p:attrNameLst>
                                      </p:cBhvr>
                                      <p:tavLst>
                                        <p:tav tm="0">
                                          <p:val>
                                            <p:fltVal val="0"/>
                                          </p:val>
                                        </p:tav>
                                        <p:tav tm="100000">
                                          <p:val>
                                            <p:strVal val="#ppt_h"/>
                                          </p:val>
                                        </p:tav>
                                      </p:tavLst>
                                    </p:anim>
                                    <p:animEffect transition="in" filter="fade">
                                      <p:cBhvr>
                                        <p:cTn id="30" dur="1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anim calcmode="lin" valueType="num">
                                      <p:cBhvr>
                                        <p:cTn id="41" dur="1250" fill="hold"/>
                                        <p:tgtEl>
                                          <p:spTgt spid="3"/>
                                        </p:tgtEl>
                                        <p:attrNameLst>
                                          <p:attrName>ppt_x</p:attrName>
                                        </p:attrNameLst>
                                      </p:cBhvr>
                                      <p:tavLst>
                                        <p:tav tm="0">
                                          <p:val>
                                            <p:strVal val="#ppt_x"/>
                                          </p:val>
                                        </p:tav>
                                        <p:tav tm="100000">
                                          <p:val>
                                            <p:strVal val="#ppt_x"/>
                                          </p:val>
                                        </p:tav>
                                      </p:tavLst>
                                    </p:anim>
                                    <p:anim calcmode="lin" valueType="num">
                                      <p:cBhvr>
                                        <p:cTn id="42"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5668C9-11F4-8037-F0F9-63030FAD815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72</a:t>
            </a:fld>
            <a:endParaRPr lang="en-US" sz="2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FAB2DB8-DFA2-0622-4031-1D39F0731738}"/>
              </a:ext>
            </a:extLst>
          </p:cNvPr>
          <p:cNvGraphicFramePr>
            <a:graphicFrameLocks noGrp="1"/>
          </p:cNvGraphicFramePr>
          <p:nvPr>
            <p:extLst>
              <p:ext uri="{D42A27DB-BD31-4B8C-83A1-F6EECF244321}">
                <p14:modId xmlns:p14="http://schemas.microsoft.com/office/powerpoint/2010/main" val="2321679568"/>
              </p:ext>
            </p:extLst>
          </p:nvPr>
        </p:nvGraphicFramePr>
        <p:xfrm>
          <a:off x="1774825" y="2567638"/>
          <a:ext cx="8574520" cy="4102591"/>
        </p:xfrm>
        <a:graphic>
          <a:graphicData uri="http://schemas.openxmlformats.org/drawingml/2006/table">
            <a:tbl>
              <a:tblPr firstRow="1" bandRow="1">
                <a:tableStyleId>{5C22544A-7EE6-4342-B048-85BDC9FD1C3A}</a:tableStyleId>
              </a:tblPr>
              <a:tblGrid>
                <a:gridCol w="930715">
                  <a:extLst>
                    <a:ext uri="{9D8B030D-6E8A-4147-A177-3AD203B41FA5}">
                      <a16:colId xmlns:a16="http://schemas.microsoft.com/office/drawing/2014/main" val="20000"/>
                    </a:ext>
                  </a:extLst>
                </a:gridCol>
                <a:gridCol w="975034">
                  <a:extLst>
                    <a:ext uri="{9D8B030D-6E8A-4147-A177-3AD203B41FA5}">
                      <a16:colId xmlns:a16="http://schemas.microsoft.com/office/drawing/2014/main" val="20001"/>
                    </a:ext>
                  </a:extLst>
                </a:gridCol>
                <a:gridCol w="1639830">
                  <a:extLst>
                    <a:ext uri="{9D8B030D-6E8A-4147-A177-3AD203B41FA5}">
                      <a16:colId xmlns:a16="http://schemas.microsoft.com/office/drawing/2014/main" val="20002"/>
                    </a:ext>
                  </a:extLst>
                </a:gridCol>
                <a:gridCol w="1639830">
                  <a:extLst>
                    <a:ext uri="{9D8B030D-6E8A-4147-A177-3AD203B41FA5}">
                      <a16:colId xmlns:a16="http://schemas.microsoft.com/office/drawing/2014/main" val="1104633549"/>
                    </a:ext>
                  </a:extLst>
                </a:gridCol>
                <a:gridCol w="1728470">
                  <a:extLst>
                    <a:ext uri="{9D8B030D-6E8A-4147-A177-3AD203B41FA5}">
                      <a16:colId xmlns:a16="http://schemas.microsoft.com/office/drawing/2014/main" val="20003"/>
                    </a:ext>
                  </a:extLst>
                </a:gridCol>
                <a:gridCol w="1660641">
                  <a:extLst>
                    <a:ext uri="{9D8B030D-6E8A-4147-A177-3AD203B41FA5}">
                      <a16:colId xmlns:a16="http://schemas.microsoft.com/office/drawing/2014/main" val="2385516618"/>
                    </a:ext>
                  </a:extLst>
                </a:gridCol>
              </a:tblGrid>
              <a:tr h="44501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Mayor de</a:t>
                      </a:r>
                    </a:p>
                  </a:txBody>
                  <a:tcPr marL="91454" marR="91454" marT="43542" marB="43542" anchor="ctr" horzOverflow="overflow">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Hasta</a:t>
                      </a:r>
                      <a:endParaRPr kumimoji="0" lang="es-ES" sz="12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ES" sz="1200" b="1" i="0" u="none" strike="noStrike" cap="none" normalizeH="0" baseline="0" dirty="0">
                          <a:ln>
                            <a:noFill/>
                          </a:ln>
                          <a:solidFill>
                            <a:schemeClr val="bg1"/>
                          </a:solidFill>
                          <a:effectLst/>
                          <a:latin typeface="Arial" charset="0"/>
                        </a:rPr>
                        <a:t>Dependencias y Entidades</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extLst>
                  <a:ext uri="{0D108BD9-81ED-4DB2-BD59-A6C34878D82A}">
                    <a16:rowId xmlns:a16="http://schemas.microsoft.com/office/drawing/2014/main" val="10000"/>
                  </a:ext>
                </a:extLst>
              </a:tr>
              <a:tr h="1635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MX" sz="1100" b="1" i="0" u="none" strike="noStrike" cap="none" normalizeH="0" baseline="0" dirty="0">
                        <a:ln>
                          <a:noFill/>
                        </a:ln>
                        <a:solidFill>
                          <a:srgbClr val="002060"/>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435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195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2,500</a:t>
                      </a:r>
                    </a:p>
                  </a:txBody>
                  <a:tcPr marL="44450" marR="44450" marT="0" marB="0" anchor="ctr">
                    <a:solidFill>
                      <a:schemeClr val="tx1">
                        <a:lumMod val="9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490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245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3,710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2,690</a:t>
                      </a:r>
                    </a:p>
                  </a:txBody>
                  <a:tcPr marL="44450" marR="44450" marT="0" marB="0" anchor="ctr">
                    <a:solidFill>
                      <a:schemeClr val="bg2">
                        <a:lumMod val="40000"/>
                        <a:lumOff val="60000"/>
                      </a:schemeClr>
                    </a:solidFill>
                  </a:tcPr>
                </a:tc>
                <a:extLst>
                  <a:ext uri="{0D108BD9-81ED-4DB2-BD59-A6C34878D82A}">
                    <a16:rowId xmlns:a16="http://schemas.microsoft.com/office/drawing/2014/main" val="10002"/>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550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4,120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3,230</a:t>
                      </a:r>
                    </a:p>
                  </a:txBody>
                  <a:tcPr marL="44450" marR="44450" marT="0" marB="0" anchor="ctr">
                    <a:solidFill>
                      <a:schemeClr val="tx1">
                        <a:lumMod val="95000"/>
                      </a:schemeClr>
                    </a:solidFill>
                  </a:tcPr>
                </a:tc>
                <a:extLst>
                  <a:ext uri="{0D108BD9-81ED-4DB2-BD59-A6C34878D82A}">
                    <a16:rowId xmlns:a16="http://schemas.microsoft.com/office/drawing/2014/main" val="10003"/>
                  </a:ext>
                </a:extLst>
              </a:tr>
              <a:tr h="1974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625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335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4,680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3,760</a:t>
                      </a:r>
                    </a:p>
                  </a:txBody>
                  <a:tcPr marL="44450" marR="44450" marT="0" marB="0" anchor="ctr">
                    <a:solidFill>
                      <a:schemeClr val="bg2">
                        <a:lumMod val="40000"/>
                        <a:lumOff val="60000"/>
                      </a:schemeClr>
                    </a:solidFill>
                  </a:tcPr>
                </a:tc>
                <a:extLst>
                  <a:ext uri="{0D108BD9-81ED-4DB2-BD59-A6C34878D82A}">
                    <a16:rowId xmlns:a16="http://schemas.microsoft.com/office/drawing/2014/main" val="10004"/>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815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6,060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4,480</a:t>
                      </a:r>
                    </a:p>
                  </a:txBody>
                  <a:tcPr marL="44450" marR="44450" marT="0" marB="0" anchor="ctr">
                    <a:solidFill>
                      <a:schemeClr val="tx1">
                        <a:lumMod val="95000"/>
                      </a:schemeClr>
                    </a:solidFill>
                  </a:tcPr>
                </a:tc>
                <a:extLst>
                  <a:ext uri="{0D108BD9-81ED-4DB2-BD59-A6C34878D82A}">
                    <a16:rowId xmlns:a16="http://schemas.microsoft.com/office/drawing/2014/main" val="10005"/>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965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435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7,320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5,370</a:t>
                      </a:r>
                    </a:p>
                  </a:txBody>
                  <a:tcPr marL="44450" marR="44450" marT="0" marB="0" anchor="ctr">
                    <a:solidFill>
                      <a:schemeClr val="bg2">
                        <a:lumMod val="40000"/>
                        <a:lumOff val="60000"/>
                      </a:schemeClr>
                    </a:solidFill>
                  </a:tcPr>
                </a:tc>
                <a:extLst>
                  <a:ext uri="{0D108BD9-81ED-4DB2-BD59-A6C34878D82A}">
                    <a16:rowId xmlns:a16="http://schemas.microsoft.com/office/drawing/2014/main" val="10006"/>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1,075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530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8,160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5,910</a:t>
                      </a:r>
                    </a:p>
                  </a:txBody>
                  <a:tcPr marL="44450" marR="44450" marT="0" marB="0" anchor="ctr">
                    <a:solidFill>
                      <a:schemeClr val="tx1">
                        <a:lumMod val="95000"/>
                      </a:schemeClr>
                    </a:solidFill>
                  </a:tcPr>
                </a:tc>
                <a:extLst>
                  <a:ext uri="{0D108BD9-81ED-4DB2-BD59-A6C34878D82A}">
                    <a16:rowId xmlns:a16="http://schemas.microsoft.com/office/drawing/2014/main" val="10007"/>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1,180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9,000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6,430</a:t>
                      </a:r>
                    </a:p>
                  </a:txBody>
                  <a:tcPr marL="44450" marR="44450" marT="0" marB="0" anchor="ctr">
                    <a:solidFill>
                      <a:schemeClr val="bg2">
                        <a:lumMod val="40000"/>
                        <a:lumOff val="60000"/>
                      </a:schemeClr>
                    </a:solidFill>
                  </a:tcPr>
                </a:tc>
                <a:extLst>
                  <a:ext uri="{0D108BD9-81ED-4DB2-BD59-A6C34878D82A}">
                    <a16:rowId xmlns:a16="http://schemas.microsoft.com/office/drawing/2014/main" val="10008"/>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675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9,840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7,700</a:t>
                      </a:r>
                    </a:p>
                  </a:txBody>
                  <a:tcPr marL="44450" marR="44450" marT="0" marB="0" anchor="ctr">
                    <a:solidFill>
                      <a:schemeClr val="tx1">
                        <a:lumMod val="95000"/>
                      </a:schemeClr>
                    </a:solidFill>
                  </a:tcPr>
                </a:tc>
                <a:extLst>
                  <a:ext uri="{0D108BD9-81ED-4DB2-BD59-A6C34878D82A}">
                    <a16:rowId xmlns:a16="http://schemas.microsoft.com/office/drawing/2014/main" val="10009"/>
                  </a:ext>
                </a:extLst>
              </a:tr>
              <a:tr h="1953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1,450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775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11,100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8,790</a:t>
                      </a:r>
                    </a:p>
                  </a:txBody>
                  <a:tcPr marL="44450" marR="44450" marT="0" marB="0" anchor="ctr">
                    <a:solidFill>
                      <a:schemeClr val="bg2">
                        <a:lumMod val="40000"/>
                        <a:lumOff val="60000"/>
                      </a:schemeClr>
                    </a:solidFill>
                  </a:tcPr>
                </a:tc>
                <a:extLst>
                  <a:ext uri="{0D108BD9-81ED-4DB2-BD59-A6C34878D82A}">
                    <a16:rowId xmlns:a16="http://schemas.microsoft.com/office/drawing/2014/main" val="10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1,615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12,350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9,850</a:t>
                      </a:r>
                    </a:p>
                  </a:txBody>
                  <a:tcPr marL="44450" marR="44450" marT="0" marB="0" anchor="ctr">
                    <a:solidFill>
                      <a:schemeClr val="tx1">
                        <a:lumMod val="95000"/>
                      </a:schemeClr>
                    </a:solidFill>
                  </a:tcPr>
                </a:tc>
                <a:extLst>
                  <a:ext uri="{0D108BD9-81ED-4DB2-BD59-A6C34878D82A}">
                    <a16:rowId xmlns:a16="http://schemas.microsoft.com/office/drawing/2014/main" val="10011"/>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1,885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975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14,500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11,100</a:t>
                      </a:r>
                    </a:p>
                  </a:txBody>
                  <a:tcPr marL="44450" marR="44450" marT="0" marB="0" anchor="ctr">
                    <a:solidFill>
                      <a:schemeClr val="bg2">
                        <a:lumMod val="40000"/>
                        <a:lumOff val="60000"/>
                      </a:schemeClr>
                    </a:solidFill>
                  </a:tcPr>
                </a:tc>
                <a:extLst>
                  <a:ext uri="{0D108BD9-81ED-4DB2-BD59-A6C34878D82A}">
                    <a16:rowId xmlns:a16="http://schemas.microsoft.com/office/drawing/2014/main" val="419738068"/>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2,155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1,100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16,500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12,450</a:t>
                      </a:r>
                    </a:p>
                  </a:txBody>
                  <a:tcPr marL="44450" marR="44450" marT="0" marB="0" anchor="ctr">
                    <a:solidFill>
                      <a:schemeClr val="tx1">
                        <a:lumMod val="95000"/>
                      </a:schemeClr>
                    </a:solidFill>
                  </a:tcPr>
                </a:tc>
                <a:extLst>
                  <a:ext uri="{0D108BD9-81ED-4DB2-BD59-A6C34878D82A}">
                    <a16:rowId xmlns:a16="http://schemas.microsoft.com/office/drawing/2014/main" val="4008555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2,425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1,230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18,700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13,950</a:t>
                      </a:r>
                    </a:p>
                  </a:txBody>
                  <a:tcPr marL="44450" marR="44450" marT="0" marB="0" anchor="ctr">
                    <a:solidFill>
                      <a:schemeClr val="bg2">
                        <a:lumMod val="40000"/>
                        <a:lumOff val="60000"/>
                      </a:schemeClr>
                    </a:solidFill>
                  </a:tcPr>
                </a:tc>
                <a:extLst>
                  <a:ext uri="{0D108BD9-81ED-4DB2-BD59-A6C34878D82A}">
                    <a16:rowId xmlns:a16="http://schemas.microsoft.com/office/drawing/2014/main" val="635825776"/>
                  </a:ext>
                </a:extLst>
              </a:tr>
            </a:tbl>
          </a:graphicData>
        </a:graphic>
      </p:graphicFrame>
      <p:sp>
        <p:nvSpPr>
          <p:cNvPr id="5" name="Rectangle 8">
            <a:extLst>
              <a:ext uri="{FF2B5EF4-FFF2-40B4-BE49-F238E27FC236}">
                <a16:creationId xmlns:a16="http://schemas.microsoft.com/office/drawing/2014/main" id="{EEDB1FCF-F7EF-4143-839B-65059F426D2E}"/>
              </a:ext>
            </a:extLst>
          </p:cNvPr>
          <p:cNvSpPr>
            <a:spLocks noChangeArrowheads="1"/>
          </p:cNvSpPr>
          <p:nvPr/>
        </p:nvSpPr>
        <p:spPr bwMode="auto">
          <a:xfrm>
            <a:off x="1774825" y="572312"/>
            <a:ext cx="8574520" cy="738664"/>
          </a:xfrm>
          <a:prstGeom prst="rect">
            <a:avLst/>
          </a:prstGeom>
          <a:solidFill>
            <a:schemeClr val="bg2">
              <a:lumMod val="40000"/>
              <a:lumOff val="6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s-ES" altLang="es-MX" sz="1400" b="1" dirty="0"/>
              <a:t>ANEXO 9. MONTOS MÁXIMOS DE ADJUDICACIONES MEDIANTE PROCEDIMIENTO DE ADJUDICACIÓN DIRECTA Y DE INVITACIÓN A CUANDO MENOS TRES PERSONAS, ESTABLECIDOS EN MILES DE PESOS, SIN CONSIDERAR EL IMPUESTO AL VALOR AGREGADO.</a:t>
            </a:r>
            <a:r>
              <a:rPr lang="es-ES" altLang="es-MX" sz="1400" dirty="0"/>
              <a:t> </a:t>
            </a:r>
          </a:p>
        </p:txBody>
      </p:sp>
      <p:sp>
        <p:nvSpPr>
          <p:cNvPr id="6" name="Text Box 108">
            <a:extLst>
              <a:ext uri="{FF2B5EF4-FFF2-40B4-BE49-F238E27FC236}">
                <a16:creationId xmlns:a16="http://schemas.microsoft.com/office/drawing/2014/main" id="{9C034085-F440-700A-BAF5-A777B5A1DE44}"/>
              </a:ext>
            </a:extLst>
          </p:cNvPr>
          <p:cNvSpPr txBox="1">
            <a:spLocks noChangeArrowheads="1"/>
          </p:cNvSpPr>
          <p:nvPr/>
        </p:nvSpPr>
        <p:spPr bwMode="auto">
          <a:xfrm>
            <a:off x="2566989" y="184511"/>
            <a:ext cx="70580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s-MX" altLang="es-MX" b="1" dirty="0">
                <a:solidFill>
                  <a:srgbClr val="0832B8"/>
                </a:solidFill>
              </a:rPr>
              <a:t>PRESUPUESTO DE EGRESOS DE LA FEDERACIÓN 2023</a:t>
            </a:r>
            <a:r>
              <a:rPr lang="es-MX" altLang="es-MX" sz="1000" b="1" dirty="0">
                <a:solidFill>
                  <a:srgbClr val="0832B8"/>
                </a:solidFill>
              </a:rPr>
              <a:t> </a:t>
            </a:r>
            <a:endParaRPr lang="es-ES" altLang="es-MX" b="1" dirty="0">
              <a:solidFill>
                <a:srgbClr val="0832B8"/>
              </a:solidFill>
            </a:endParaRPr>
          </a:p>
        </p:txBody>
      </p:sp>
      <p:sp>
        <p:nvSpPr>
          <p:cNvPr id="7" name="Rectangle 3">
            <a:extLst>
              <a:ext uri="{FF2B5EF4-FFF2-40B4-BE49-F238E27FC236}">
                <a16:creationId xmlns:a16="http://schemas.microsoft.com/office/drawing/2014/main" id="{A17079B0-9F56-F996-93AC-8B4B74685587}"/>
              </a:ext>
            </a:extLst>
          </p:cNvPr>
          <p:cNvSpPr>
            <a:spLocks noChangeArrowheads="1"/>
          </p:cNvSpPr>
          <p:nvPr/>
        </p:nvSpPr>
        <p:spPr bwMode="auto">
          <a:xfrm>
            <a:off x="1774825" y="1352524"/>
            <a:ext cx="8590546" cy="313137"/>
          </a:xfrm>
          <a:prstGeom prst="rect">
            <a:avLst/>
          </a:prstGeom>
          <a:solidFill>
            <a:schemeClr val="tx1">
              <a:lumMod val="95000"/>
            </a:schemeClr>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9" name="Rectangle 10">
            <a:extLst>
              <a:ext uri="{FF2B5EF4-FFF2-40B4-BE49-F238E27FC236}">
                <a16:creationId xmlns:a16="http://schemas.microsoft.com/office/drawing/2014/main" id="{072CA7DD-399A-DA8A-59EF-AD0FDD7C17C1}"/>
              </a:ext>
            </a:extLst>
          </p:cNvPr>
          <p:cNvSpPr>
            <a:spLocks noChangeArrowheads="1"/>
          </p:cNvSpPr>
          <p:nvPr/>
        </p:nvSpPr>
        <p:spPr bwMode="auto">
          <a:xfrm>
            <a:off x="3709985" y="1354457"/>
            <a:ext cx="50674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400" b="1" dirty="0">
                <a:solidFill>
                  <a:schemeClr val="bg2">
                    <a:lumMod val="60000"/>
                    <a:lumOff val="40000"/>
                  </a:schemeClr>
                </a:solidFill>
              </a:rPr>
              <a:t>Obras Públicas y Servicios Relacionados con las Mismas</a:t>
            </a:r>
            <a:endParaRPr lang="es-ES" altLang="es-MX" sz="1300" dirty="0">
              <a:solidFill>
                <a:schemeClr val="bg2">
                  <a:lumMod val="60000"/>
                  <a:lumOff val="40000"/>
                </a:schemeClr>
              </a:solidFill>
            </a:endParaRPr>
          </a:p>
        </p:txBody>
      </p:sp>
      <p:grpSp>
        <p:nvGrpSpPr>
          <p:cNvPr id="10" name="Grupo 3">
            <a:extLst>
              <a:ext uri="{FF2B5EF4-FFF2-40B4-BE49-F238E27FC236}">
                <a16:creationId xmlns:a16="http://schemas.microsoft.com/office/drawing/2014/main" id="{C3AEECCB-3F66-04C5-9B2D-DB1CE2C950A1}"/>
              </a:ext>
            </a:extLst>
          </p:cNvPr>
          <p:cNvGrpSpPr>
            <a:grpSpLocks/>
          </p:cNvGrpSpPr>
          <p:nvPr/>
        </p:nvGrpSpPr>
        <p:grpSpPr bwMode="auto">
          <a:xfrm>
            <a:off x="1788680" y="1679070"/>
            <a:ext cx="8578134" cy="869469"/>
            <a:chOff x="251517" y="2129137"/>
            <a:chExt cx="8576761" cy="869469"/>
          </a:xfrm>
        </p:grpSpPr>
        <p:sp>
          <p:nvSpPr>
            <p:cNvPr id="13" name="Rectangle 11">
              <a:extLst>
                <a:ext uri="{FF2B5EF4-FFF2-40B4-BE49-F238E27FC236}">
                  <a16:creationId xmlns:a16="http://schemas.microsoft.com/office/drawing/2014/main" id="{FB64A3DD-EB0D-0558-0076-915B81EE1FFE}"/>
                </a:ext>
              </a:extLst>
            </p:cNvPr>
            <p:cNvSpPr>
              <a:spLocks noChangeArrowheads="1"/>
            </p:cNvSpPr>
            <p:nvPr/>
          </p:nvSpPr>
          <p:spPr bwMode="auto">
            <a:xfrm>
              <a:off x="251517" y="2145159"/>
              <a:ext cx="1920996" cy="830997"/>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rgbClr val="292934"/>
                </a:solidFill>
              </a:endParaRPr>
            </a:p>
            <a:p>
              <a:pPr algn="ctr"/>
              <a:r>
                <a:rPr lang="es-ES" altLang="es-MX" sz="1000" b="1" dirty="0">
                  <a:solidFill>
                    <a:srgbClr val="292934"/>
                  </a:solidFill>
                </a:rPr>
                <a:t>Presupuesto autorizado para realizar obras y servicios relacionados con las mismas</a:t>
              </a:r>
            </a:p>
            <a:p>
              <a:pPr algn="ctr"/>
              <a:endParaRPr lang="es-ES" altLang="es-MX" sz="500" b="1" dirty="0">
                <a:solidFill>
                  <a:srgbClr val="292934"/>
                </a:solidFill>
              </a:endParaRPr>
            </a:p>
          </p:txBody>
        </p:sp>
        <p:sp>
          <p:nvSpPr>
            <p:cNvPr id="14" name="Rectangle 12">
              <a:extLst>
                <a:ext uri="{FF2B5EF4-FFF2-40B4-BE49-F238E27FC236}">
                  <a16:creationId xmlns:a16="http://schemas.microsoft.com/office/drawing/2014/main" id="{6453834A-3C9A-0F39-55BE-611492913E17}"/>
                </a:ext>
              </a:extLst>
            </p:cNvPr>
            <p:cNvSpPr>
              <a:spLocks noChangeArrowheads="1"/>
            </p:cNvSpPr>
            <p:nvPr/>
          </p:nvSpPr>
          <p:spPr bwMode="auto">
            <a:xfrm>
              <a:off x="2182259" y="2250958"/>
              <a:ext cx="161400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000" b="1" dirty="0">
                  <a:solidFill>
                    <a:schemeClr val="bg1"/>
                  </a:solidFill>
                </a:rPr>
                <a:t>Monto máximo total de cada obra pública que podrá adjudicarse directamente </a:t>
              </a:r>
            </a:p>
          </p:txBody>
        </p:sp>
        <p:sp>
          <p:nvSpPr>
            <p:cNvPr id="15" name="Rectangle 13">
              <a:extLst>
                <a:ext uri="{FF2B5EF4-FFF2-40B4-BE49-F238E27FC236}">
                  <a16:creationId xmlns:a16="http://schemas.microsoft.com/office/drawing/2014/main" id="{E875FBD7-E1F6-51A0-F31D-EB64B2604415}"/>
                </a:ext>
              </a:extLst>
            </p:cNvPr>
            <p:cNvSpPr>
              <a:spLocks noChangeArrowheads="1"/>
            </p:cNvSpPr>
            <p:nvPr/>
          </p:nvSpPr>
          <p:spPr bwMode="auto">
            <a:xfrm>
              <a:off x="7214270" y="2129137"/>
              <a:ext cx="1614008" cy="869469"/>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chemeClr val="bg1"/>
                </a:solidFill>
              </a:endParaRPr>
            </a:p>
            <a:p>
              <a:pPr algn="ctr"/>
              <a:r>
                <a:rPr lang="es-ES" altLang="es-MX" sz="950" b="1" dirty="0">
                  <a:solidFill>
                    <a:schemeClr val="bg1"/>
                  </a:solidFill>
                </a:rPr>
                <a:t>Monto máximo total de cada servicio que podrá adjudicarse mediante invitación a cuando menos tres personas </a:t>
              </a:r>
            </a:p>
          </p:txBody>
        </p:sp>
      </p:grpSp>
      <p:sp>
        <p:nvSpPr>
          <p:cNvPr id="8" name="Rectangle 13">
            <a:extLst>
              <a:ext uri="{FF2B5EF4-FFF2-40B4-BE49-F238E27FC236}">
                <a16:creationId xmlns:a16="http://schemas.microsoft.com/office/drawing/2014/main" id="{2E8D6DCD-251C-E091-AEC8-FFC060036C70}"/>
              </a:ext>
            </a:extLst>
          </p:cNvPr>
          <p:cNvSpPr>
            <a:spLocks noChangeArrowheads="1"/>
          </p:cNvSpPr>
          <p:nvPr/>
        </p:nvSpPr>
        <p:spPr bwMode="auto">
          <a:xfrm>
            <a:off x="5334246" y="1681385"/>
            <a:ext cx="1614267" cy="892552"/>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600" b="1" dirty="0">
              <a:solidFill>
                <a:schemeClr val="bg1"/>
              </a:solidFill>
            </a:endParaRPr>
          </a:p>
          <a:p>
            <a:pPr algn="ctr"/>
            <a:r>
              <a:rPr lang="es-ES" altLang="es-MX" sz="1000" b="1" dirty="0">
                <a:solidFill>
                  <a:schemeClr val="bg1"/>
                </a:solidFill>
              </a:rPr>
              <a:t>Monto máximo total de cada servicio que podrá adjudicarse directamente</a:t>
            </a:r>
          </a:p>
          <a:p>
            <a:pPr algn="ctr"/>
            <a:endParaRPr lang="es-ES" altLang="es-MX" sz="600" b="1" dirty="0">
              <a:solidFill>
                <a:schemeClr val="bg1"/>
              </a:solidFill>
            </a:endParaRPr>
          </a:p>
        </p:txBody>
      </p:sp>
      <p:sp>
        <p:nvSpPr>
          <p:cNvPr id="16" name="Rectangle 12">
            <a:extLst>
              <a:ext uri="{FF2B5EF4-FFF2-40B4-BE49-F238E27FC236}">
                <a16:creationId xmlns:a16="http://schemas.microsoft.com/office/drawing/2014/main" id="{B367AC0B-40C7-05B9-FB85-2B7400F8C649}"/>
              </a:ext>
            </a:extLst>
          </p:cNvPr>
          <p:cNvSpPr>
            <a:spLocks noChangeArrowheads="1"/>
          </p:cNvSpPr>
          <p:nvPr/>
        </p:nvSpPr>
        <p:spPr bwMode="auto">
          <a:xfrm>
            <a:off x="7045498" y="1619293"/>
            <a:ext cx="161426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980" b="1" dirty="0">
                <a:solidFill>
                  <a:schemeClr val="bg1"/>
                </a:solidFill>
              </a:rPr>
              <a:t>Monto máximo total de cada obra pública que podrá adjudicarse mediante invitación a cuando menos tres personas </a:t>
            </a:r>
          </a:p>
        </p:txBody>
      </p:sp>
    </p:spTree>
    <p:extLst>
      <p:ext uri="{BB962C8B-B14F-4D97-AF65-F5344CB8AC3E}">
        <p14:creationId xmlns:p14="http://schemas.microsoft.com/office/powerpoint/2010/main" val="41009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anim calcmode="lin" valueType="num">
                                      <p:cBhvr>
                                        <p:cTn id="19" dur="1250" fill="hold"/>
                                        <p:tgtEl>
                                          <p:spTgt spid="3"/>
                                        </p:tgtEl>
                                        <p:attrNameLst>
                                          <p:attrName>ppt_x</p:attrName>
                                        </p:attrNameLst>
                                      </p:cBhvr>
                                      <p:tavLst>
                                        <p:tav tm="0">
                                          <p:val>
                                            <p:strVal val="#ppt_x"/>
                                          </p:val>
                                        </p:tav>
                                        <p:tav tm="100000">
                                          <p:val>
                                            <p:strVal val="#ppt_x"/>
                                          </p:val>
                                        </p:tav>
                                      </p:tavLst>
                                    </p:anim>
                                    <p:anim calcmode="lin" valueType="num">
                                      <p:cBhvr>
                                        <p:cTn id="20" dur="1250" fill="hold"/>
                                        <p:tgtEl>
                                          <p:spTgt spid="3"/>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250" fill="hold"/>
                                        <p:tgtEl>
                                          <p:spTgt spid="9"/>
                                        </p:tgtEl>
                                        <p:attrNameLst>
                                          <p:attrName>ppt_w</p:attrName>
                                        </p:attrNameLst>
                                      </p:cBhvr>
                                      <p:tavLst>
                                        <p:tav tm="0">
                                          <p:val>
                                            <p:fltVal val="0"/>
                                          </p:val>
                                        </p:tav>
                                        <p:tav tm="100000">
                                          <p:val>
                                            <p:strVal val="#ppt_w"/>
                                          </p:val>
                                        </p:tav>
                                      </p:tavLst>
                                    </p:anim>
                                    <p:anim calcmode="lin" valueType="num">
                                      <p:cBhvr>
                                        <p:cTn id="24" dur="1250" fill="hold"/>
                                        <p:tgtEl>
                                          <p:spTgt spid="9"/>
                                        </p:tgtEl>
                                        <p:attrNameLst>
                                          <p:attrName>ppt_h</p:attrName>
                                        </p:attrNameLst>
                                      </p:cBhvr>
                                      <p:tavLst>
                                        <p:tav tm="0">
                                          <p:val>
                                            <p:fltVal val="0"/>
                                          </p:val>
                                        </p:tav>
                                        <p:tav tm="100000">
                                          <p:val>
                                            <p:strVal val="#ppt_h"/>
                                          </p:val>
                                        </p:tav>
                                      </p:tavLst>
                                    </p:anim>
                                    <p:animEffect transition="in" filter="fade">
                                      <p:cBhvr>
                                        <p:cTn id="25" dur="125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250" fill="hold"/>
                                        <p:tgtEl>
                                          <p:spTgt spid="16"/>
                                        </p:tgtEl>
                                        <p:attrNameLst>
                                          <p:attrName>ppt_w</p:attrName>
                                        </p:attrNameLst>
                                      </p:cBhvr>
                                      <p:tavLst>
                                        <p:tav tm="0">
                                          <p:val>
                                            <p:fltVal val="0"/>
                                          </p:val>
                                        </p:tav>
                                        <p:tav tm="100000">
                                          <p:val>
                                            <p:strVal val="#ppt_w"/>
                                          </p:val>
                                        </p:tav>
                                      </p:tavLst>
                                    </p:anim>
                                    <p:anim calcmode="lin" valueType="num">
                                      <p:cBhvr>
                                        <p:cTn id="29" dur="1250" fill="hold"/>
                                        <p:tgtEl>
                                          <p:spTgt spid="16"/>
                                        </p:tgtEl>
                                        <p:attrNameLst>
                                          <p:attrName>ppt_h</p:attrName>
                                        </p:attrNameLst>
                                      </p:cBhvr>
                                      <p:tavLst>
                                        <p:tav tm="0">
                                          <p:val>
                                            <p:fltVal val="0"/>
                                          </p:val>
                                        </p:tav>
                                        <p:tav tm="100000">
                                          <p:val>
                                            <p:strVal val="#ppt_h"/>
                                          </p:val>
                                        </p:tav>
                                      </p:tavLst>
                                    </p:anim>
                                    <p:animEffect transition="in" filter="fade">
                                      <p:cBhvr>
                                        <p:cTn id="30" dur="125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250" fill="hold"/>
                                        <p:tgtEl>
                                          <p:spTgt spid="8"/>
                                        </p:tgtEl>
                                        <p:attrNameLst>
                                          <p:attrName>ppt_w</p:attrName>
                                        </p:attrNameLst>
                                      </p:cBhvr>
                                      <p:tavLst>
                                        <p:tav tm="0">
                                          <p:val>
                                            <p:fltVal val="0"/>
                                          </p:val>
                                        </p:tav>
                                        <p:tav tm="100000">
                                          <p:val>
                                            <p:strVal val="#ppt_w"/>
                                          </p:val>
                                        </p:tav>
                                      </p:tavLst>
                                    </p:anim>
                                    <p:anim calcmode="lin" valueType="num">
                                      <p:cBhvr>
                                        <p:cTn id="34" dur="1250" fill="hold"/>
                                        <p:tgtEl>
                                          <p:spTgt spid="8"/>
                                        </p:tgtEl>
                                        <p:attrNameLst>
                                          <p:attrName>ppt_h</p:attrName>
                                        </p:attrNameLst>
                                      </p:cBhvr>
                                      <p:tavLst>
                                        <p:tav tm="0">
                                          <p:val>
                                            <p:fltVal val="0"/>
                                          </p:val>
                                        </p:tav>
                                        <p:tav tm="100000">
                                          <p:val>
                                            <p:strVal val="#ppt_h"/>
                                          </p:val>
                                        </p:tav>
                                      </p:tavLst>
                                    </p:anim>
                                    <p:animEffect transition="in" filter="fade">
                                      <p:cBhvr>
                                        <p:cTn id="35" dur="125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250" fill="hold"/>
                                        <p:tgtEl>
                                          <p:spTgt spid="10"/>
                                        </p:tgtEl>
                                        <p:attrNameLst>
                                          <p:attrName>ppt_w</p:attrName>
                                        </p:attrNameLst>
                                      </p:cBhvr>
                                      <p:tavLst>
                                        <p:tav tm="0">
                                          <p:val>
                                            <p:fltVal val="0"/>
                                          </p:val>
                                        </p:tav>
                                        <p:tav tm="100000">
                                          <p:val>
                                            <p:strVal val="#ppt_w"/>
                                          </p:val>
                                        </p:tav>
                                      </p:tavLst>
                                    </p:anim>
                                    <p:anim calcmode="lin" valueType="num">
                                      <p:cBhvr>
                                        <p:cTn id="39" dur="1250" fill="hold"/>
                                        <p:tgtEl>
                                          <p:spTgt spid="10"/>
                                        </p:tgtEl>
                                        <p:attrNameLst>
                                          <p:attrName>ppt_h</p:attrName>
                                        </p:attrNameLst>
                                      </p:cBhvr>
                                      <p:tavLst>
                                        <p:tav tm="0">
                                          <p:val>
                                            <p:fltVal val="0"/>
                                          </p:val>
                                        </p:tav>
                                        <p:tav tm="100000">
                                          <p:val>
                                            <p:strVal val="#ppt_h"/>
                                          </p:val>
                                        </p:tav>
                                      </p:tavLst>
                                    </p:anim>
                                    <p:animEffect transition="in" filter="fade">
                                      <p:cBhvr>
                                        <p:cTn id="40" dur="1250"/>
                                        <p:tgtEl>
                                          <p:spTgt spid="1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250" fill="hold"/>
                                        <p:tgtEl>
                                          <p:spTgt spid="7"/>
                                        </p:tgtEl>
                                        <p:attrNameLst>
                                          <p:attrName>ppt_w</p:attrName>
                                        </p:attrNameLst>
                                      </p:cBhvr>
                                      <p:tavLst>
                                        <p:tav tm="0">
                                          <p:val>
                                            <p:strVal val="#ppt_w*0.70"/>
                                          </p:val>
                                        </p:tav>
                                        <p:tav tm="100000">
                                          <p:val>
                                            <p:strVal val="#ppt_w"/>
                                          </p:val>
                                        </p:tav>
                                      </p:tavLst>
                                    </p:anim>
                                    <p:anim calcmode="lin" valueType="num">
                                      <p:cBhvr>
                                        <p:cTn id="44" dur="1250" fill="hold"/>
                                        <p:tgtEl>
                                          <p:spTgt spid="7"/>
                                        </p:tgtEl>
                                        <p:attrNameLst>
                                          <p:attrName>ppt_h</p:attrName>
                                        </p:attrNameLst>
                                      </p:cBhvr>
                                      <p:tavLst>
                                        <p:tav tm="0">
                                          <p:val>
                                            <p:strVal val="#ppt_h"/>
                                          </p:val>
                                        </p:tav>
                                        <p:tav tm="100000">
                                          <p:val>
                                            <p:strVal val="#ppt_h"/>
                                          </p:val>
                                        </p:tav>
                                      </p:tavLst>
                                    </p:anim>
                                    <p:animEffect transition="in" filter="fade">
                                      <p:cBhvr>
                                        <p:cTn id="45" dur="1250"/>
                                        <p:tgtEl>
                                          <p:spTgt spid="7"/>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250" fill="hold"/>
                                        <p:tgtEl>
                                          <p:spTgt spid="10"/>
                                        </p:tgtEl>
                                        <p:attrNameLst>
                                          <p:attrName>ppt_w</p:attrName>
                                        </p:attrNameLst>
                                      </p:cBhvr>
                                      <p:tavLst>
                                        <p:tav tm="0">
                                          <p:val>
                                            <p:fltVal val="0"/>
                                          </p:val>
                                        </p:tav>
                                        <p:tav tm="100000">
                                          <p:val>
                                            <p:strVal val="#ppt_w"/>
                                          </p:val>
                                        </p:tav>
                                      </p:tavLst>
                                    </p:anim>
                                    <p:anim calcmode="lin" valueType="num">
                                      <p:cBhvr>
                                        <p:cTn id="49" dur="1250" fill="hold"/>
                                        <p:tgtEl>
                                          <p:spTgt spid="10"/>
                                        </p:tgtEl>
                                        <p:attrNameLst>
                                          <p:attrName>ppt_h</p:attrName>
                                        </p:attrNameLst>
                                      </p:cBhvr>
                                      <p:tavLst>
                                        <p:tav tm="0">
                                          <p:val>
                                            <p:fltVal val="0"/>
                                          </p:val>
                                        </p:tav>
                                        <p:tav tm="100000">
                                          <p:val>
                                            <p:strVal val="#ppt_h"/>
                                          </p:val>
                                        </p:tav>
                                      </p:tavLst>
                                    </p:anim>
                                    <p:animEffect transition="in" filter="fade">
                                      <p:cBhvr>
                                        <p:cTn id="50"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8" grpId="0" animBg="1"/>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213942"/>
            <a:ext cx="9690132" cy="6099825"/>
          </a:xfrm>
        </p:spPr>
        <p:txBody>
          <a:bodyPr>
            <a:normAutofit/>
          </a:bodyPr>
          <a:lstStyle/>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III. </a:t>
            </a:r>
            <a:r>
              <a:rPr lang="es-MX" altLang="es-MX" dirty="0">
                <a:solidFill>
                  <a:schemeClr val="bg1"/>
                </a:solidFill>
                <a:latin typeface="Arial" panose="020B0604020202020204" pitchFamily="34" charset="0"/>
                <a:cs typeface="Arial" panose="020B0604020202020204" pitchFamily="34" charset="0"/>
              </a:rPr>
              <a:t>Estas contrataciones por </a:t>
            </a:r>
            <a:r>
              <a:rPr lang="es-MX" altLang="es-MX" dirty="0">
                <a:solidFill>
                  <a:srgbClr val="0000FF"/>
                </a:solidFill>
                <a:latin typeface="Arial" panose="020B0604020202020204" pitchFamily="34" charset="0"/>
                <a:cs typeface="Arial" panose="020B0604020202020204" pitchFamily="34" charset="0"/>
              </a:rPr>
              <a:t>monto</a:t>
            </a:r>
            <a:r>
              <a:rPr lang="es-MX" altLang="es-MX" dirty="0">
                <a:solidFill>
                  <a:schemeClr val="bg1"/>
                </a:solidFill>
                <a:latin typeface="Arial" panose="020B0604020202020204" pitchFamily="34" charset="0"/>
                <a:cs typeface="Arial" panose="020B0604020202020204" pitchFamily="34" charset="0"/>
              </a:rPr>
              <a:t> se podrán llevar a cabo siempre que </a:t>
            </a:r>
            <a:r>
              <a:rPr lang="es-MX" altLang="es-MX" dirty="0">
                <a:solidFill>
                  <a:schemeClr val="bg2"/>
                </a:solidFill>
                <a:latin typeface="Arial" panose="020B0604020202020204" pitchFamily="34" charset="0"/>
                <a:cs typeface="Arial" panose="020B0604020202020204" pitchFamily="34" charset="0"/>
              </a:rPr>
              <a:t>los contratos no se fraccionen</a:t>
            </a:r>
            <a:r>
              <a:rPr lang="es-MX" altLang="es-MX" dirty="0">
                <a:solidFill>
                  <a:schemeClr val="bg1"/>
                </a:solidFill>
                <a:latin typeface="Arial" panose="020B0604020202020204" pitchFamily="34" charset="0"/>
                <a:cs typeface="Arial" panose="020B0604020202020204" pitchFamily="34" charset="0"/>
              </a:rPr>
              <a:t> para que las contrataciones quede comprendidas en los supuestos de excepción a la licitación pública por monto.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Existe fraccionamiento cuando se cumplen las cinco fracciones del artículo 74 del RLAASSP o del 75 2º pfo. del RLOPSRM.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Por lo tanto deben cumplirse los seis requisitos siguientes:</a:t>
            </a:r>
          </a:p>
          <a:p>
            <a:pPr marL="0" lvl="1" indent="0" algn="just" eaLnBrk="1" hangingPunct="1">
              <a:lnSpc>
                <a:spcPct val="100000"/>
              </a:lnSpc>
              <a:spcBef>
                <a:spcPts val="0"/>
              </a:spcBef>
              <a:buClr>
                <a:srgbClr val="8E2E50"/>
              </a:buClr>
              <a:buFont typeface="Wingdings" pitchFamily="2" charset="2"/>
              <a:buNone/>
            </a:pPr>
            <a:endParaRPr 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sz="2000" dirty="0">
                <a:solidFill>
                  <a:schemeClr val="bg1"/>
                </a:solidFill>
                <a:latin typeface="Arial" panose="020B0604020202020204" pitchFamily="34" charset="0"/>
                <a:cs typeface="Arial" panose="020B0604020202020204" pitchFamily="34" charset="0"/>
              </a:rPr>
              <a:t>		</a:t>
            </a:r>
            <a:endParaRPr lang="es-MX" altLang="es-MX" sz="2000" dirty="0">
              <a:solidFill>
                <a:schemeClr val="bg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5491EDCB-B6C8-2F55-493E-ED5908F05B03}"/>
              </a:ext>
            </a:extLst>
          </p:cNvPr>
          <p:cNvGraphicFramePr>
            <a:graphicFrameLocks noGrp="1"/>
          </p:cNvGraphicFramePr>
          <p:nvPr>
            <p:extLst>
              <p:ext uri="{D42A27DB-BD31-4B8C-83A1-F6EECF244321}">
                <p14:modId xmlns:p14="http://schemas.microsoft.com/office/powerpoint/2010/main" val="1580033054"/>
              </p:ext>
            </p:extLst>
          </p:nvPr>
        </p:nvGraphicFramePr>
        <p:xfrm>
          <a:off x="346364" y="2444492"/>
          <a:ext cx="11537242" cy="3901440"/>
        </p:xfrm>
        <a:graphic>
          <a:graphicData uri="http://schemas.openxmlformats.org/drawingml/2006/table">
            <a:tbl>
              <a:tblPr firstRow="1" bandRow="1">
                <a:tableStyleId>{B301B821-A1FF-4177-AEE7-76D212191A09}</a:tableStyleId>
              </a:tblPr>
              <a:tblGrid>
                <a:gridCol w="5768621">
                  <a:extLst>
                    <a:ext uri="{9D8B030D-6E8A-4147-A177-3AD203B41FA5}">
                      <a16:colId xmlns:a16="http://schemas.microsoft.com/office/drawing/2014/main" val="1078123810"/>
                    </a:ext>
                  </a:extLst>
                </a:gridCol>
                <a:gridCol w="5768621">
                  <a:extLst>
                    <a:ext uri="{9D8B030D-6E8A-4147-A177-3AD203B41FA5}">
                      <a16:colId xmlns:a16="http://schemas.microsoft.com/office/drawing/2014/main" val="4051404842"/>
                    </a:ext>
                  </a:extLst>
                </a:gridCol>
              </a:tblGrid>
              <a:tr h="0">
                <a:tc gridSpan="2">
                  <a:txBody>
                    <a:bodyPr/>
                    <a:lstStyle/>
                    <a:p>
                      <a:pPr algn="ctr"/>
                      <a:r>
                        <a:rPr lang="es-MX" sz="1700" b="0" dirty="0">
                          <a:latin typeface="Arial" panose="020B0604020202020204" pitchFamily="34" charset="0"/>
                          <a:cs typeface="Arial" panose="020B0604020202020204" pitchFamily="34" charset="0"/>
                        </a:rPr>
                        <a:t>Requisitos para que se presente el fraccionamiento mediante contrataciones por monto</a:t>
                      </a:r>
                    </a:p>
                  </a:txBody>
                  <a:tcPr/>
                </a:tc>
                <a:tc hMerge="1">
                  <a:txBody>
                    <a:bodyPr/>
                    <a:lstStyle/>
                    <a:p>
                      <a:pPr algn="ctr"/>
                      <a:endParaRPr lang="es-MX"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1456996"/>
                  </a:ext>
                </a:extLst>
              </a:tr>
              <a:tr h="0">
                <a:tc>
                  <a:txBody>
                    <a:bodyPr/>
                    <a:lstStyle/>
                    <a:p>
                      <a:pPr algn="ctr"/>
                      <a:r>
                        <a:rPr lang="es-MX" sz="1700" b="0" dirty="0">
                          <a:latin typeface="Arial" panose="020B0604020202020204" pitchFamily="34" charset="0"/>
                          <a:cs typeface="Arial" panose="020B0604020202020204" pitchFamily="34" charset="0"/>
                        </a:rPr>
                        <a:t>Adquisiciones</a:t>
                      </a:r>
                    </a:p>
                  </a:txBody>
                  <a:tcPr/>
                </a:tc>
                <a:tc>
                  <a:txBody>
                    <a:bodyPr/>
                    <a:lstStyle/>
                    <a:p>
                      <a:pPr algn="ctr"/>
                      <a:r>
                        <a:rPr lang="es-MX" sz="1700" b="0" dirty="0">
                          <a:latin typeface="Arial" panose="020B0604020202020204" pitchFamily="34" charset="0"/>
                          <a:cs typeface="Arial" panose="020B0604020202020204" pitchFamily="34" charset="0"/>
                        </a:rPr>
                        <a:t>Obra pública</a:t>
                      </a:r>
                    </a:p>
                  </a:txBody>
                  <a:tcPr/>
                </a:tc>
                <a:extLst>
                  <a:ext uri="{0D108BD9-81ED-4DB2-BD59-A6C34878D82A}">
                    <a16:rowId xmlns:a16="http://schemas.microsoft.com/office/drawing/2014/main" val="21061916"/>
                  </a:ext>
                </a:extLst>
              </a:tr>
              <a:tr h="370840">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estén fundadas en el artículo 42 de la LAASSP. </a:t>
                      </a:r>
                      <a:endParaRPr lang="es-MX" sz="1700" dirty="0">
                        <a:latin typeface="Arial" panose="020B0604020202020204" pitchFamily="34" charset="0"/>
                        <a:cs typeface="Arial" panose="020B0604020202020204" pitchFamily="34" charset="0"/>
                      </a:endParaRP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estén fundadas en el artículo 43 de la LOPSRM.</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6158668"/>
                  </a:ext>
                </a:extLst>
              </a:tr>
              <a:tr h="370840">
                <a:tc gridSpan="2">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La suma de sus importes superen el monto máximo indicado en el Presupuesto de Egresos de la Federación para cada procedimiento de excepción.</a:t>
                      </a:r>
                      <a:r>
                        <a:rPr lang="es-MX" sz="1700" kern="1200" dirty="0">
                          <a:solidFill>
                            <a:schemeClr val="dk1"/>
                          </a:solidFill>
                          <a:effectLst/>
                          <a:latin typeface="Arial" panose="020B0604020202020204" pitchFamily="34" charset="0"/>
                          <a:ea typeface="+mn-ea"/>
                          <a:cs typeface="Arial" panose="020B0604020202020204" pitchFamily="34" charset="0"/>
                        </a:rPr>
                        <a:t>.</a:t>
                      </a:r>
                      <a:endParaRPr lang="es-MX" sz="1700" dirty="0">
                        <a:effectLst/>
                        <a:latin typeface="Arial" panose="020B0604020202020204" pitchFamily="34" charset="0"/>
                        <a:cs typeface="Arial" panose="020B0604020202020204" pitchFamily="34" charset="0"/>
                      </a:endParaRP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383380698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Los bienes o servicios objeto de las contrataciones sean exactamente los mismos.</a:t>
                      </a: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Los trabajos objeto de las contrataciones se refieran a la misma obra o proyecto.</a:t>
                      </a:r>
                      <a:r>
                        <a:rPr lang="es-MX" sz="1700" dirty="0">
                          <a:effectLst/>
                          <a:latin typeface="Arial" panose="020B0604020202020204" pitchFamily="34" charset="0"/>
                          <a:cs typeface="Arial" panose="020B0604020202020204" pitchFamily="34" charset="0"/>
                        </a:rPr>
                        <a:t> </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347561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El Área contratante o el Área requirente pudieron prever las contrataciones en un sólo procedimiento, sin que se haya realizado de esta forma. </a:t>
                      </a: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El área responsable de la contratación o el Área requirente pudieron prever las contrataciones de las obras o servicios en un solo procedimiento.</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238555"/>
                  </a:ext>
                </a:extLst>
              </a:tr>
              <a:tr h="370840">
                <a:tc gridSpan="2">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las operaciones involucradas se realicen en un solo ejercicio fiscal.</a:t>
                      </a:r>
                      <a:r>
                        <a:rPr lang="es-MX" sz="1700" dirty="0">
                          <a:effectLst/>
                          <a:latin typeface="Arial" panose="020B0604020202020204" pitchFamily="34" charset="0"/>
                          <a:cs typeface="Arial" panose="020B0604020202020204" pitchFamily="34" charset="0"/>
                        </a:rPr>
                        <a:t> </a:t>
                      </a: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2110037244"/>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kern="1200" dirty="0">
                          <a:solidFill>
                            <a:schemeClr val="dk1"/>
                          </a:solidFill>
                          <a:effectLst/>
                          <a:latin typeface="Arial" panose="020B0604020202020204" pitchFamily="34" charset="0"/>
                          <a:ea typeface="+mn-ea"/>
                          <a:cs typeface="Arial" panose="020B0604020202020204" pitchFamily="34" charset="0"/>
                        </a:rPr>
                        <a:t>Las solicitudes de contratación las hizo la misma área requirente, o el área responsable de la contratación . </a:t>
                      </a: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2547491948"/>
                  </a:ext>
                </a:extLst>
              </a:tr>
            </a:tbl>
          </a:graphicData>
        </a:graphic>
      </p:graphicFrame>
    </p:spTree>
    <p:extLst>
      <p:ext uri="{BB962C8B-B14F-4D97-AF65-F5344CB8AC3E}">
        <p14:creationId xmlns:p14="http://schemas.microsoft.com/office/powerpoint/2010/main" val="22372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anim calcmode="lin" valueType="num">
                                      <p:cBhvr>
                                        <p:cTn id="8" dur="75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9"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0" dur="750" fill="hold"/>
                                        <p:tgtEl>
                                          <p:spTgt spid="1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800" decel="100000"/>
                                        <p:tgtEl>
                                          <p:spTgt spid="11">
                                            <p:txEl>
                                              <p:pRg st="2" end="2"/>
                                            </p:txEl>
                                          </p:spTgt>
                                        </p:tgtEl>
                                      </p:cBhvr>
                                    </p:animEffect>
                                    <p:anim calcmode="lin" valueType="num">
                                      <p:cBhvr>
                                        <p:cTn id="1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11">
                                            <p:txEl>
                                              <p:pRg st="4" end="4"/>
                                            </p:txEl>
                                          </p:spTgt>
                                        </p:tgtEl>
                                        <p:attrNameLst>
                                          <p:attrName>style.visibility</p:attrName>
                                        </p:attrNameLst>
                                      </p:cBhvr>
                                      <p:to>
                                        <p:strVal val="visible"/>
                                      </p:to>
                                    </p:set>
                                    <p:anim by="(-#ppt_w*2)" calcmode="lin" valueType="num">
                                      <p:cBhvr rctx="PPT">
                                        <p:cTn id="25" dur="250" autoRev="1" fill="hold">
                                          <p:stCondLst>
                                            <p:cond delay="0"/>
                                          </p:stCondLst>
                                        </p:cTn>
                                        <p:tgtEl>
                                          <p:spTgt spid="11">
                                            <p:txEl>
                                              <p:pRg st="4" end="4"/>
                                            </p:txEl>
                                          </p:spTgt>
                                        </p:tgtEl>
                                        <p:attrNameLst>
                                          <p:attrName>ppt_w</p:attrName>
                                        </p:attrNameLst>
                                      </p:cBhvr>
                                    </p:anim>
                                    <p:anim by="(#ppt_w*0.50)" calcmode="lin" valueType="num">
                                      <p:cBhvr>
                                        <p:cTn id="26" dur="250" decel="50000" autoRev="1" fill="hold">
                                          <p:stCondLst>
                                            <p:cond delay="0"/>
                                          </p:stCondLst>
                                        </p:cTn>
                                        <p:tgtEl>
                                          <p:spTgt spid="11">
                                            <p:txEl>
                                              <p:pRg st="4" end="4"/>
                                            </p:txEl>
                                          </p:spTgt>
                                        </p:tgtEl>
                                        <p:attrNameLst>
                                          <p:attrName>ppt_x</p:attrName>
                                        </p:attrNameLst>
                                      </p:cBhvr>
                                    </p:anim>
                                    <p:anim from="(-#ppt_h/2)" to="(#ppt_y)" calcmode="lin" valueType="num">
                                      <p:cBhvr>
                                        <p:cTn id="27" dur="500" fill="hold">
                                          <p:stCondLst>
                                            <p:cond delay="0"/>
                                          </p:stCondLst>
                                        </p:cTn>
                                        <p:tgtEl>
                                          <p:spTgt spid="11">
                                            <p:txEl>
                                              <p:pRg st="4" end="4"/>
                                            </p:txEl>
                                          </p:spTgt>
                                        </p:tgtEl>
                                        <p:attrNameLst>
                                          <p:attrName>ppt_y</p:attrName>
                                        </p:attrNameLst>
                                      </p:cBhvr>
                                    </p:anim>
                                    <p:animRot by="21600000">
                                      <p:cBhvr>
                                        <p:cTn id="28" dur="500" fill="hold">
                                          <p:stCondLst>
                                            <p:cond delay="0"/>
                                          </p:stCondLst>
                                        </p:cTn>
                                        <p:tgtEl>
                                          <p:spTgt spid="11">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heckerboard(across)">
                                      <p:cBhvr>
                                        <p:cTn id="3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El total de las contrataciones que realice la dependencia o entidad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no pueden exceder el 30% del presupuesto total para adquisiciones, arrendamientos y servicios en cada ejercicio presupuestal. </a:t>
            </a:r>
            <a:r>
              <a:rPr lang="es-MX" sz="1600" dirty="0">
                <a:solidFill>
                  <a:schemeClr val="bg1"/>
                </a:solidFill>
                <a:latin typeface="Arial" panose="020B0604020202020204" pitchFamily="34" charset="0"/>
                <a:cs typeface="Arial" panose="020B0604020202020204" pitchFamily="34" charset="0"/>
              </a:rPr>
              <a:t>(arts. 42 4º pfo. LAASSP, y 43 3er. pfo. 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Ahora bien, en materia de obras públicas, en casos excepcionales, el titular de la dependencia o el órgano de gobierno de la entidad, bajo su responsabilidad, podrá fijar un porcentaje mayor a ese 30 %, debiéndolo hacer del conocimiento del OIC. Esta facultad podrá delegarse en el oficial mayor o su equivalente en las dependencias o entidades </a:t>
            </a:r>
            <a:r>
              <a:rPr lang="es-MX" sz="1600" dirty="0">
                <a:solidFill>
                  <a:schemeClr val="bg1"/>
                </a:solidFill>
                <a:latin typeface="Arial" panose="020B0604020202020204" pitchFamily="34" charset="0"/>
                <a:cs typeface="Arial" panose="020B0604020202020204" pitchFamily="34" charset="0"/>
              </a:rPr>
              <a:t>(art. 43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del total de contrataciones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se deberá adjudicar por lo menos el 50% de monto contrado a MIPYMES </a:t>
            </a:r>
            <a:r>
              <a:rPr lang="es-MX" sz="1600" dirty="0">
                <a:solidFill>
                  <a:schemeClr val="bg1"/>
                </a:solidFill>
                <a:latin typeface="Arial" panose="020B0604020202020204" pitchFamily="34" charset="0"/>
                <a:cs typeface="Arial" panose="020B0604020202020204" pitchFamily="34" charset="0"/>
              </a:rPr>
              <a:t>(art. 76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este mismo tenor, la fracción IX del artículo 10 de la Ley para el Desarrollo de la Competitividad de la Micro, Pequeña y Mediana Empresa, establece que la SE debe promover que los entes públicos federales realicen la planeación de sus contrataciones (adquisiciones y obra pública) para destinarles a las MIPYMES, de manera gradual, un mínimo del 35%. Por ello el útimo párrafo del artículo 35 de la LAASSP permite realizar licitaciones nacionales sólo para</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5124" name="Picture 4" descr="Trasformación digital de MiPyMes – Afamjal">
            <a:extLst>
              <a:ext uri="{FF2B5EF4-FFF2-40B4-BE49-F238E27FC236}">
                <a16:creationId xmlns:a16="http://schemas.microsoft.com/office/drawing/2014/main" id="{179376B0-41F6-470E-2382-68C9E5A15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01" y="5544144"/>
            <a:ext cx="2857647" cy="10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anim calcmode="lin" valueType="num">
                                      <p:cBhvr>
                                        <p:cTn id="8" dur="75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9"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0" dur="750" fill="hold"/>
                                        <p:tgtEl>
                                          <p:spTgt spid="11">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750"/>
                            </p:stCondLst>
                            <p:childTnLst>
                              <p:par>
                                <p:cTn id="12" presetID="6" presetClass="entr" presetSubtype="16"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circle(in)">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750"/>
                                        <p:tgtEl>
                                          <p:spTgt spid="11">
                                            <p:txEl>
                                              <p:pRg st="4" end="4"/>
                                            </p:txEl>
                                          </p:spTgt>
                                        </p:tgtEl>
                                      </p:cBhvr>
                                    </p:animEffect>
                                    <p:anim calcmode="lin" valueType="num">
                                      <p:cBhvr>
                                        <p:cTn id="20" dur="7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1" dur="7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2" dur="7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par>
                          <p:cTn id="23" fill="hold">
                            <p:stCondLst>
                              <p:cond delay="750"/>
                            </p:stCondLst>
                            <p:childTnLst>
                              <p:par>
                                <p:cTn id="24" presetID="21" presetClass="entr" presetSubtype="1" fill="hold" nodeType="after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wheel(1)">
                                      <p:cBhvr>
                                        <p:cTn id="26" dur="1000"/>
                                        <p:tgtEl>
                                          <p:spTgt spid="11">
                                            <p:txEl>
                                              <p:pRg st="6" end="6"/>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strips(downLeft)">
                                      <p:cBhvr>
                                        <p:cTn id="2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1" y="393609"/>
            <a:ext cx="9690132" cy="2526567"/>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Por cuanto hace a las </a:t>
            </a:r>
            <a:r>
              <a:rPr lang="es-MX" sz="2000" b="1" dirty="0">
                <a:solidFill>
                  <a:schemeClr val="bg1"/>
                </a:solidFill>
                <a:latin typeface="Arial" panose="020B0604020202020204" pitchFamily="34" charset="0"/>
                <a:cs typeface="Arial" panose="020B0604020202020204" pitchFamily="34" charset="0"/>
              </a:rPr>
              <a:t>excepciones </a:t>
            </a:r>
            <a:r>
              <a:rPr lang="es-MX" sz="2000" b="1" dirty="0">
                <a:solidFill>
                  <a:schemeClr val="accent3">
                    <a:lumMod val="75000"/>
                  </a:schemeClr>
                </a:solidFill>
                <a:latin typeface="Arial" panose="020B0604020202020204" pitchFamily="34" charset="0"/>
                <a:cs typeface="Arial" panose="020B0604020202020204" pitchFamily="34" charset="0"/>
              </a:rPr>
              <a:t>por causa</a:t>
            </a:r>
            <a:r>
              <a:rPr lang="es-MX" sz="2000" b="1"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41 LAASSP y 72 RLAASSP, y 42 LOPSRM y 74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Siempre se debe hacer la justificación correspondiente </a:t>
            </a:r>
            <a:r>
              <a:rPr lang="es-MX" sz="1600" dirty="0">
                <a:solidFill>
                  <a:schemeClr val="bg1"/>
                </a:solidFill>
                <a:latin typeface="Arial" panose="020B0604020202020204" pitchFamily="34" charset="0"/>
                <a:cs typeface="Arial" panose="020B0604020202020204" pitchFamily="34" charset="0"/>
              </a:rPr>
              <a:t>(arts. 71 RLAASSP y 73 RLOPSRM)</a:t>
            </a:r>
            <a:r>
              <a:rPr lang="es-MX" sz="2000" dirty="0">
                <a:solidFill>
                  <a:schemeClr val="bg1"/>
                </a:solidFill>
                <a:latin typeface="Arial" panose="020B0604020202020204" pitchFamily="34" charset="0"/>
                <a:cs typeface="Arial" panose="020B0604020202020204" pitchFamily="34" charset="0"/>
              </a:rPr>
              <a:t>, la cual debe contener lo siguiente:</a:t>
            </a:r>
          </a:p>
          <a:p>
            <a:pPr marL="0" indent="0" algn="just">
              <a:lnSpc>
                <a:spcPct val="100000"/>
              </a:lnSpc>
              <a:spcBef>
                <a:spcPts val="0"/>
              </a:spcBef>
              <a:buNone/>
              <a:defRPr/>
            </a:pPr>
            <a:endParaRPr lang="es-MX" sz="2000"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2C727B68-8B7F-21FF-BC88-EE9D29A2D327}"/>
              </a:ext>
            </a:extLst>
          </p:cNvPr>
          <p:cNvGraphicFramePr>
            <a:graphicFrameLocks noGrp="1"/>
          </p:cNvGraphicFramePr>
          <p:nvPr>
            <p:extLst>
              <p:ext uri="{D42A27DB-BD31-4B8C-83A1-F6EECF244321}">
                <p14:modId xmlns:p14="http://schemas.microsoft.com/office/powerpoint/2010/main" val="564837030"/>
              </p:ext>
            </p:extLst>
          </p:nvPr>
        </p:nvGraphicFramePr>
        <p:xfrm>
          <a:off x="698051" y="1745457"/>
          <a:ext cx="11012170" cy="4983480"/>
        </p:xfrm>
        <a:graphic>
          <a:graphicData uri="http://schemas.openxmlformats.org/drawingml/2006/table">
            <a:tbl>
              <a:tblPr firstRow="1" bandRow="1">
                <a:tableStyleId>{5C22544A-7EE6-4342-B048-85BDC9FD1C3A}</a:tableStyleId>
              </a:tblPr>
              <a:tblGrid>
                <a:gridCol w="4803097">
                  <a:extLst>
                    <a:ext uri="{9D8B030D-6E8A-4147-A177-3AD203B41FA5}">
                      <a16:colId xmlns:a16="http://schemas.microsoft.com/office/drawing/2014/main" val="1820271020"/>
                    </a:ext>
                  </a:extLst>
                </a:gridCol>
                <a:gridCol w="702988">
                  <a:extLst>
                    <a:ext uri="{9D8B030D-6E8A-4147-A177-3AD203B41FA5}">
                      <a16:colId xmlns:a16="http://schemas.microsoft.com/office/drawing/2014/main" val="523777890"/>
                    </a:ext>
                  </a:extLst>
                </a:gridCol>
                <a:gridCol w="5506085">
                  <a:extLst>
                    <a:ext uri="{9D8B030D-6E8A-4147-A177-3AD203B41FA5}">
                      <a16:colId xmlns:a16="http://schemas.microsoft.com/office/drawing/2014/main" val="1291660807"/>
                    </a:ext>
                  </a:extLst>
                </a:gridCol>
              </a:tblGrid>
              <a:tr h="370840">
                <a:tc gridSpan="3">
                  <a:txBody>
                    <a:bodyPr/>
                    <a:lstStyle/>
                    <a:p>
                      <a:pPr algn="ctr"/>
                      <a:r>
                        <a:rPr lang="es-MX" sz="1700" dirty="0">
                          <a:latin typeface="Arial" panose="020B0604020202020204" pitchFamily="34" charset="0"/>
                          <a:cs typeface="Arial" panose="020B0604020202020204" pitchFamily="34" charset="0"/>
                        </a:rPr>
                        <a:t>Contenido de la justificación para exceptuar la licitación por causa.</a:t>
                      </a:r>
                    </a:p>
                  </a:txBody>
                  <a:tcPr/>
                </a:tc>
                <a:tc hMerge="1">
                  <a:txBody>
                    <a:bodyPr/>
                    <a:lstStyle/>
                    <a:p>
                      <a:endParaRPr lang="es-MX"/>
                    </a:p>
                  </a:txBody>
                  <a:tcPr/>
                </a:tc>
                <a:tc hMerge="1">
                  <a:txBody>
                    <a:bodyPr/>
                    <a:lstStyle/>
                    <a:p>
                      <a:pPr algn="ct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2141049"/>
                  </a:ext>
                </a:extLst>
              </a:tr>
              <a:tr h="370840">
                <a:tc gridSpan="2">
                  <a:txBody>
                    <a:bodyPr/>
                    <a:lstStyle/>
                    <a:p>
                      <a:pPr algn="ctr"/>
                      <a:r>
                        <a:rPr lang="es-MX" sz="1700" dirty="0">
                          <a:latin typeface="Arial" panose="020B0604020202020204" pitchFamily="34" charset="0"/>
                          <a:cs typeface="Arial" panose="020B0604020202020204" pitchFamily="34" charset="0"/>
                        </a:rPr>
                        <a:t>Adquisiciones</a:t>
                      </a:r>
                    </a:p>
                  </a:txBody>
                  <a:tcPr/>
                </a:tc>
                <a:tc hMerge="1">
                  <a:txBody>
                    <a:bodyPr/>
                    <a:lstStyle/>
                    <a:p>
                      <a:pPr algn="ctr"/>
                      <a:endParaRPr lang="es-MX" sz="1700" dirty="0">
                        <a:latin typeface="Arial" panose="020B0604020202020204" pitchFamily="34" charset="0"/>
                        <a:cs typeface="Arial" panose="020B0604020202020204" pitchFamily="34" charset="0"/>
                      </a:endParaRPr>
                    </a:p>
                  </a:txBody>
                  <a:tcPr/>
                </a:tc>
                <a:tc>
                  <a:txBody>
                    <a:bodyPr/>
                    <a:lstStyle/>
                    <a:p>
                      <a:pPr algn="ctr"/>
                      <a:r>
                        <a:rPr lang="es-MX" sz="1700" dirty="0">
                          <a:latin typeface="Arial" panose="020B0604020202020204" pitchFamily="34" charset="0"/>
                          <a:cs typeface="Arial" panose="020B0604020202020204" pitchFamily="34" charset="0"/>
                        </a:rPr>
                        <a:t>Obras públicas</a:t>
                      </a:r>
                    </a:p>
                  </a:txBody>
                  <a:tcPr/>
                </a:tc>
                <a:extLst>
                  <a:ext uri="{0D108BD9-81ED-4DB2-BD59-A6C34878D82A}">
                    <a16:rowId xmlns:a16="http://schemas.microsoft.com/office/drawing/2014/main" val="414470522"/>
                  </a:ext>
                </a:extLst>
              </a:tr>
              <a:tr h="370840">
                <a:tc gridSpan="3">
                  <a:txBody>
                    <a:bodyPr/>
                    <a:lstStyle/>
                    <a:p>
                      <a:r>
                        <a:rPr lang="es-MX" sz="1700" dirty="0">
                          <a:latin typeface="Arial" panose="020B0604020202020204" pitchFamily="34" charset="0"/>
                          <a:cs typeface="Arial" panose="020B0604020202020204" pitchFamily="34" charset="0"/>
                        </a:rPr>
                        <a:t>I. Descripción detallada del objeto de la contratación.</a:t>
                      </a:r>
                    </a:p>
                  </a:txBody>
                  <a:tcPr/>
                </a:tc>
                <a:tc hMerge="1">
                  <a:txBody>
                    <a:bodyPr/>
                    <a:lstStyle/>
                    <a:p>
                      <a:endParaRPr lang="es-MX"/>
                    </a:p>
                  </a:txBody>
                  <a:tcPr/>
                </a:tc>
                <a:tc hMerge="1">
                  <a:txBody>
                    <a:bodyPr/>
                    <a:lstStyle/>
                    <a:p>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627425937"/>
                  </a:ext>
                </a:extLst>
              </a:tr>
              <a:tr h="370840">
                <a:tc gridSpan="3">
                  <a:txBody>
                    <a:bodyPr/>
                    <a:lstStyle/>
                    <a:p>
                      <a:r>
                        <a:rPr lang="es-MX" sz="1700" dirty="0">
                          <a:latin typeface="Arial" panose="020B0604020202020204" pitchFamily="34" charset="0"/>
                          <a:cs typeface="Arial" panose="020B0604020202020204" pitchFamily="34" charset="0"/>
                        </a:rPr>
                        <a:t>II. Plazo y condiciones de la entrega de bienes o prestación de servicios o ejecución de la obra.</a:t>
                      </a:r>
                    </a:p>
                  </a:txBody>
                  <a:tcPr/>
                </a:tc>
                <a:tc hMerge="1">
                  <a:txBody>
                    <a:bodyPr/>
                    <a:lstStyle/>
                    <a:p>
                      <a:endParaRPr lang="es-MX"/>
                    </a:p>
                  </a:txBody>
                  <a:tcPr/>
                </a:tc>
                <a:tc hMerge="1">
                  <a:txBody>
                    <a:bodyPr/>
                    <a:lstStyle/>
                    <a:p>
                      <a:r>
                        <a:rPr lang="es-MX" sz="1700" dirty="0">
                          <a:latin typeface="Arial" panose="020B0604020202020204" pitchFamily="34" charset="0"/>
                          <a:cs typeface="Arial" panose="020B0604020202020204" pitchFamily="34" charset="0"/>
                        </a:rPr>
                        <a:t>Plazo de ejecución de la obra o servicio.</a:t>
                      </a:r>
                    </a:p>
                  </a:txBody>
                  <a:tcPr/>
                </a:tc>
                <a:extLst>
                  <a:ext uri="{0D108BD9-81ED-4DB2-BD59-A6C34878D82A}">
                    <a16:rowId xmlns:a16="http://schemas.microsoft.com/office/drawing/2014/main" val="3240116414"/>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III. Resultado de la investigación de mercado que soporta el procedimiento de contratación.</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6380854"/>
                  </a:ext>
                </a:extLst>
              </a:tr>
              <a:tr h="370840">
                <a:tc gridSpan="3">
                  <a:txBody>
                    <a:bodyPr/>
                    <a:lstStyle/>
                    <a:p>
                      <a:r>
                        <a:rPr lang="es-MX" sz="1700" dirty="0">
                          <a:latin typeface="Arial" panose="020B0604020202020204" pitchFamily="34" charset="0"/>
                          <a:cs typeface="Arial" panose="020B0604020202020204" pitchFamily="34" charset="0"/>
                        </a:rPr>
                        <a:t>IV. Procedimiento de contratación propuesto. Fundamento y motivación de la fracción que se plantea.</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0425961"/>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 El monto estimado de la contratación y la forma de pago propuesta. </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824984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 Nombre o nombres de la o las personas propuestas y sus datos generales.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Aunque no es necesario para las invitaciones fundamentadas en las fracciones II, IV, V, VI, XIII, XVIII y XX. </a:t>
                      </a:r>
                      <a:r>
                        <a:rPr lang="es-MX" sz="1400" dirty="0">
                          <a:latin typeface="Arial" panose="020B0604020202020204" pitchFamily="34" charset="0"/>
                          <a:cs typeface="Arial" panose="020B0604020202020204" pitchFamily="34" charset="0"/>
                        </a:rPr>
                        <a:t>(art. 40 penúlt. LAASSP)</a:t>
                      </a:r>
                      <a:endParaRPr lang="es-MX" sz="1700" dirty="0">
                        <a:latin typeface="Arial" panose="020B0604020202020204" pitchFamily="34" charset="0"/>
                        <a:cs typeface="Arial" panose="020B0604020202020204" pitchFamily="34" charset="0"/>
                      </a:endParaRP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En caso de que se cuente con la información, los nombres de las personas propuestas para la invitación o la adjudicación directa, detallando sus datos generales, capacidad técnica y experiencia. Para las adjudicaciones directas de las fracciones I, VI, X, XI, segundo párrafo, XII, XIII y XIV, se deberá asentar invariablemente la información antes señalada. </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En caso de que se cuente con la información, los nombres de las personas propuestas para la invitación a cuando menos tres personas o la adjudicación directa, detallando sus datos generales, capacidad técnica y experiencia. Tratándose de adjudicaciones directas que se sustenten en los supuestos a que se refieren las fracciones I, VI, X, XI, segundo párrafo, XII, XIII y XIV del artículo 42 de la Ley, se deberá asentar invariablemente la información señalada en esta fracción </a:t>
                      </a:r>
                    </a:p>
                  </a:txBody>
                  <a:tcPr/>
                </a:tc>
                <a:extLst>
                  <a:ext uri="{0D108BD9-81ED-4DB2-BD59-A6C34878D82A}">
                    <a16:rowId xmlns:a16="http://schemas.microsoft.com/office/drawing/2014/main" val="4241684410"/>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VII. La acreditación del o los criterios constitucional que correspondan al caso.</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4498203"/>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VIII. El lugar y fecha de emisión de la justificación.</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9824154"/>
                  </a:ext>
                </a:extLst>
              </a:tr>
            </a:tbl>
          </a:graphicData>
        </a:graphic>
      </p:graphicFrame>
    </p:spTree>
    <p:extLst>
      <p:ext uri="{BB962C8B-B14F-4D97-AF65-F5344CB8AC3E}">
        <p14:creationId xmlns:p14="http://schemas.microsoft.com/office/powerpoint/2010/main" val="7681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4550"/>
                            </p:stCondLst>
                            <p:childTnLst>
                              <p:par>
                                <p:cTn id="12" presetID="15" presetClass="entr" presetSubtype="0"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Esta justificación puede ser dictaminada, o sea, autorizada la excepción, por el CAAS </a:t>
            </a:r>
            <a:r>
              <a:rPr lang="es-MX" sz="1600" dirty="0">
                <a:solidFill>
                  <a:schemeClr val="bg1"/>
                </a:solidFill>
                <a:latin typeface="Arial" panose="020B0604020202020204" pitchFamily="34" charset="0"/>
                <a:cs typeface="Arial" panose="020B0604020202020204" pitchFamily="34" charset="0"/>
              </a:rPr>
              <a:t>(art. 22 fracc. II LAASSP) </a:t>
            </a:r>
            <a:r>
              <a:rPr lang="es-MX" sz="2000" dirty="0">
                <a:solidFill>
                  <a:schemeClr val="bg1"/>
                </a:solidFill>
                <a:latin typeface="Arial" panose="020B0604020202020204" pitchFamily="34" charset="0"/>
                <a:cs typeface="Arial" panose="020B0604020202020204" pitchFamily="34" charset="0"/>
              </a:rPr>
              <a:t>o el COP </a:t>
            </a:r>
            <a:r>
              <a:rPr lang="es-MX" sz="1600" dirty="0">
                <a:solidFill>
                  <a:schemeClr val="bg1"/>
                </a:solidFill>
                <a:latin typeface="Arial" panose="020B0604020202020204" pitchFamily="34" charset="0"/>
                <a:cs typeface="Arial" panose="020B0604020202020204" pitchFamily="34" charset="0"/>
              </a:rPr>
              <a:t>(art. 25 fracc. III LOPSRM)</a:t>
            </a:r>
            <a:r>
              <a:rPr lang="es-MX" sz="2000" dirty="0">
                <a:solidFill>
                  <a:schemeClr val="bg1"/>
                </a:solidFill>
                <a:latin typeface="Arial" panose="020B0604020202020204" pitchFamily="34" charset="0"/>
                <a:cs typeface="Arial" panose="020B0604020202020204" pitchFamily="34" charset="0"/>
              </a:rPr>
              <a:t>, o bien por el servidor público que formuló la justificación, de acuerdo al siguiente cuadro:</a:t>
            </a: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Cuando el titular del área requirente o el responsable de la contratación, ya sea en materia de adquisiciones o de obra pública, respectivamente, dictamine la excepción a la licitación, se deberá adicionar un punto al documento justificatorio en el  cual se precise que  quien  lo suscribe dictamina procedente  no celebrar la licita-</a:t>
            </a:r>
          </a:p>
        </p:txBody>
      </p:sp>
      <p:graphicFrame>
        <p:nvGraphicFramePr>
          <p:cNvPr id="3" name="Tabla 3">
            <a:extLst>
              <a:ext uri="{FF2B5EF4-FFF2-40B4-BE49-F238E27FC236}">
                <a16:creationId xmlns:a16="http://schemas.microsoft.com/office/drawing/2014/main" id="{F0D9EA73-EB2D-C927-4BEA-12C650400B8D}"/>
              </a:ext>
            </a:extLst>
          </p:cNvPr>
          <p:cNvGraphicFramePr>
            <a:graphicFrameLocks noGrp="1"/>
          </p:cNvGraphicFramePr>
          <p:nvPr>
            <p:extLst>
              <p:ext uri="{D42A27DB-BD31-4B8C-83A1-F6EECF244321}">
                <p14:modId xmlns:p14="http://schemas.microsoft.com/office/powerpoint/2010/main" val="2480434673"/>
              </p:ext>
            </p:extLst>
          </p:nvPr>
        </p:nvGraphicFramePr>
        <p:xfrm>
          <a:off x="698052" y="1737312"/>
          <a:ext cx="9690130" cy="3058160"/>
        </p:xfrm>
        <a:graphic>
          <a:graphicData uri="http://schemas.openxmlformats.org/drawingml/2006/table">
            <a:tbl>
              <a:tblPr firstRow="1" bandRow="1">
                <a:tableStyleId>{5C22544A-7EE6-4342-B048-85BDC9FD1C3A}</a:tableStyleId>
              </a:tblPr>
              <a:tblGrid>
                <a:gridCol w="4845065">
                  <a:extLst>
                    <a:ext uri="{9D8B030D-6E8A-4147-A177-3AD203B41FA5}">
                      <a16:colId xmlns:a16="http://schemas.microsoft.com/office/drawing/2014/main" val="740894800"/>
                    </a:ext>
                  </a:extLst>
                </a:gridCol>
                <a:gridCol w="4845065">
                  <a:extLst>
                    <a:ext uri="{9D8B030D-6E8A-4147-A177-3AD203B41FA5}">
                      <a16:colId xmlns:a16="http://schemas.microsoft.com/office/drawing/2014/main" val="1223366964"/>
                    </a:ext>
                  </a:extLst>
                </a:gridCol>
              </a:tblGrid>
              <a:tr h="370840">
                <a:tc gridSpan="2">
                  <a:txBody>
                    <a:bodyPr/>
                    <a:lstStyle/>
                    <a:p>
                      <a:pPr algn="ctr"/>
                      <a:r>
                        <a:rPr lang="es-MX" dirty="0">
                          <a:latin typeface="Arial" panose="020B0604020202020204" pitchFamily="34" charset="0"/>
                          <a:cs typeface="Arial" panose="020B0604020202020204" pitchFamily="34" charset="0"/>
                        </a:rPr>
                        <a:t>Responsables de dictaminar las excepciones a la licitación</a:t>
                      </a:r>
                    </a:p>
                  </a:txBody>
                  <a:tcPr/>
                </a:tc>
                <a:tc hMerge="1">
                  <a:txBody>
                    <a:bodyPr/>
                    <a:lstStyle/>
                    <a:p>
                      <a:pPr algn="ctr"/>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3342167"/>
                  </a:ext>
                </a:extLst>
              </a:tr>
              <a:tr h="370840">
                <a:tc>
                  <a:txBody>
                    <a:bodyPr/>
                    <a:lstStyle/>
                    <a:p>
                      <a:pPr algn="ctr"/>
                      <a:r>
                        <a:rPr lang="es-MX" dirty="0">
                          <a:latin typeface="Arial" panose="020B0604020202020204" pitchFamily="34" charset="0"/>
                          <a:cs typeface="Arial" panose="020B0604020202020204" pitchFamily="34" charset="0"/>
                        </a:rPr>
                        <a:t>Adquisiciones</a:t>
                      </a:r>
                    </a:p>
                  </a:txBody>
                  <a:tcPr/>
                </a:tc>
                <a:tc>
                  <a:txBody>
                    <a:bodyPr/>
                    <a:lstStyle/>
                    <a:p>
                      <a:pPr algn="ctr"/>
                      <a:r>
                        <a:rPr lang="es-MX" dirty="0">
                          <a:latin typeface="Arial" panose="020B0604020202020204" pitchFamily="34" charset="0"/>
                          <a:cs typeface="Arial" panose="020B0604020202020204" pitchFamily="34" charset="0"/>
                        </a:rPr>
                        <a:t>Obra pública</a:t>
                      </a:r>
                    </a:p>
                  </a:txBody>
                  <a:tcPr/>
                </a:tc>
                <a:extLst>
                  <a:ext uri="{0D108BD9-81ED-4DB2-BD59-A6C34878D82A}">
                    <a16:rowId xmlns:a16="http://schemas.microsoft.com/office/drawing/2014/main" val="5892993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a:latin typeface="Arial" panose="020B0604020202020204" pitchFamily="34" charset="0"/>
                          <a:cs typeface="Arial" panose="020B0604020202020204" pitchFamily="34" charset="0"/>
                        </a:rPr>
                        <a:t>Comité: </a:t>
                      </a:r>
                    </a:p>
                    <a:p>
                      <a:pPr marL="0" marR="0" indent="0" algn="just"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Fracciones I, III, VIII, IX segundo párrafo, X, XIII, XIV, XV, XVI, XVII, XVIII y XIX del artículo 41 de la LAASSP. </a:t>
                      </a:r>
                    </a:p>
                  </a:txBody>
                  <a:tcPr/>
                </a:tc>
                <a:tc>
                  <a:txBody>
                    <a:bodyPr/>
                    <a:lstStyle/>
                    <a:p>
                      <a:r>
                        <a:rPr lang="es-MX" b="1" dirty="0">
                          <a:solidFill>
                            <a:schemeClr val="bg1"/>
                          </a:solidFill>
                          <a:latin typeface="Arial" panose="020B0604020202020204" pitchFamily="34" charset="0"/>
                          <a:cs typeface="Arial" panose="020B0604020202020204" pitchFamily="34" charset="0"/>
                        </a:rPr>
                        <a:t>Comité:</a:t>
                      </a:r>
                      <a:endParaRPr lang="es-MX" b="0" dirty="0">
                        <a:solidFill>
                          <a:schemeClr val="bg1"/>
                        </a:solidFill>
                        <a:latin typeface="Arial" panose="020B0604020202020204" pitchFamily="34" charset="0"/>
                        <a:cs typeface="Arial" panose="020B0604020202020204" pitchFamily="34" charset="0"/>
                      </a:endParaRPr>
                    </a:p>
                    <a:p>
                      <a:r>
                        <a:rPr lang="es-MX" b="0" dirty="0">
                          <a:solidFill>
                            <a:schemeClr val="bg1"/>
                          </a:solidFill>
                          <a:latin typeface="Arial" panose="020B0604020202020204" pitchFamily="34" charset="0"/>
                          <a:cs typeface="Arial" panose="020B0604020202020204" pitchFamily="34" charset="0"/>
                        </a:rPr>
                        <a:t>Todas las fracciones del artículo 42 de la LOPSRM.</a:t>
                      </a:r>
                      <a:endParaRPr lang="es-MX"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6260995"/>
                  </a:ext>
                </a:extLst>
              </a:tr>
              <a:tr h="370840">
                <a:tc>
                  <a:txBody>
                    <a:bodyPr/>
                    <a:lstStyle/>
                    <a:p>
                      <a:r>
                        <a:rPr lang="es-MX" sz="1800" b="1" kern="1200" dirty="0">
                          <a:solidFill>
                            <a:schemeClr val="dk1"/>
                          </a:solidFill>
                          <a:effectLst/>
                          <a:latin typeface="Arial" panose="020B0604020202020204" pitchFamily="34" charset="0"/>
                          <a:ea typeface="+mn-ea"/>
                          <a:cs typeface="Arial" panose="020B0604020202020204" pitchFamily="34" charset="0"/>
                        </a:rPr>
                        <a:t>Área usuaria o requirente:</a:t>
                      </a:r>
                    </a:p>
                    <a:p>
                      <a:r>
                        <a:rPr lang="es-MX" sz="1800" b="0" kern="1200" dirty="0">
                          <a:solidFill>
                            <a:schemeClr val="dk1"/>
                          </a:solidFill>
                          <a:effectLst/>
                          <a:latin typeface="Arial" panose="020B0604020202020204" pitchFamily="34" charset="0"/>
                          <a:ea typeface="+mn-ea"/>
                          <a:cs typeface="Arial" panose="020B0604020202020204" pitchFamily="34" charset="0"/>
                        </a:rPr>
                        <a:t>Fr</a:t>
                      </a:r>
                      <a:r>
                        <a:rPr lang="es-MX" sz="1800" kern="1200" dirty="0">
                          <a:solidFill>
                            <a:schemeClr val="dk1"/>
                          </a:solidFill>
                          <a:effectLst/>
                          <a:latin typeface="Arial" panose="020B0604020202020204" pitchFamily="34" charset="0"/>
                          <a:ea typeface="+mn-ea"/>
                          <a:cs typeface="Arial" panose="020B0604020202020204" pitchFamily="34" charset="0"/>
                        </a:rPr>
                        <a:t>acciones II, IV, V, VI, VII, IX primer párrafo, XI, XII y XX</a:t>
                      </a:r>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Área responsable de la contratación:</a:t>
                      </a:r>
                    </a:p>
                    <a:p>
                      <a:r>
                        <a:rPr lang="es-MX" sz="1800" kern="1200" dirty="0">
                          <a:solidFill>
                            <a:schemeClr val="dk1"/>
                          </a:solidFill>
                          <a:effectLst/>
                          <a:latin typeface="Arial" panose="020B0604020202020204" pitchFamily="34" charset="0"/>
                          <a:ea typeface="+mn-ea"/>
                          <a:cs typeface="Arial" panose="020B0604020202020204" pitchFamily="34" charset="0"/>
                        </a:rPr>
                        <a:t>Fracciones II, IV, V, VI, VII y XIV pero puede solicitar al COP que este dictamine. </a:t>
                      </a:r>
                      <a:r>
                        <a:rPr lang="es-MX" sz="1400" kern="1200" dirty="0">
                          <a:solidFill>
                            <a:schemeClr val="dk1"/>
                          </a:solidFill>
                          <a:effectLst/>
                          <a:latin typeface="Arial" panose="020B0604020202020204" pitchFamily="34" charset="0"/>
                          <a:ea typeface="+mn-ea"/>
                          <a:cs typeface="Arial" panose="020B0604020202020204" pitchFamily="34" charset="0"/>
                        </a:rPr>
                        <a:t>(art. 42 últ. pfo. LOPSRM)</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4267656"/>
                  </a:ext>
                </a:extLst>
              </a:tr>
            </a:tbl>
          </a:graphicData>
        </a:graphic>
      </p:graphicFrame>
    </p:spTree>
    <p:extLst>
      <p:ext uri="{BB962C8B-B14F-4D97-AF65-F5344CB8AC3E}">
        <p14:creationId xmlns:p14="http://schemas.microsoft.com/office/powerpoint/2010/main" val="30202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xEl>
                                              <p:pRg st="12" end="12"/>
                                            </p:txEl>
                                          </p:spTgt>
                                        </p:tgtEl>
                                        <p:attrNameLst>
                                          <p:attrName>style.visibility</p:attrName>
                                        </p:attrNameLst>
                                      </p:cBhvr>
                                      <p:to>
                                        <p:strVal val="visible"/>
                                      </p:to>
                                    </p:set>
                                    <p:anim calcmode="lin" valueType="num">
                                      <p:cBhvr>
                                        <p:cTn id="20" dur="1000" fill="hold"/>
                                        <p:tgtEl>
                                          <p:spTgt spid="11">
                                            <p:txEl>
                                              <p:pRg st="12" end="12"/>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12" end="12"/>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46351"/>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ción pública, y cual es el procedimiento de contratación (invitación o adjudicación directa) que autoriza</a:t>
            </a:r>
            <a:r>
              <a:rPr lang="es-MX" sz="1600" dirty="0">
                <a:solidFill>
                  <a:schemeClr val="bg1"/>
                </a:solidFill>
                <a:latin typeface="Arial" panose="020B0604020202020204" pitchFamily="34" charset="0"/>
                <a:cs typeface="Arial" panose="020B0604020202020204" pitchFamily="34" charset="0"/>
              </a:rPr>
              <a:t> (arts. 71 últ. pfo. RLAASSP, y 73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Evidentemente esta justificación debe constar por escrito. Ahora bien, es importante señalar que esta </a:t>
            </a:r>
            <a:r>
              <a:rPr lang="es-MX" sz="2000" b="1" dirty="0">
                <a:solidFill>
                  <a:schemeClr val="bg1"/>
                </a:solidFill>
                <a:latin typeface="Arial" panose="020B0604020202020204" pitchFamily="34" charset="0"/>
                <a:cs typeface="Arial" panose="020B0604020202020204" pitchFamily="34" charset="0"/>
              </a:rPr>
              <a:t>NO</a:t>
            </a:r>
            <a:r>
              <a:rPr lang="es-MX" sz="2000" dirty="0">
                <a:solidFill>
                  <a:schemeClr val="bg1"/>
                </a:solidFill>
                <a:latin typeface="Arial" panose="020B0604020202020204" pitchFamily="34" charset="0"/>
                <a:cs typeface="Arial" panose="020B0604020202020204" pitchFamily="34" charset="0"/>
              </a:rPr>
              <a:t> es procedente hacerla para las excepciones por </a:t>
            </a:r>
            <a:r>
              <a:rPr lang="es-MX" sz="2000" dirty="0">
                <a:solidFill>
                  <a:srgbClr val="0000FF"/>
                </a:solidFill>
                <a:latin typeface="Arial" panose="020B0604020202020204" pitchFamily="34" charset="0"/>
                <a:cs typeface="Arial" panose="020B0604020202020204" pitchFamily="34" charset="0"/>
              </a:rPr>
              <a:t>monto</a:t>
            </a:r>
            <a:r>
              <a:rPr lang="es-MX" sz="1600" dirty="0">
                <a:solidFill>
                  <a:schemeClr val="bg1"/>
                </a:solidFill>
                <a:latin typeface="Arial" panose="020B0604020202020204" pitchFamily="34" charset="0"/>
                <a:cs typeface="Arial" panose="020B0604020202020204" pitchFamily="34" charset="0"/>
              </a:rPr>
              <a:t> (arts. 40 1er. pfo. LAASSP, y 41 1er. pfo. LOPSRM)</a:t>
            </a:r>
            <a:r>
              <a:rPr lang="es-MX" sz="2000" dirty="0">
                <a:solidFill>
                  <a:schemeClr val="bg1"/>
                </a:solidFill>
                <a:latin typeface="Arial" panose="020B0604020202020204" pitchFamily="34" charset="0"/>
                <a:cs typeface="Arial" panose="020B0604020202020204" pitchFamily="34" charset="0"/>
              </a:rPr>
              <a:t>,</a:t>
            </a:r>
            <a:r>
              <a:rPr lang="es-MX" sz="16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con excepción del caso previsto en el segundo párrafo del artículo 42 de la LAASSP.</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La cantidad a contratar siempre debe ser de un monto iguales o superior al de una licitación, de lo contrato procede hacer una excepción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sea invitación a cuando menos tres personas o adjudicación directa.</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Estas excepciones, al igual que las licitaciones públicas, tienen carácter en los términos del artículo 28 de la LAASSP </a:t>
            </a:r>
            <a:r>
              <a:rPr lang="es-MX" sz="1600" dirty="0">
                <a:solidFill>
                  <a:schemeClr val="bg1"/>
                </a:solidFill>
                <a:latin typeface="Arial" panose="020B0604020202020204" pitchFamily="34" charset="0"/>
                <a:cs typeface="Arial" panose="020B0604020202020204" pitchFamily="34" charset="0"/>
              </a:rPr>
              <a:t>(art. 40 últ. pfo. LAASSP, y 41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VI. </a:t>
            </a:r>
            <a:r>
              <a:rPr lang="es-ES" sz="2000" b="1" dirty="0">
                <a:solidFill>
                  <a:srgbClr val="000000"/>
                </a:solidFill>
                <a:latin typeface="Arial" panose="020B0604020202020204" pitchFamily="34" charset="0"/>
                <a:cs typeface="Arial" panose="020B0604020202020204" pitchFamily="34" charset="0"/>
              </a:rPr>
              <a:t>E</a:t>
            </a:r>
            <a:r>
              <a:rPr lang="es-ES" sz="2000" dirty="0">
                <a:solidFill>
                  <a:srgbClr val="000000"/>
                </a:solidFill>
                <a:effectLst/>
                <a:latin typeface="Arial" panose="020B0604020202020204" pitchFamily="34" charset="0"/>
                <a:ea typeface="Times New Roman" panose="02020603050405020304" pitchFamily="18" charset="0"/>
              </a:rPr>
              <a:t>l titular del área responsable de la contratación, a más tardar el día último hábil de cada mes, enviará al OIC del ente público, un informe sobre los contratos formalizados durante el mes calendario inmediato anterior, acompañando copia del a justificación para exceptuar la licitación y del dictamen en el que conste la dictaminación emitida. </a:t>
            </a:r>
          </a:p>
          <a:p>
            <a:pPr marL="0" indent="0" algn="just">
              <a:lnSpc>
                <a:spcPct val="100000"/>
              </a:lnSpc>
              <a:spcBef>
                <a:spcPts val="0"/>
              </a:spcBef>
              <a:buNone/>
              <a:defRPr/>
            </a:pPr>
            <a:endParaRPr lang="es-ES" sz="500"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No  ese necesario esto para las contrataciones por seguridad nacional y, en materia</a:t>
            </a:r>
            <a:endParaRPr lang="es-MX"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82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25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25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25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25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25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anim calcmode="lin" valueType="num">
                                      <p:cBhvr>
                                        <p:cTn id="46"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47"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48"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327868"/>
          </a:xfrm>
        </p:spPr>
        <p:txBody>
          <a:bodyPr>
            <a:normAutofit/>
          </a:bodyPr>
          <a:lstStyle/>
          <a:p>
            <a:pPr marL="0" indent="0" algn="just">
              <a:lnSpc>
                <a:spcPct val="11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de </a:t>
            </a:r>
            <a:r>
              <a:rPr lang="es-ES" sz="2000" b="1" dirty="0">
                <a:solidFill>
                  <a:srgbClr val="000000"/>
                </a:solidFill>
                <a:effectLst/>
                <a:latin typeface="Arial" panose="020B0604020202020204" pitchFamily="34" charset="0"/>
                <a:ea typeface="Times New Roman" panose="02020603050405020304" pitchFamily="18" charset="0"/>
              </a:rPr>
              <a:t>adquisiciones</a:t>
            </a:r>
            <a:r>
              <a:rPr lang="es-ES" sz="2000" dirty="0">
                <a:solidFill>
                  <a:srgbClr val="000000"/>
                </a:solidFill>
                <a:effectLst/>
                <a:latin typeface="Arial" panose="020B0604020202020204" pitchFamily="34" charset="0"/>
                <a:ea typeface="Times New Roman" panose="02020603050405020304" pitchFamily="18" charset="0"/>
              </a:rPr>
              <a:t>, la compra de bienes para su comercialización directa o para </a:t>
            </a:r>
            <a:r>
              <a:rPr lang="es-ES" sz="2000" dirty="0">
                <a:solidFill>
                  <a:schemeClr val="bg1"/>
                </a:solidFill>
                <a:effectLst/>
                <a:latin typeface="Arial" panose="020B0604020202020204" pitchFamily="34" charset="0"/>
                <a:ea typeface="Times New Roman" panose="02020603050405020304" pitchFamily="18" charset="0"/>
              </a:rPr>
              <a:t>someterlos a procesos productivos</a:t>
            </a:r>
            <a:r>
              <a:rPr lang="es-ES" sz="1600" dirty="0">
                <a:solidFill>
                  <a:schemeClr val="bg1"/>
                </a:solidFill>
                <a:effectLst/>
                <a:latin typeface="Arial" panose="020B0604020202020204" pitchFamily="34" charset="0"/>
                <a:ea typeface="Times New Roman" panose="02020603050405020304" pitchFamily="18" charset="0"/>
              </a:rPr>
              <a:t> (arts. 40 4º pfo. LAASSP, y 41 4º pfo. LOPSRM)</a:t>
            </a:r>
            <a:r>
              <a:rPr lang="es-ES" sz="2000" dirty="0">
                <a:solidFill>
                  <a:schemeClr val="bg1"/>
                </a:solidFill>
                <a:effectLst/>
                <a:latin typeface="Arial" panose="020B0604020202020204" pitchFamily="34" charset="0"/>
                <a:ea typeface="Times New Roman" panose="02020603050405020304" pitchFamily="18" charset="0"/>
              </a:rPr>
              <a:t>, y</a:t>
            </a:r>
            <a:endParaRPr lang="es-ES" sz="1600" dirty="0">
              <a:solidFill>
                <a:schemeClr val="bg1"/>
              </a:solidFill>
              <a:effectLst/>
              <a:latin typeface="Arial" panose="020B0604020202020204" pitchFamily="34" charset="0"/>
              <a:ea typeface="Times New Roman" panose="02020603050405020304" pitchFamily="18" charset="0"/>
            </a:endParaRPr>
          </a:p>
          <a:p>
            <a:pPr marL="0" indent="0" algn="just">
              <a:lnSpc>
                <a:spcPct val="110000"/>
              </a:lnSpc>
              <a:spcBef>
                <a:spcPts val="0"/>
              </a:spcBef>
              <a:buNone/>
              <a:defRPr/>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MX" sz="2000" b="1" dirty="0">
                <a:solidFill>
                  <a:schemeClr val="bg1"/>
                </a:solidFill>
                <a:effectLst/>
                <a:latin typeface="Arial" panose="020B0604020202020204" pitchFamily="34" charset="0"/>
                <a:ea typeface="Times New Roman" panose="02020603050405020304" pitchFamily="18" charset="0"/>
              </a:rPr>
              <a:t>VII. </a:t>
            </a:r>
            <a:r>
              <a:rPr lang="es-MX" sz="2000" dirty="0">
                <a:solidFill>
                  <a:schemeClr val="bg1"/>
                </a:solidFill>
                <a:effectLst/>
                <a:latin typeface="Arial" panose="020B0604020202020204" pitchFamily="34" charset="0"/>
                <a:ea typeface="Times New Roman" panose="02020603050405020304" pitchFamily="18" charset="0"/>
              </a:rPr>
              <a:t>Los criterios </a:t>
            </a:r>
            <a:r>
              <a:rPr lang="es-MX" sz="2000" dirty="0">
                <a:solidFill>
                  <a:schemeClr val="bg1"/>
                </a:solidFill>
                <a:latin typeface="Arial" panose="020B0604020202020204" pitchFamily="34" charset="0"/>
                <a:ea typeface="Times New Roman" panose="02020603050405020304" pitchFamily="18" charset="0"/>
              </a:rPr>
              <a:t>constitucionales de eficiencia, eficacia, economía, transparencia, honradez e imparcialidad, que se deben explicar en la justificación por escrito que </a:t>
            </a:r>
            <a:r>
              <a:rPr lang="es-MX" sz="2000" dirty="0">
                <a:solidFill>
                  <a:schemeClr val="bg1"/>
                </a:solidFill>
                <a:effectLst/>
                <a:latin typeface="Arial" panose="020B0604020202020204" pitchFamily="34" charset="0"/>
                <a:ea typeface="Times New Roman" panose="02020603050405020304" pitchFamily="18" charset="0"/>
              </a:rPr>
              <a:t>sustentan las excepciones a la licitación por causa tienen como fin explica la </a:t>
            </a:r>
            <a:r>
              <a:rPr lang="es-MX" sz="2000" i="1" dirty="0">
                <a:solidFill>
                  <a:schemeClr val="bg1"/>
                </a:solidFill>
                <a:effectLst/>
                <a:latin typeface="Arial" panose="020B0604020202020204" pitchFamily="34" charset="0"/>
                <a:ea typeface="Times New Roman" panose="02020603050405020304" pitchFamily="18" charset="0"/>
              </a:rPr>
              <a:t>ratio essendi</a:t>
            </a:r>
            <a:r>
              <a:rPr lang="es-MX" sz="2000" dirty="0">
                <a:solidFill>
                  <a:schemeClr val="bg1"/>
                </a:solidFill>
                <a:effectLst/>
                <a:latin typeface="Arial" panose="020B0604020202020204" pitchFamily="34" charset="0"/>
                <a:ea typeface="Times New Roman" panose="02020603050405020304" pitchFamily="18" charset="0"/>
              </a:rPr>
              <a:t>,</a:t>
            </a:r>
            <a:r>
              <a:rPr lang="es-MX" sz="2000" i="1" dirty="0">
                <a:solidFill>
                  <a:schemeClr val="bg1"/>
                </a:solidFill>
                <a:effectLst/>
                <a:latin typeface="Arial" panose="020B0604020202020204" pitchFamily="34" charset="0"/>
                <a:ea typeface="Times New Roman" panose="02020603050405020304" pitchFamily="18" charset="0"/>
              </a:rPr>
              <a:t> </a:t>
            </a:r>
            <a:r>
              <a:rPr lang="es-MX" sz="2000" dirty="0">
                <a:solidFill>
                  <a:schemeClr val="bg1"/>
                </a:solidFill>
                <a:effectLst/>
                <a:latin typeface="Arial" panose="020B0604020202020204" pitchFamily="34" charset="0"/>
                <a:ea typeface="Times New Roman" panose="02020603050405020304" pitchFamily="18" charset="0"/>
              </a:rPr>
              <a:t>o razón esencial, de porque se desea dejar de licitar y genera un compromiso para con el o los servidores públicos involucarados.</a:t>
            </a:r>
          </a:p>
          <a:p>
            <a:pPr marL="0" indent="0" algn="just">
              <a:lnSpc>
                <a:spcPct val="110000"/>
              </a:lnSpc>
              <a:spcBef>
                <a:spcPts val="0"/>
              </a:spcBef>
              <a:buNone/>
              <a:defRPr/>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a:t>
            </a:r>
            <a:r>
              <a:rPr lang="es-MX" sz="2000" b="1" dirty="0">
                <a:solidFill>
                  <a:schemeClr val="bg1"/>
                </a:solidFill>
                <a:latin typeface="Arial" panose="020B0604020202020204" pitchFamily="34" charset="0"/>
                <a:cs typeface="Arial" panose="020B0604020202020204" pitchFamily="34" charset="0"/>
              </a:rPr>
              <a:t>procedimiento de invitación a cuando menos tres personas</a:t>
            </a:r>
            <a:r>
              <a:rPr lang="es-MX" sz="2000" dirty="0">
                <a:solidFill>
                  <a:schemeClr val="bg1"/>
                </a:solidFill>
                <a:latin typeface="Arial" panose="020B0604020202020204" pitchFamily="34" charset="0"/>
                <a:cs typeface="Arial" panose="020B0604020202020204" pitchFamily="34" charset="0"/>
              </a:rPr>
              <a:t>, se debe llevar a cabo de acuerdo a lo siguiente</a:t>
            </a:r>
            <a:r>
              <a:rPr lang="es-MX" altLang="es-MX" sz="1600" dirty="0">
                <a:solidFill>
                  <a:schemeClr val="bg1"/>
                </a:solidFill>
                <a:latin typeface="Arial" panose="020B0604020202020204" pitchFamily="34" charset="0"/>
                <a:ea typeface="Times New Roman" panose="02020603050405020304" pitchFamily="18" charset="0"/>
              </a:rPr>
              <a:t>(arts. 43 LAASSP, y 77 y 78 RLAASSP; y 44 LOPSRM, 77 a 78 RLOPSRM)</a:t>
            </a:r>
            <a:r>
              <a:rPr lang="es-MX" sz="2000" dirty="0">
                <a:solidFill>
                  <a:schemeClr val="bg1"/>
                </a:solidFill>
                <a:latin typeface="Arial" panose="020B0604020202020204" pitchFamily="34" charset="0"/>
                <a:cs typeface="Arial" panose="020B0604020202020204" pitchFamily="34" charset="0"/>
              </a:rPr>
              <a:t>:</a:t>
            </a:r>
          </a:p>
          <a:p>
            <a:pPr marL="0" lvl="1" indent="0" algn="just">
              <a:lnSpc>
                <a:spcPct val="110000"/>
              </a:lnSpc>
              <a:spcBef>
                <a:spcPts val="0"/>
              </a:spcBef>
              <a:buClr>
                <a:schemeClr val="bg1"/>
              </a:buClr>
              <a:buNone/>
            </a:pPr>
            <a:endParaRPr lang="es-MX" alt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1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 </a:t>
            </a:r>
            <a:r>
              <a:rPr lang="es-MX" altLang="es-MX" dirty="0">
                <a:solidFill>
                  <a:schemeClr val="bg1"/>
                </a:solidFill>
                <a:latin typeface="Arial" panose="020B0604020202020204" pitchFamily="34" charset="0"/>
                <a:ea typeface="Times New Roman" panose="02020603050405020304" pitchFamily="18" charset="0"/>
              </a:rPr>
              <a:t>Como ya se mencionó, las personas a invitar deben </a:t>
            </a:r>
            <a:r>
              <a:rPr lang="es-ES" dirty="0">
                <a:solidFill>
                  <a:srgbClr val="000000"/>
                </a:solidFill>
                <a:latin typeface="Arial" panose="020B0604020202020204" pitchFamily="34" charset="0"/>
                <a:ea typeface="MS PGothic" charset="0"/>
                <a:cs typeface="Arial" panose="020B0604020202020204" pitchFamily="34" charset="0"/>
              </a:rPr>
              <a:t>contar con </a:t>
            </a:r>
            <a:r>
              <a:rPr lang="es-ES" dirty="0">
                <a:solidFill>
                  <a:srgbClr val="B36A99"/>
                </a:solidFill>
                <a:latin typeface="Arial" panose="020B0604020202020204" pitchFamily="34" charset="0"/>
                <a:ea typeface="MS PGothic" charset="0"/>
                <a:cs typeface="Arial" panose="020B0604020202020204" pitchFamily="34" charset="0"/>
              </a:rPr>
              <a:t>capacidad de respuesta inmediata </a:t>
            </a:r>
            <a:r>
              <a:rPr lang="es-ES" dirty="0">
                <a:solidFill>
                  <a:srgbClr val="000000"/>
                </a:solidFill>
                <a:latin typeface="Arial" panose="020B0604020202020204" pitchFamily="34" charset="0"/>
                <a:ea typeface="MS PGothic" charset="0"/>
                <a:cs typeface="Arial" panose="020B0604020202020204" pitchFamily="34" charset="0"/>
              </a:rPr>
              <a:t>y </a:t>
            </a:r>
            <a:r>
              <a:rPr lang="es-ES" dirty="0">
                <a:solidFill>
                  <a:srgbClr val="0070C0"/>
                </a:solidFill>
                <a:latin typeface="Arial" panose="020B0604020202020204" pitchFamily="34" charset="0"/>
                <a:ea typeface="MS PGothic" charset="0"/>
                <a:cs typeface="Arial" panose="020B0604020202020204" pitchFamily="34" charset="0"/>
              </a:rPr>
              <a:t>tener los recursos </a:t>
            </a:r>
            <a:r>
              <a:rPr lang="es-ES" dirty="0">
                <a:solidFill>
                  <a:srgbClr val="000000"/>
                </a:solidFill>
                <a:latin typeface="Arial" panose="020B0604020202020204" pitchFamily="34" charset="0"/>
                <a:ea typeface="MS PGothic" charset="0"/>
                <a:cs typeface="Arial" panose="020B0604020202020204" pitchFamily="34" charset="0"/>
              </a:rPr>
              <a:t>técnicos, financieros y demás que sean necesarios para cumplir por sí las obligaciones contractuales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chemeClr val="bg1"/>
                </a:solidFill>
                <a:latin typeface="Arial" panose="020B0604020202020204" pitchFamily="34" charset="0"/>
                <a:cs typeface="Arial" panose="020B0604020202020204" pitchFamily="34" charset="0"/>
              </a:rPr>
              <a:t>40 3er. pfo. y  42 3er. pfo. LAASSP, </a:t>
            </a:r>
            <a:r>
              <a:rPr lang="es-MX" altLang="es-MX" sz="1600" dirty="0">
                <a:solidFill>
                  <a:schemeClr val="bg1"/>
                </a:solidFill>
                <a:latin typeface="Arial" panose="020B0604020202020204" pitchFamily="34" charset="0"/>
                <a:ea typeface="Times New Roman" panose="02020603050405020304" pitchFamily="18" charset="0"/>
              </a:rPr>
              <a:t>y 77 2º pfo. RLAASSP; </a:t>
            </a:r>
            <a:r>
              <a:rPr lang="es-ES" sz="1600" dirty="0">
                <a:solidFill>
                  <a:srgbClr val="000000"/>
                </a:solidFill>
                <a:latin typeface="Arial" panose="020B0604020202020204" pitchFamily="34" charset="0"/>
                <a:ea typeface="MS PGothic" charset="0"/>
                <a:cs typeface="Arial" panose="020B0604020202020204" pitchFamily="34" charset="0"/>
              </a:rPr>
              <a:t>41 3er. pfo. LOPSRM,</a:t>
            </a:r>
            <a:r>
              <a:rPr lang="es-MX" altLang="es-MX" sz="1600" dirty="0">
                <a:solidFill>
                  <a:schemeClr val="bg1"/>
                </a:solidFill>
                <a:latin typeface="Arial" panose="020B0604020202020204" pitchFamily="34" charset="0"/>
                <a:ea typeface="Times New Roman" panose="02020603050405020304" pitchFamily="18" charset="0"/>
              </a:rPr>
              <a:t> y 77 2º pfo. RLOPRSM)</a:t>
            </a:r>
            <a:r>
              <a:rPr lang="es-MX" altLang="es-MX" dirty="0">
                <a:solidFill>
                  <a:schemeClr val="bg1"/>
                </a:solidFill>
                <a:latin typeface="Arial" panose="020B0604020202020204" pitchFamily="34" charset="0"/>
                <a:ea typeface="Times New Roman" panose="02020603050405020304" pitchFamily="18" charset="0"/>
              </a:rPr>
              <a:t>;</a:t>
            </a:r>
            <a:r>
              <a:rPr lang="es-MX" altLang="es-MX" dirty="0">
                <a:solidFill>
                  <a:schemeClr val="bg1"/>
                </a:solidFill>
                <a:latin typeface="Arial" panose="020B0604020202020204" pitchFamily="34" charset="0"/>
                <a:cs typeface="Arial" panose="020B0604020202020204" pitchFamily="34" charset="0"/>
              </a:rPr>
              <a:t>  y para el caso</a:t>
            </a:r>
            <a:endParaRPr lang="es-MX" altLang="es-MX"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3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25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4" dur="25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indent="0" algn="just">
              <a:lnSpc>
                <a:spcPct val="100000"/>
              </a:lnSpc>
              <a:spcBef>
                <a:spcPts val="0"/>
              </a:spcBef>
              <a:buNone/>
            </a:pPr>
            <a:r>
              <a:rPr lang="es-MX" sz="2000" b="1" dirty="0">
                <a:solidFill>
                  <a:schemeClr val="bg1"/>
                </a:solidFill>
                <a:effectLst/>
                <a:latin typeface="ArialMT"/>
              </a:rPr>
              <a:t>1.1. </a:t>
            </a:r>
            <a:r>
              <a:rPr lang="es-MX" sz="2000" b="1" dirty="0">
                <a:solidFill>
                  <a:schemeClr val="accent6">
                    <a:lumMod val="50000"/>
                  </a:schemeClr>
                </a:solidFill>
                <a:effectLst/>
                <a:latin typeface="ArialMT"/>
              </a:rPr>
              <a:t>Bases constitucionales, legales, </a:t>
            </a:r>
            <a:r>
              <a:rPr lang="es-MX" sz="2000" b="1" dirty="0">
                <a:solidFill>
                  <a:schemeClr val="accent6">
                    <a:lumMod val="50000"/>
                  </a:schemeClr>
                </a:solidFill>
                <a:latin typeface="ArialMT"/>
              </a:rPr>
              <a:t>y reglamentarias de las contrataciones públicas federales.</a:t>
            </a:r>
          </a:p>
          <a:p>
            <a:pPr marL="0" indent="0" algn="just">
              <a:lnSpc>
                <a:spcPct val="100000"/>
              </a:lnSpc>
              <a:spcBef>
                <a:spcPts val="0"/>
              </a:spcBef>
              <a:buNone/>
            </a:pPr>
            <a:endParaRPr lang="es-MX" sz="1000" dirty="0">
              <a:solidFill>
                <a:schemeClr val="accent6">
                  <a:lumMod val="50000"/>
                </a:schemeClr>
              </a:solidFill>
              <a:effectLst/>
              <a:latin typeface="ArialMT"/>
            </a:endParaRPr>
          </a:p>
          <a:p>
            <a:pPr marL="0" indent="0" algn="just">
              <a:lnSpc>
                <a:spcPct val="110000"/>
              </a:lnSpc>
              <a:spcBef>
                <a:spcPts val="400"/>
              </a:spcBef>
              <a:buNone/>
            </a:pPr>
            <a:r>
              <a:rPr lang="es-MX" sz="2000" dirty="0">
                <a:solidFill>
                  <a:schemeClr val="bg2">
                    <a:lumMod val="60000"/>
                    <a:lumOff val="40000"/>
                  </a:schemeClr>
                </a:solidFill>
                <a:effectLst/>
                <a:latin typeface="ArialMT"/>
              </a:rPr>
              <a:t>El</a:t>
            </a:r>
            <a:r>
              <a:rPr lang="es-MX" sz="2000" dirty="0">
                <a:solidFill>
                  <a:schemeClr val="accent6">
                    <a:lumMod val="50000"/>
                  </a:schemeClr>
                </a:solidFill>
                <a:effectLst/>
                <a:latin typeface="ArialMT"/>
              </a:rPr>
              <a:t> </a:t>
            </a:r>
            <a:r>
              <a:rPr lang="es-MX" sz="2000" dirty="0">
                <a:solidFill>
                  <a:schemeClr val="bg1"/>
                </a:solidFill>
                <a:effectLst/>
                <a:latin typeface="ArialMT"/>
              </a:rPr>
              <a:t>artículo 134 Constitucional </a:t>
            </a:r>
            <a:r>
              <a:rPr lang="es-MX" sz="1600" dirty="0">
                <a:solidFill>
                  <a:schemeClr val="bg1"/>
                </a:solidFill>
                <a:effectLst/>
                <a:latin typeface="ArialMT"/>
              </a:rPr>
              <a:t>(reformado 28 dic. 82; 13 nov. 07</a:t>
            </a:r>
            <a:r>
              <a:rPr lang="es-MX" sz="1600" dirty="0">
                <a:solidFill>
                  <a:schemeClr val="bg1"/>
                </a:solidFill>
                <a:latin typeface="ArialMT"/>
              </a:rPr>
              <a:t>;</a:t>
            </a:r>
            <a:r>
              <a:rPr lang="es-MX" sz="1600" dirty="0">
                <a:solidFill>
                  <a:schemeClr val="bg1"/>
                </a:solidFill>
                <a:effectLst/>
                <a:latin typeface="ArialMT"/>
              </a:rPr>
              <a:t> 7 mayo 08, y 29 ene. 16)  </a:t>
            </a:r>
            <a:r>
              <a:rPr lang="es-MX" sz="2000" dirty="0">
                <a:solidFill>
                  <a:schemeClr val="bg2">
                    <a:lumMod val="60000"/>
                    <a:lumOff val="40000"/>
                  </a:schemeClr>
                </a:solidFill>
                <a:effectLst/>
                <a:latin typeface="ArialMT"/>
              </a:rPr>
              <a:t>en sus </a:t>
            </a:r>
            <a:r>
              <a:rPr lang="es-MX" sz="2000" dirty="0">
                <a:solidFill>
                  <a:srgbClr val="0070C0"/>
                </a:solidFill>
                <a:effectLst/>
                <a:latin typeface="ArialMT"/>
              </a:rPr>
              <a:t>seis primeros párrafos</a:t>
            </a:r>
            <a:r>
              <a:rPr lang="es-MX" sz="2000" dirty="0">
                <a:solidFill>
                  <a:schemeClr val="bg2">
                    <a:lumMod val="60000"/>
                    <a:lumOff val="40000"/>
                  </a:schemeClr>
                </a:solidFill>
                <a:effectLst/>
                <a:latin typeface="ArialMT"/>
              </a:rPr>
              <a:t> establece los principios generales que sustentan las contrataciones públicas en México</a:t>
            </a:r>
            <a:r>
              <a:rPr lang="es-MX" sz="2000" dirty="0">
                <a:solidFill>
                  <a:schemeClr val="bg1"/>
                </a:solidFill>
                <a:effectLst/>
                <a:latin typeface="ArialMT"/>
              </a:rPr>
              <a:t>.</a:t>
            </a:r>
          </a:p>
          <a:p>
            <a:pPr marL="0" indent="0" algn="just">
              <a:lnSpc>
                <a:spcPct val="110000"/>
              </a:lnSpc>
              <a:spcBef>
                <a:spcPts val="400"/>
              </a:spcBef>
              <a:buNone/>
            </a:pPr>
            <a:endParaRPr lang="es-MX" sz="1000" dirty="0">
              <a:solidFill>
                <a:schemeClr val="accent6">
                  <a:lumMod val="50000"/>
                </a:schemeClr>
              </a:solidFill>
              <a:effectLst/>
              <a:latin typeface="ArialMT"/>
            </a:endParaRPr>
          </a:p>
          <a:p>
            <a:pPr marL="0" indent="0" algn="just">
              <a:lnSpc>
                <a:spcPct val="110000"/>
              </a:lnSpc>
              <a:spcBef>
                <a:spcPts val="400"/>
              </a:spcBef>
              <a:buNone/>
            </a:pPr>
            <a:r>
              <a:rPr lang="es-MX" sz="2000" dirty="0">
                <a:solidFill>
                  <a:schemeClr val="bg1"/>
                </a:solidFill>
                <a:latin typeface="Arial" panose="020B0604020202020204" pitchFamily="34" charset="0"/>
                <a:cs typeface="Arial" panose="020B0604020202020204" pitchFamily="34" charset="0"/>
              </a:rPr>
              <a:t>El texto vigente establece:</a:t>
            </a:r>
          </a:p>
          <a:p>
            <a:pPr marL="0" indent="0" algn="just">
              <a:lnSpc>
                <a:spcPct val="110000"/>
              </a:lnSpc>
              <a:spcBef>
                <a:spcPts val="400"/>
              </a:spcBef>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10000"/>
              </a:lnSpc>
              <a:spcBef>
                <a:spcPts val="400"/>
              </a:spcBef>
              <a:buFont typeface="Wingdings" panose="05000000000000000000" pitchFamily="2" charset="2"/>
              <a:buNone/>
              <a:defRPr/>
            </a:pPr>
            <a:r>
              <a:rPr lang="es-MX" altLang="es-MX" sz="2000" b="1" dirty="0">
                <a:solidFill>
                  <a:schemeClr val="bg1"/>
                </a:solidFill>
                <a:latin typeface="Arial" panose="020B0604020202020204" pitchFamily="34" charset="0"/>
                <a:cs typeface="Arial" panose="020B0604020202020204" pitchFamily="34" charset="0"/>
              </a:rPr>
              <a:t>Primer párrafo:</a:t>
            </a:r>
          </a:p>
          <a:p>
            <a:pPr marL="0" algn="just" eaLnBrk="1" hangingPunct="1">
              <a:lnSpc>
                <a:spcPct val="110000"/>
              </a:lnSpc>
              <a:spcBef>
                <a:spcPts val="400"/>
              </a:spcBef>
              <a:buFont typeface="Wingdings" panose="05000000000000000000" pitchFamily="2" charset="2"/>
              <a:buNone/>
              <a:defRPr/>
            </a:pPr>
            <a:r>
              <a:rPr lang="es-ES" altLang="ja-JP" sz="2000" i="1" dirty="0">
                <a:solidFill>
                  <a:schemeClr val="bg1"/>
                </a:solidFill>
                <a:latin typeface="Arial" panose="020B0604020202020204" pitchFamily="34" charset="0"/>
                <a:cs typeface="Arial" panose="020B0604020202020204" pitchFamily="34" charset="0"/>
              </a:rPr>
              <a:t>Los recursos económicos de que dispongan la Federación, las entidades	    federativas, los Municipios y las demarcaciones 	territoriales de la Ciudad	               de México,  se administrarán con </a:t>
            </a:r>
            <a:r>
              <a:rPr lang="es-MX" altLang="ja-JP" sz="2000" b="1" i="1" dirty="0">
                <a:solidFill>
                  <a:srgbClr val="41A779"/>
                </a:solidFill>
                <a:latin typeface="Arial" panose="020B0604020202020204" pitchFamily="34" charset="0"/>
                <a:cs typeface="Arial" panose="020B0604020202020204" pitchFamily="34" charset="0"/>
              </a:rPr>
              <a:t>eficacia, eficiencia,</a:t>
            </a:r>
            <a:r>
              <a:rPr lang="es-MX" altLang="ja-JP" sz="2000" i="1" dirty="0">
                <a:latin typeface="Arial" panose="020B0604020202020204" pitchFamily="34" charset="0"/>
                <a:cs typeface="Arial" panose="020B0604020202020204" pitchFamily="34" charset="0"/>
              </a:rPr>
              <a:t> </a:t>
            </a:r>
            <a:r>
              <a:rPr lang="es-MX" altLang="ja-JP" sz="2000" b="1" i="1" dirty="0">
                <a:solidFill>
                  <a:srgbClr val="41A779"/>
                </a:solidFill>
                <a:latin typeface="Arial" panose="020B0604020202020204" pitchFamily="34" charset="0"/>
                <a:cs typeface="Arial" panose="020B0604020202020204" pitchFamily="34" charset="0"/>
              </a:rPr>
              <a:t>economía, </a:t>
            </a:r>
            <a:r>
              <a:rPr lang="es-ES" altLang="ja-JP" sz="2000" b="1" i="1" dirty="0">
                <a:solidFill>
                  <a:srgbClr val="3333CC"/>
                </a:solidFill>
                <a:latin typeface="Arial" panose="020B0604020202020204" pitchFamily="34" charset="0"/>
                <a:cs typeface="Arial" panose="020B0604020202020204" pitchFamily="34" charset="0"/>
              </a:rPr>
              <a:t>trans-		      parencia</a:t>
            </a:r>
            <a:r>
              <a:rPr lang="es-ES" altLang="ja-JP" sz="2000" i="1" dirty="0">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y</a:t>
            </a:r>
            <a:r>
              <a:rPr lang="es-ES" altLang="ja-JP" sz="2000" i="1" dirty="0">
                <a:latin typeface="Arial" panose="020B0604020202020204" pitchFamily="34" charset="0"/>
                <a:cs typeface="Arial" panose="020B0604020202020204" pitchFamily="34" charset="0"/>
              </a:rPr>
              <a:t> </a:t>
            </a:r>
            <a:r>
              <a:rPr lang="es-MX" altLang="ja-JP" sz="2000" b="1" i="1" dirty="0">
                <a:solidFill>
                  <a:srgbClr val="41A779"/>
                </a:solidFill>
                <a:latin typeface="Arial" panose="020B0604020202020204" pitchFamily="34" charset="0"/>
                <a:cs typeface="Arial" panose="020B0604020202020204" pitchFamily="34" charset="0"/>
              </a:rPr>
              <a:t>honradez</a:t>
            </a:r>
            <a:r>
              <a:rPr lang="es-MX" altLang="ja-JP" sz="2000" i="1" dirty="0">
                <a:solidFill>
                  <a:srgbClr val="000000"/>
                </a:solidFill>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para satisfacer los objetivos a los que estén 	                destinados</a:t>
            </a:r>
            <a:r>
              <a:rPr lang="es-ES"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6" name="Picture 2" descr="Resultado de imagen para imagen constitucion politica de los estados unidos mexicanos">
            <a:extLst>
              <a:ext uri="{FF2B5EF4-FFF2-40B4-BE49-F238E27FC236}">
                <a16:creationId xmlns:a16="http://schemas.microsoft.com/office/drawing/2014/main" id="{2487DA93-A46A-E09F-BE93-6CDAD404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2296">
            <a:off x="9287517" y="2877143"/>
            <a:ext cx="2128612" cy="2989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806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p:cTn id="26"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8"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xEl>
                                              <p:pRg st="4" end="4"/>
                                            </p:txEl>
                                          </p:spTgt>
                                        </p:tgtEl>
                                      </p:cBhvr>
                                    </p:animEffect>
                                  </p:childTnLst>
                                </p:cTn>
                              </p:par>
                            </p:childTnLst>
                          </p:cTn>
                        </p:par>
                        <p:par>
                          <p:cTn id="31" fill="hold">
                            <p:stCondLst>
                              <p:cond delay="165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250" fill="hold"/>
                                        <p:tgtEl>
                                          <p:spTgt spid="6"/>
                                        </p:tgtEl>
                                        <p:attrNameLst>
                                          <p:attrName>ppt_x</p:attrName>
                                        </p:attrNameLst>
                                      </p:cBhvr>
                                      <p:tavLst>
                                        <p:tav tm="0">
                                          <p:val>
                                            <p:strVal val="#ppt_x"/>
                                          </p:val>
                                        </p:tav>
                                        <p:tav tm="100000">
                                          <p:val>
                                            <p:strVal val="#ppt_x"/>
                                          </p:val>
                                        </p:tav>
                                      </p:tavLst>
                                    </p:anim>
                                    <p:anim calcmode="lin" valueType="num">
                                      <p:cBhvr additive="base">
                                        <p:cTn id="35" dur="125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900"/>
                            </p:stCondLst>
                            <p:childTnLst>
                              <p:par>
                                <p:cTn id="37" presetID="30" presetClass="entr" presetSubtype="0"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800" decel="100000"/>
                                        <p:tgtEl>
                                          <p:spTgt spid="11">
                                            <p:txEl>
                                              <p:pRg st="6" end="6"/>
                                            </p:txEl>
                                          </p:spTgt>
                                        </p:tgtEl>
                                      </p:cBhvr>
                                    </p:animEffect>
                                    <p:anim calcmode="lin" valueType="num">
                                      <p:cBhvr>
                                        <p:cTn id="4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45" fill="hold">
                            <p:stCondLst>
                              <p:cond delay="3900"/>
                            </p:stCondLst>
                            <p:childTnLst>
                              <p:par>
                                <p:cTn id="46" presetID="55" presetClass="entr" presetSubtype="0" fill="hold" nodeType="after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 calcmode="lin" valueType="num">
                                      <p:cBhvr>
                                        <p:cTn id="48"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altLang="es-MX" dirty="0">
                <a:solidFill>
                  <a:schemeClr val="bg1"/>
                </a:solidFill>
                <a:latin typeface="Arial" panose="020B0604020202020204" pitchFamily="34" charset="0"/>
                <a:cs typeface="Arial" panose="020B0604020202020204" pitchFamily="34" charset="0"/>
              </a:rPr>
              <a:t>de </a:t>
            </a:r>
            <a:r>
              <a:rPr lang="es-MX" altLang="es-MX" b="1" dirty="0">
                <a:solidFill>
                  <a:schemeClr val="bg1"/>
                </a:solidFill>
                <a:latin typeface="Arial" panose="020B0604020202020204" pitchFamily="34" charset="0"/>
                <a:cs typeface="Arial" panose="020B0604020202020204" pitchFamily="34" charset="0"/>
              </a:rPr>
              <a:t>adquisiciones</a:t>
            </a:r>
            <a:r>
              <a:rPr lang="es-MX" altLang="es-MX" dirty="0">
                <a:solidFill>
                  <a:schemeClr val="bg1"/>
                </a:solidFill>
                <a:latin typeface="Arial" panose="020B0604020202020204" pitchFamily="34" charset="0"/>
                <a:cs typeface="Arial" panose="020B0604020202020204" pitchFamily="34" charset="0"/>
              </a:rPr>
              <a:t>, además, sus </a:t>
            </a:r>
            <a:r>
              <a:rPr lang="es-MX" altLang="es-MX" dirty="0">
                <a:solidFill>
                  <a:schemeClr val="bg2">
                    <a:lumMod val="60000"/>
                    <a:lumOff val="40000"/>
                  </a:schemeClr>
                </a:solidFill>
                <a:latin typeface="Arial" panose="020B0604020202020204" pitchFamily="34" charset="0"/>
                <a:cs typeface="Arial" panose="020B0604020202020204" pitchFamily="34" charset="0"/>
              </a:rPr>
              <a:t>actividades deben estar relacionadas con el objeto del contrato</a:t>
            </a:r>
            <a:r>
              <a:rPr lang="es-MX" altLang="es-MX" dirty="0">
                <a:solidFill>
                  <a:schemeClr val="bg1"/>
                </a:solidFill>
                <a:latin typeface="Arial" panose="020B0604020202020204" pitchFamily="34" charset="0"/>
                <a:cs typeface="Arial" panose="020B0604020202020204" pitchFamily="34" charset="0"/>
              </a:rPr>
              <a:t> a celebrarse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rgbClr val="000000"/>
                </a:solidFill>
                <a:latin typeface="Arial" panose="020B0604020202020204" pitchFamily="34" charset="0"/>
                <a:cs typeface="Arial" panose="020B0604020202020204" pitchFamily="34" charset="0"/>
              </a:rPr>
              <a:t>40 3er. pfo. y 42 3er. pfo. LAASSP</a:t>
            </a:r>
            <a:r>
              <a:rPr lang="es-ES" sz="1600" dirty="0">
                <a:solidFill>
                  <a:srgbClr val="000000"/>
                </a:solidFill>
                <a:latin typeface="Arial" panose="020B0604020202020204" pitchFamily="34" charset="0"/>
                <a:ea typeface="MS PGothic" charset="0"/>
                <a:cs typeface="Arial" panose="020B0604020202020204" pitchFamily="34" charset="0"/>
              </a:rPr>
              <a:t>).</a:t>
            </a:r>
          </a:p>
          <a:p>
            <a:pPr marL="0" lvl="1" indent="0" algn="just">
              <a:lnSpc>
                <a:spcPct val="100000"/>
              </a:lnSpc>
              <a:spcBef>
                <a:spcPts val="0"/>
              </a:spcBef>
              <a:buClr>
                <a:schemeClr val="bg1"/>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r>
              <a:rPr lang="es-ES" dirty="0">
                <a:solidFill>
                  <a:srgbClr val="000000"/>
                </a:solidFill>
                <a:latin typeface="Arial" panose="020B0604020202020204" pitchFamily="34" charset="0"/>
                <a:ea typeface="MS PGothic" charset="0"/>
                <a:cs typeface="Arial" panose="020B0604020202020204" pitchFamily="34" charset="0"/>
              </a:rPr>
              <a:t>La </a:t>
            </a:r>
            <a:r>
              <a:rPr lang="es-ES" dirty="0">
                <a:solidFill>
                  <a:schemeClr val="bg2"/>
                </a:solidFill>
                <a:latin typeface="Arial" panose="020B0604020202020204" pitchFamily="34" charset="0"/>
                <a:ea typeface="MS PGothic" charset="0"/>
                <a:cs typeface="Arial" panose="020B0604020202020204" pitchFamily="34" charset="0"/>
              </a:rPr>
              <a:t>selección de participantes </a:t>
            </a:r>
            <a:r>
              <a:rPr lang="es-ES" dirty="0">
                <a:solidFill>
                  <a:srgbClr val="000000"/>
                </a:solidFill>
                <a:latin typeface="Arial" panose="020B0604020202020204" pitchFamily="34" charset="0"/>
                <a:ea typeface="MS PGothic" charset="0"/>
                <a:cs typeface="Arial" panose="020B0604020202020204" pitchFamily="34" charset="0"/>
              </a:rPr>
              <a:t>podrá hacerse de entre las personas que se encuentren inscritas en el registro único de proveedores y contratistas, y ahí se puede verificar la experiencia, especialidad, capacidad técnica e historial de cumplimiento de las mismas </a:t>
            </a:r>
            <a:r>
              <a:rPr lang="es-ES" sz="1600" dirty="0">
                <a:solidFill>
                  <a:srgbClr val="000000"/>
                </a:solidFill>
                <a:latin typeface="Arial" panose="020B0604020202020204" pitchFamily="34" charset="0"/>
                <a:ea typeface="MS PGothic" charset="0"/>
                <a:cs typeface="Arial" panose="020B0604020202020204" pitchFamily="34" charset="0"/>
              </a:rPr>
              <a:t>(arts. 77 2º pfo. RLAASSP, y 77</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2º pfo. RLOPSRM)</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t>
            </a:r>
            <a:endParaRPr lang="es-ES"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II. </a:t>
            </a:r>
            <a:r>
              <a:rPr lang="es-MX" altLang="es-MX" dirty="0">
                <a:solidFill>
                  <a:schemeClr val="bg1"/>
                </a:solidFill>
                <a:latin typeface="Arial" panose="020B0604020202020204" pitchFamily="34" charset="0"/>
                <a:ea typeface="Times New Roman" panose="02020603050405020304" pitchFamily="18" charset="0"/>
              </a:rPr>
              <a:t>Se debe </a:t>
            </a:r>
            <a:r>
              <a:rPr lang="es-MX" altLang="es-MX" dirty="0">
                <a:solidFill>
                  <a:schemeClr val="accent5">
                    <a:lumMod val="75000"/>
                  </a:schemeClr>
                </a:solidFill>
                <a:latin typeface="Arial" panose="020B0604020202020204" pitchFamily="34" charset="0"/>
                <a:ea typeface="Times New Roman" panose="02020603050405020304" pitchFamily="18" charset="0"/>
              </a:rPr>
              <a:t>difundir la invitación </a:t>
            </a:r>
            <a:r>
              <a:rPr lang="es-MX" altLang="es-MX" dirty="0">
                <a:solidFill>
                  <a:schemeClr val="bg1"/>
                </a:solidFill>
                <a:latin typeface="Arial" panose="020B0604020202020204" pitchFamily="34" charset="0"/>
                <a:ea typeface="Times New Roman" panose="02020603050405020304" pitchFamily="18" charset="0"/>
              </a:rPr>
              <a:t>(con carácter meramente </a:t>
            </a:r>
            <a:r>
              <a:rPr lang="es-MX" altLang="ja-JP" dirty="0">
                <a:solidFill>
                  <a:schemeClr val="bg1"/>
                </a:solidFill>
                <a:latin typeface="Arial" panose="020B0604020202020204" pitchFamily="34" charset="0"/>
                <a:ea typeface="Times New Roman" panose="02020603050405020304" pitchFamily="18" charset="0"/>
              </a:rPr>
              <a:t>informativo) en CompraNet y en la página de la dependencia o entidad </a:t>
            </a:r>
            <a:r>
              <a:rPr lang="es-MX" altLang="ja-JP" sz="1600" dirty="0">
                <a:solidFill>
                  <a:schemeClr val="bg1"/>
                </a:solidFill>
                <a:latin typeface="Arial" panose="020B0604020202020204" pitchFamily="34" charset="0"/>
                <a:ea typeface="Times New Roman" panose="02020603050405020304" pitchFamily="18" charset="0"/>
              </a:rPr>
              <a:t>(arts. 43 fracc. I LAASSP y 77 4º pfo. RLAASSP, y 44 fracc I y art. 77 4º pfo. RLOPSRM)</a:t>
            </a:r>
            <a:r>
              <a:rPr lang="es-MX" altLang="ja-JP"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endParaRPr lang="es-MX" altLang="ja-JP"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III. </a:t>
            </a:r>
            <a:r>
              <a:rPr lang="es-MX" altLang="es-MX" dirty="0">
                <a:solidFill>
                  <a:schemeClr val="accent3">
                    <a:lumMod val="75000"/>
                  </a:schemeClr>
                </a:solidFill>
                <a:latin typeface="Arial" panose="020B0604020202020204" pitchFamily="34" charset="0"/>
                <a:ea typeface="Times New Roman" panose="02020603050405020304" pitchFamily="18" charset="0"/>
              </a:rPr>
              <a:t>La invitación se debe hacer </a:t>
            </a:r>
            <a:r>
              <a:rPr lang="es-MX" altLang="es-MX" dirty="0">
                <a:solidFill>
                  <a:schemeClr val="bg1"/>
                </a:solidFill>
                <a:latin typeface="Arial" panose="020B0604020202020204" pitchFamily="34" charset="0"/>
                <a:ea typeface="Times New Roman" panose="02020603050405020304" pitchFamily="18" charset="0"/>
              </a:rPr>
              <a:t>considerando los aspectos o requisitos para la convocatoria a la licitación </a:t>
            </a:r>
            <a:r>
              <a:rPr lang="es-MX" altLang="es-MX" sz="1600" dirty="0">
                <a:solidFill>
                  <a:schemeClr val="bg1"/>
                </a:solidFill>
                <a:latin typeface="Arial" panose="020B0604020202020204" pitchFamily="34" charset="0"/>
                <a:ea typeface="Times New Roman" panose="02020603050405020304" pitchFamily="18" charset="0"/>
              </a:rPr>
              <a:t>(arts. 29 LAASSP y 31 LOPSRM)</a:t>
            </a:r>
            <a:r>
              <a:rPr lang="es-MX" altLang="es-MX" dirty="0">
                <a:solidFill>
                  <a:schemeClr val="bg1"/>
                </a:solidFill>
                <a:latin typeface="Arial" panose="020B0604020202020204" pitchFamily="34" charset="0"/>
                <a:ea typeface="Times New Roman" panose="02020603050405020304" pitchFamily="18" charset="0"/>
              </a:rPr>
              <a:t>, y en materia de </a:t>
            </a:r>
            <a:r>
              <a:rPr lang="es-MX" altLang="es-MX" b="1" dirty="0">
                <a:solidFill>
                  <a:schemeClr val="bg1"/>
                </a:solidFill>
                <a:latin typeface="Arial" panose="020B0604020202020204" pitchFamily="34" charset="0"/>
                <a:ea typeface="Times New Roman" panose="02020603050405020304" pitchFamily="18" charset="0"/>
              </a:rPr>
              <a:t>obras públicas</a:t>
            </a:r>
            <a:r>
              <a:rPr lang="es-MX" altLang="es-MX" dirty="0">
                <a:solidFill>
                  <a:schemeClr val="bg1"/>
                </a:solidFill>
                <a:latin typeface="Arial" panose="020B0604020202020204" pitchFamily="34" charset="0"/>
                <a:ea typeface="Times New Roman" panose="02020603050405020304" pitchFamily="18" charset="0"/>
              </a:rPr>
              <a:t>, además considerando las características, complejidad y magnitud de los trabajos </a:t>
            </a:r>
            <a:r>
              <a:rPr lang="es-MX" altLang="es-MX" sz="1600" dirty="0">
                <a:solidFill>
                  <a:schemeClr val="bg1"/>
                </a:solidFill>
                <a:latin typeface="Arial" panose="020B0604020202020204" pitchFamily="34" charset="0"/>
                <a:ea typeface="Times New Roman" panose="02020603050405020304" pitchFamily="18" charset="0"/>
              </a:rPr>
              <a:t>(art. 44 fracc IV LOPSRM)</a:t>
            </a:r>
            <a:r>
              <a:rPr lang="es-MX" altLang="es-MX"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r>
              <a:rPr lang="es-MX" altLang="es-MX" sz="500" dirty="0">
                <a:solidFill>
                  <a:schemeClr val="bg1"/>
                </a:solidFill>
                <a:latin typeface="Arial" panose="020B0604020202020204" pitchFamily="34" charset="0"/>
                <a:ea typeface="Times New Roman" panose="02020603050405020304" pitchFamily="18" charset="0"/>
              </a:rPr>
              <a:t> </a:t>
            </a: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IV. </a:t>
            </a:r>
            <a:r>
              <a:rPr lang="es-MX" altLang="es-MX" dirty="0">
                <a:solidFill>
                  <a:schemeClr val="bg1"/>
                </a:solidFill>
                <a:latin typeface="Arial" panose="020B0604020202020204" pitchFamily="34" charset="0"/>
                <a:ea typeface="Times New Roman" panose="02020603050405020304" pitchFamily="18" charset="0"/>
              </a:rPr>
              <a:t>El </a:t>
            </a:r>
            <a:r>
              <a:rPr lang="es-MX" altLang="es-MX" dirty="0">
                <a:solidFill>
                  <a:srgbClr val="0070C0"/>
                </a:solidFill>
                <a:latin typeface="Arial" panose="020B0604020202020204" pitchFamily="34" charset="0"/>
                <a:ea typeface="Times New Roman" panose="02020603050405020304" pitchFamily="18" charset="0"/>
              </a:rPr>
              <a:t>plazo para presentar proposiciones </a:t>
            </a:r>
            <a:r>
              <a:rPr lang="es-MX" altLang="es-MX" dirty="0">
                <a:solidFill>
                  <a:schemeClr val="bg1"/>
                </a:solidFill>
                <a:latin typeface="Arial" panose="020B0604020202020204" pitchFamily="34" charset="0"/>
                <a:ea typeface="Times New Roman" panose="02020603050405020304" pitchFamily="18" charset="0"/>
              </a:rPr>
              <a:t>se fijara para cada caso, atendiendo a las características, complejidad y magnitud de los trabajos en el caso de la </a:t>
            </a:r>
            <a:r>
              <a:rPr lang="es-MX" altLang="es-MX" b="1" dirty="0">
                <a:solidFill>
                  <a:schemeClr val="bg1"/>
                </a:solidFill>
                <a:latin typeface="Arial" panose="020B0604020202020204" pitchFamily="34" charset="0"/>
                <a:ea typeface="Times New Roman" panose="02020603050405020304" pitchFamily="18" charset="0"/>
              </a:rPr>
              <a:t>obra pública </a:t>
            </a:r>
            <a:r>
              <a:rPr lang="es-MX" altLang="es-MX" sz="1600" dirty="0">
                <a:solidFill>
                  <a:schemeClr val="bg1"/>
                </a:solidFill>
                <a:latin typeface="Arial" panose="020B0604020202020204" pitchFamily="34" charset="0"/>
                <a:ea typeface="Times New Roman" panose="02020603050405020304" pitchFamily="18" charset="0"/>
              </a:rPr>
              <a:t>(art. 44 fracc. V LOPSRM)</a:t>
            </a:r>
            <a:r>
              <a:rPr lang="es-MX" altLang="es-MX" dirty="0">
                <a:solidFill>
                  <a:schemeClr val="bg1"/>
                </a:solidFill>
                <a:latin typeface="Arial" panose="020B0604020202020204" pitchFamily="34" charset="0"/>
                <a:ea typeface="Times New Roman" panose="02020603050405020304" pitchFamily="18" charset="0"/>
              </a:rPr>
              <a:t>, y a la complejidad para elaborar la proposición en materia de </a:t>
            </a:r>
            <a:r>
              <a:rPr lang="es-MX" altLang="es-MX" b="1" dirty="0">
                <a:solidFill>
                  <a:schemeClr val="bg1"/>
                </a:solidFill>
                <a:latin typeface="Arial" panose="020B0604020202020204" pitchFamily="34" charset="0"/>
                <a:ea typeface="Times New Roman" panose="02020603050405020304" pitchFamily="18" charset="0"/>
              </a:rPr>
              <a:t>adquisiciones</a:t>
            </a:r>
            <a:r>
              <a:rPr lang="es-MX" altLang="es-MX" dirty="0">
                <a:solidFill>
                  <a:schemeClr val="bg1"/>
                </a:solidFill>
                <a:latin typeface="Arial" panose="020B0604020202020204" pitchFamily="34" charset="0"/>
                <a:ea typeface="Times New Roman" panose="02020603050405020304" pitchFamily="18" charset="0"/>
              </a:rPr>
              <a:t>, pero en esta última materia, no podrá ser inferior a cinco días naturales a partir de que se entregó la última invitación </a:t>
            </a:r>
            <a:r>
              <a:rPr lang="es-MX" altLang="es-MX" sz="1600" dirty="0">
                <a:solidFill>
                  <a:schemeClr val="bg1"/>
                </a:solidFill>
                <a:latin typeface="Arial" panose="020B0604020202020204" pitchFamily="34" charset="0"/>
                <a:ea typeface="Times New Roman" panose="02020603050405020304" pitchFamily="18" charset="0"/>
              </a:rPr>
              <a:t>(art. 43 fracc. IV LAASSP)</a:t>
            </a:r>
            <a:r>
              <a:rPr lang="es-MX" altLang="es-MX" dirty="0">
                <a:solidFill>
                  <a:schemeClr val="bg1"/>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3543719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V. </a:t>
            </a:r>
            <a:r>
              <a:rPr lang="es-MX" altLang="es-MX" dirty="0">
                <a:solidFill>
                  <a:schemeClr val="bg1"/>
                </a:solidFill>
                <a:latin typeface="Arial" panose="020B0604020202020204" pitchFamily="34" charset="0"/>
                <a:ea typeface="Times New Roman" panose="02020603050405020304" pitchFamily="18" charset="0"/>
              </a:rPr>
              <a:t>La </a:t>
            </a:r>
            <a:r>
              <a:rPr lang="es-MX" altLang="es-MX" dirty="0">
                <a:solidFill>
                  <a:schemeClr val="accent1">
                    <a:lumMod val="75000"/>
                  </a:schemeClr>
                </a:solidFill>
                <a:latin typeface="Arial" panose="020B0604020202020204" pitchFamily="34" charset="0"/>
                <a:ea typeface="Times New Roman" panose="02020603050405020304" pitchFamily="18" charset="0"/>
              </a:rPr>
              <a:t>junta de aclaraciones</a:t>
            </a:r>
            <a:r>
              <a:rPr lang="es-MX" altLang="es-MX" dirty="0">
                <a:solidFill>
                  <a:schemeClr val="bg1"/>
                </a:solidFill>
                <a:latin typeface="Arial" panose="020B0604020202020204" pitchFamily="34" charset="0"/>
                <a:ea typeface="Times New Roman" panose="02020603050405020304" pitchFamily="18" charset="0"/>
              </a:rPr>
              <a:t> es optativa para la convocante, que deberá indicar la forma y términos en que podrán solicitarse las aclaraciones correspondientes, de cuyas respuestas debe informarse al solicitante y demás invitados. </a:t>
            </a:r>
            <a:r>
              <a:rPr lang="es-MX" altLang="es-MX" sz="1600" dirty="0">
                <a:solidFill>
                  <a:schemeClr val="bg1"/>
                </a:solidFill>
                <a:latin typeface="Arial" panose="020B0604020202020204" pitchFamily="34" charset="0"/>
                <a:ea typeface="Times New Roman" panose="02020603050405020304" pitchFamily="18" charset="0"/>
              </a:rPr>
              <a:t>(arts. 77 penúlt. pfo. RLAASSP, y 77 6° pfo. RLOPSRM)</a:t>
            </a:r>
          </a:p>
          <a:p>
            <a:pPr marL="0" lvl="1" indent="0" algn="just">
              <a:lnSpc>
                <a:spcPct val="100000"/>
              </a:lnSpc>
              <a:spcBef>
                <a:spcPts val="0"/>
              </a:spcBef>
              <a:buClr>
                <a:schemeClr val="bg1"/>
              </a:buClr>
              <a:buNone/>
            </a:pPr>
            <a:endParaRPr lang="es-MX" alt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VI. </a:t>
            </a:r>
            <a:r>
              <a:rPr lang="es-MX" dirty="0">
                <a:solidFill>
                  <a:schemeClr val="bg1"/>
                </a:solidFill>
                <a:latin typeface="Arial" panose="020B0604020202020204" pitchFamily="34" charset="0"/>
                <a:ea typeface="Times New Roman" panose="02020603050405020304" pitchFamily="18" charset="0"/>
              </a:rPr>
              <a:t>El </a:t>
            </a:r>
            <a:r>
              <a:rPr lang="es-MX" dirty="0">
                <a:solidFill>
                  <a:srgbClr val="7030A0"/>
                </a:solidFill>
                <a:latin typeface="Arial" panose="020B0604020202020204" pitchFamily="34" charset="0"/>
                <a:ea typeface="Times New Roman" panose="02020603050405020304" pitchFamily="18" charset="0"/>
              </a:rPr>
              <a:t>acto de presentación y apertura de proposiciones </a:t>
            </a:r>
            <a:r>
              <a:rPr lang="es-MX" dirty="0">
                <a:solidFill>
                  <a:schemeClr val="bg1"/>
                </a:solidFill>
                <a:latin typeface="Arial" panose="020B0604020202020204" pitchFamily="34" charset="0"/>
                <a:ea typeface="Times New Roman" panose="02020603050405020304" pitchFamily="18" charset="0"/>
              </a:rPr>
              <a:t>se puede hacer sin la presencia de los licitantes, pero siempre se debe invitar al OIC, en el entendido que su inasistencia no será impedimento para continuar el procedimiento.</a:t>
            </a:r>
            <a:r>
              <a:rPr lang="es-MX" sz="1600" dirty="0">
                <a:solidFill>
                  <a:schemeClr val="bg1"/>
                </a:solidFill>
                <a:latin typeface="Arial" panose="020B0604020202020204" pitchFamily="34" charset="0"/>
                <a:ea typeface="Times New Roman" panose="02020603050405020304" pitchFamily="18" charset="0"/>
              </a:rPr>
              <a:t> (43 fracc. II LAASSP y 77 3er. pfo. RLAASSP, y 44 fracc. II. LOPSRM y 77 3er. pfo. RLOPSRM) </a:t>
            </a:r>
          </a:p>
          <a:p>
            <a:pPr marL="0" lvl="1" indent="0" algn="just">
              <a:lnSpc>
                <a:spcPct val="100000"/>
              </a:lnSpc>
              <a:spcBef>
                <a:spcPts val="0"/>
              </a:spcBef>
              <a:buClr>
                <a:schemeClr val="bg1"/>
              </a:buClr>
              <a:buNone/>
            </a:pPr>
            <a:endParaRPr 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VII. </a:t>
            </a:r>
            <a:r>
              <a:rPr lang="es-MX" dirty="0">
                <a:solidFill>
                  <a:schemeClr val="bg1"/>
                </a:solidFill>
                <a:latin typeface="Arial" panose="020B0604020202020204" pitchFamily="34" charset="0"/>
                <a:ea typeface="Times New Roman" panose="02020603050405020304" pitchFamily="18" charset="0"/>
              </a:rPr>
              <a:t>Como regla general se debe </a:t>
            </a:r>
            <a:r>
              <a:rPr lang="es-MX" dirty="0">
                <a:solidFill>
                  <a:schemeClr val="bg2">
                    <a:lumMod val="60000"/>
                    <a:lumOff val="40000"/>
                  </a:schemeClr>
                </a:solidFill>
                <a:latin typeface="Arial" panose="020B0604020202020204" pitchFamily="34" charset="0"/>
                <a:ea typeface="Times New Roman" panose="02020603050405020304" pitchFamily="18" charset="0"/>
              </a:rPr>
              <a:t>contar con al menos tres proposiciones </a:t>
            </a:r>
            <a:r>
              <a:rPr lang="es-MX" dirty="0">
                <a:solidFill>
                  <a:schemeClr val="bg1"/>
                </a:solidFill>
                <a:latin typeface="Arial" panose="020B0604020202020204" pitchFamily="34" charset="0"/>
                <a:ea typeface="Times New Roman" panose="02020603050405020304" pitchFamily="18" charset="0"/>
              </a:rPr>
              <a:t>suscepti-bles de ser analizadas técnicamente. </a:t>
            </a:r>
            <a:r>
              <a:rPr lang="es-MX" sz="1600" dirty="0">
                <a:solidFill>
                  <a:schemeClr val="bg1"/>
                </a:solidFill>
                <a:latin typeface="Arial" panose="020B0604020202020204" pitchFamily="34" charset="0"/>
                <a:ea typeface="Times New Roman" panose="02020603050405020304" pitchFamily="18" charset="0"/>
              </a:rPr>
              <a:t>(43 fracc. III LAASSP y 78 1er. pfo. RLAASSP, y 44 fracc. II LOPSRM y 77 5º pfo. y 78 1er. pfo. RLOPSRM)</a:t>
            </a:r>
          </a:p>
          <a:p>
            <a:pPr marL="0" indent="0" algn="just">
              <a:lnSpc>
                <a:spcPct val="100000"/>
              </a:lnSpc>
              <a:spcBef>
                <a:spcPts val="0"/>
              </a:spcBef>
              <a:buNone/>
              <a:defRPr/>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Si no se presenta el mínimo de proposiciones, se puede </a:t>
            </a:r>
            <a:r>
              <a:rPr lang="es-MX" sz="2000" dirty="0">
                <a:solidFill>
                  <a:srgbClr val="C00000"/>
                </a:solidFill>
                <a:latin typeface="Arial" panose="020B0604020202020204" pitchFamily="34" charset="0"/>
                <a:cs typeface="Arial" panose="020B0604020202020204" pitchFamily="34" charset="0"/>
              </a:rPr>
              <a:t>declarar desierto </a:t>
            </a:r>
            <a:r>
              <a:rPr lang="es-MX" sz="2000" dirty="0">
                <a:solidFill>
                  <a:schemeClr val="bg1"/>
                </a:solidFill>
                <a:latin typeface="Arial" panose="020B0604020202020204" pitchFamily="34" charset="0"/>
                <a:cs typeface="Arial" panose="020B0604020202020204" pitchFamily="34" charset="0"/>
              </a:rPr>
              <a:t>el procedimiento de contratación, o bien continuarlo, y evaluar la o las proposiciones presentadas. </a:t>
            </a:r>
            <a:r>
              <a:rPr lang="es-MX" sz="1600" dirty="0">
                <a:solidFill>
                  <a:schemeClr val="bg1"/>
                </a:solidFill>
                <a:latin typeface="Arial" panose="020B0604020202020204" pitchFamily="34" charset="0"/>
                <a:cs typeface="Arial" panose="020B0604020202020204" pitchFamily="34" charset="0"/>
              </a:rPr>
              <a:t>(arts. 43 fracc. III 2º pfo. LAASSP y 78 1er. pfo. RLAASSP, y 44 fracc. III 2º pfo. LOPSRM y 77 5º pfo. RLOPSRM)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lvl="1" indent="0" algn="just">
              <a:lnSpc>
                <a:spcPct val="100000"/>
              </a:lnSpc>
              <a:spcBef>
                <a:spcPts val="0"/>
              </a:spcBef>
              <a:buClr>
                <a:schemeClr val="bg1"/>
              </a:buClr>
              <a:buNone/>
            </a:pPr>
            <a:r>
              <a:rPr lang="es-MX" sz="2000" b="1" dirty="0">
                <a:solidFill>
                  <a:schemeClr val="bg1"/>
                </a:solidFill>
                <a:effectLst/>
                <a:latin typeface="Arial" panose="020B0604020202020204" pitchFamily="34" charset="0"/>
                <a:ea typeface="Times New Roman" panose="02020603050405020304" pitchFamily="18" charset="0"/>
              </a:rPr>
              <a:t>IX. </a:t>
            </a:r>
            <a:r>
              <a:rPr lang="es-MX" dirty="0">
                <a:solidFill>
                  <a:schemeClr val="bg1"/>
                </a:solidFill>
                <a:latin typeface="Arial" panose="020B0604020202020204" pitchFamily="34" charset="0"/>
                <a:ea typeface="Times New Roman" panose="02020603050405020304" pitchFamily="18" charset="0"/>
              </a:rPr>
              <a:t>Si</a:t>
            </a:r>
            <a:r>
              <a:rPr lang="es-MX" sz="2000" dirty="0">
                <a:solidFill>
                  <a:schemeClr val="bg1"/>
                </a:solidFill>
                <a:effectLst/>
                <a:latin typeface="Arial" panose="020B0604020202020204" pitchFamily="34" charset="0"/>
                <a:ea typeface="Times New Roman" panose="02020603050405020304" pitchFamily="18" charset="0"/>
              </a:rPr>
              <a:t> el procedimiento de invitación se </a:t>
            </a:r>
            <a:r>
              <a:rPr lang="es-MX" sz="2000" dirty="0">
                <a:solidFill>
                  <a:srgbClr val="C00000"/>
                </a:solidFill>
                <a:effectLst/>
                <a:latin typeface="Arial" panose="020B0604020202020204" pitchFamily="34" charset="0"/>
                <a:ea typeface="Times New Roman" panose="02020603050405020304" pitchFamily="18" charset="0"/>
              </a:rPr>
              <a:t>declaro desierto</a:t>
            </a:r>
            <a:r>
              <a:rPr lang="es-MX" sz="2000" dirty="0">
                <a:solidFill>
                  <a:schemeClr val="bg1"/>
                </a:solidFill>
                <a:effectLst/>
                <a:latin typeface="Arial" panose="020B0604020202020204" pitchFamily="34" charset="0"/>
                <a:ea typeface="Times New Roman" panose="02020603050405020304" pitchFamily="18" charset="0"/>
              </a:rPr>
              <a:t>, el titular del área responsable de la contratación podrá adjudicar directamente el contrato, siempre que no se modifiquen los requisitos establecidos en el procedimiento previo </a:t>
            </a:r>
            <a:r>
              <a:rPr lang="es-MX" sz="1600" dirty="0">
                <a:solidFill>
                  <a:schemeClr val="bg1"/>
                </a:solidFill>
                <a:effectLst/>
                <a:latin typeface="Arial" panose="020B0604020202020204" pitchFamily="34" charset="0"/>
                <a:ea typeface="Times New Roman" panose="02020603050405020304" pitchFamily="18" charset="0"/>
              </a:rPr>
              <a:t>(arts. 43 2º pfo. LAASSP y 78 2º pfo. RLAASSP, y 44 2º pfo. LOPSRM y 78 2º pfo. RLOPSRM)</a:t>
            </a:r>
          </a:p>
        </p:txBody>
      </p:sp>
    </p:spTree>
    <p:extLst>
      <p:ext uri="{BB962C8B-B14F-4D97-AF65-F5344CB8AC3E}">
        <p14:creationId xmlns:p14="http://schemas.microsoft.com/office/powerpoint/2010/main" val="1783686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 </a:t>
            </a:r>
            <a:r>
              <a:rPr lang="es-MX" dirty="0">
                <a:solidFill>
                  <a:schemeClr val="bg1"/>
                </a:solidFill>
                <a:latin typeface="Arial" panose="020B0604020202020204" pitchFamily="34" charset="0"/>
                <a:ea typeface="Times New Roman" panose="02020603050405020304" pitchFamily="18" charset="0"/>
              </a:rPr>
              <a:t>Cuando se vaya a realizar una </a:t>
            </a:r>
            <a:r>
              <a:rPr lang="es-MX" dirty="0">
                <a:solidFill>
                  <a:srgbClr val="00B050"/>
                </a:solidFill>
                <a:latin typeface="Arial" panose="020B0604020202020204" pitchFamily="34" charset="0"/>
                <a:ea typeface="Times New Roman" panose="02020603050405020304" pitchFamily="18" charset="0"/>
              </a:rPr>
              <a:t>segunda invitación </a:t>
            </a:r>
            <a:r>
              <a:rPr lang="es-MX" dirty="0">
                <a:solidFill>
                  <a:schemeClr val="bg1"/>
                </a:solidFill>
                <a:latin typeface="Arial" panose="020B0604020202020204" pitchFamily="34" charset="0"/>
                <a:ea typeface="Times New Roman" panose="02020603050405020304" pitchFamily="18" charset="0"/>
              </a:rPr>
              <a:t>fundamentada en alguna  excepción por </a:t>
            </a:r>
            <a:r>
              <a:rPr lang="es-MX" b="1" dirty="0">
                <a:solidFill>
                  <a:schemeClr val="accent3">
                    <a:lumMod val="75000"/>
                  </a:schemeClr>
                </a:solidFill>
                <a:latin typeface="Arial" panose="020B0604020202020204" pitchFamily="34" charset="0"/>
                <a:ea typeface="Times New Roman" panose="02020603050405020304" pitchFamily="18" charset="0"/>
              </a:rPr>
              <a:t>causa</a:t>
            </a:r>
            <a:r>
              <a:rPr lang="es-MX" dirty="0">
                <a:solidFill>
                  <a:schemeClr val="bg1"/>
                </a:solidFill>
                <a:latin typeface="Arial" panose="020B0604020202020204" pitchFamily="34" charset="0"/>
                <a:ea typeface="Times New Roman" panose="02020603050405020304" pitchFamily="18" charset="0"/>
              </a:rPr>
              <a:t>, no será necesario llevar este segundo procedimiento al comité de adquisiciones o de obras públicas, pero se deberá informar al comité sobre dicha adjudicación directa, durante el mes siguiente a la formalización del contrato </a:t>
            </a:r>
            <a:r>
              <a:rPr lang="es-MX" sz="1600" dirty="0">
                <a:solidFill>
                  <a:schemeClr val="bg1"/>
                </a:solidFill>
                <a:latin typeface="Arial" panose="020B0604020202020204" pitchFamily="34" charset="0"/>
                <a:ea typeface="Times New Roman" panose="02020603050405020304" pitchFamily="18" charset="0"/>
              </a:rPr>
              <a:t>(arts 78 2º pfo. RLAASSP, y 78 2º  RLOPSRM)</a:t>
            </a:r>
            <a:r>
              <a:rPr lang="es-MX"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endParaRPr lang="es-MX" sz="500" dirty="0">
              <a:effectLst/>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XI. </a:t>
            </a:r>
            <a:r>
              <a:rPr lang="es-MX" dirty="0">
                <a:solidFill>
                  <a:schemeClr val="bg1"/>
                </a:solidFill>
                <a:latin typeface="Arial" panose="020B0604020202020204" pitchFamily="34" charset="0"/>
                <a:ea typeface="Times New Roman" panose="02020603050405020304" pitchFamily="18" charset="0"/>
              </a:rPr>
              <a:t>No es admisible la presentación de </a:t>
            </a:r>
            <a:r>
              <a:rPr lang="es-MX" dirty="0">
                <a:solidFill>
                  <a:srgbClr val="FF0000"/>
                </a:solidFill>
                <a:latin typeface="Arial" panose="020B0604020202020204" pitchFamily="34" charset="0"/>
                <a:ea typeface="Times New Roman" panose="02020603050405020304" pitchFamily="18" charset="0"/>
              </a:rPr>
              <a:t>proposiciones conjuntas</a:t>
            </a:r>
            <a:r>
              <a:rPr lang="es-MX" dirty="0">
                <a:solidFill>
                  <a:schemeClr val="bg1"/>
                </a:solidFill>
                <a:latin typeface="Arial" panose="020B0604020202020204" pitchFamily="34" charset="0"/>
                <a:ea typeface="Times New Roman" panose="02020603050405020304" pitchFamily="18" charset="0"/>
              </a:rPr>
              <a:t>, salvo que la convocante quiera fomentar la participación de las MIPYMES, o bien, por necesidades técnicas para obtener proposiciones en forma integral. </a:t>
            </a:r>
            <a:r>
              <a:rPr lang="es-MX" sz="1600" dirty="0">
                <a:solidFill>
                  <a:schemeClr val="bg1"/>
                </a:solidFill>
                <a:latin typeface="Arial" panose="020B0604020202020204" pitchFamily="34" charset="0"/>
                <a:ea typeface="Times New Roman" panose="02020603050405020304" pitchFamily="18" charset="0"/>
              </a:rPr>
              <a:t>(arts. 77 últ. pfo. RLAASSP, y 77 últ. pfo. RLOPSRM)</a:t>
            </a:r>
          </a:p>
          <a:p>
            <a:pPr marL="0" lvl="1" indent="0" algn="just">
              <a:lnSpc>
                <a:spcPct val="100000"/>
              </a:lnSpc>
              <a:spcBef>
                <a:spcPts val="0"/>
              </a:spcBef>
              <a:buClr>
                <a:schemeClr val="bg1"/>
              </a:buClr>
              <a:buNone/>
            </a:pPr>
            <a:endParaRPr 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XII. </a:t>
            </a:r>
            <a:r>
              <a:rPr lang="es-MX" dirty="0">
                <a:solidFill>
                  <a:schemeClr val="bg1"/>
                </a:solidFill>
                <a:latin typeface="Arial" panose="020B0604020202020204" pitchFamily="34" charset="0"/>
                <a:ea typeface="Times New Roman" panose="02020603050405020304" pitchFamily="18" charset="0"/>
              </a:rPr>
              <a:t>En todo lo no previsto para los procedimientos de invitación a cuando menos tres personas, le serán aplicables, en lo procedente, las disposiciones que prevén tanto la Ley como el Reglamento para la licitación pública.</a:t>
            </a:r>
            <a:r>
              <a:rPr lang="es-MX" sz="1600" dirty="0">
                <a:solidFill>
                  <a:schemeClr val="bg1"/>
                </a:solidFill>
                <a:latin typeface="Arial" panose="020B0604020202020204" pitchFamily="34" charset="0"/>
                <a:ea typeface="Times New Roman" panose="02020603050405020304" pitchFamily="18" charset="0"/>
              </a:rPr>
              <a:t>(arts. 43 fracc. VI LAASSP, y 77 1er. pfo. RLAASSP, y 43 fracc. VII. LOPSRM, y 77 1er. pfo. RLOPSRM)</a:t>
            </a:r>
          </a:p>
          <a:p>
            <a:pPr marL="0" lvl="1" indent="0" algn="just">
              <a:lnSpc>
                <a:spcPct val="100000"/>
              </a:lnSpc>
              <a:spcBef>
                <a:spcPts val="0"/>
              </a:spcBef>
              <a:buClr>
                <a:schemeClr val="bg1"/>
              </a:buClr>
              <a:buNone/>
            </a:pPr>
            <a:endParaRPr lang="es-MX"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MX" sz="2000" b="1" dirty="0">
                <a:solidFill>
                  <a:schemeClr val="bg1"/>
                </a:solidFill>
                <a:latin typeface="ArialMT"/>
              </a:rPr>
              <a:t> 3.3. </a:t>
            </a:r>
            <a:r>
              <a:rPr lang="es-MX" sz="2000" b="1" dirty="0">
                <a:solidFill>
                  <a:schemeClr val="accent6">
                    <a:lumMod val="50000"/>
                  </a:schemeClr>
                </a:solidFill>
                <a:latin typeface="ArialMT"/>
              </a:rPr>
              <a:t>Formalización de contratos</a:t>
            </a:r>
            <a:r>
              <a:rPr lang="es-MX" sz="2000" b="1"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cs typeface="Arial" panose="020B0604020202020204" pitchFamily="34" charset="0"/>
              </a:rPr>
              <a:t>Si  bien es cierto que con la notificación del fallo son exigibles  los 		  derechos  y  obligaciones, </a:t>
            </a:r>
            <a:r>
              <a:rPr lang="es-MX" altLang="es-MX" sz="2000" dirty="0">
                <a:solidFill>
                  <a:schemeClr val="bg1"/>
                </a:solidFill>
                <a:latin typeface="Arial" panose="020B0604020202020204" pitchFamily="34" charset="0"/>
                <a:cs typeface="Arial" panose="020B0604020202020204" pitchFamily="34" charset="0"/>
              </a:rPr>
              <a:t>existe  la  </a:t>
            </a:r>
            <a:r>
              <a:rPr lang="es-MX" altLang="es-MX" sz="2000" dirty="0">
                <a:solidFill>
                  <a:srgbClr val="002060"/>
                </a:solidFill>
                <a:latin typeface="Arial" panose="020B0604020202020204" pitchFamily="34" charset="0"/>
                <a:cs typeface="Arial" panose="020B0604020202020204" pitchFamily="34" charset="0"/>
              </a:rPr>
              <a:t>obligación</a:t>
            </a:r>
            <a:r>
              <a:rPr lang="es-MX" altLang="es-MX" sz="2000" dirty="0">
                <a:solidFill>
                  <a:schemeClr val="bg1"/>
                </a:solidFill>
                <a:latin typeface="Arial" panose="020B0604020202020204" pitchFamily="34" charset="0"/>
                <a:cs typeface="Arial" panose="020B0604020202020204" pitchFamily="34" charset="0"/>
              </a:rPr>
              <a:t> de  las  partes  de 		  </a:t>
            </a:r>
            <a:r>
              <a:rPr lang="es-MX" altLang="es-MX" sz="2000" dirty="0">
                <a:solidFill>
                  <a:srgbClr val="002060"/>
                </a:solidFill>
                <a:latin typeface="Arial" panose="020B0604020202020204" pitchFamily="34" charset="0"/>
                <a:cs typeface="Arial" panose="020B0604020202020204" pitchFamily="34" charset="0"/>
              </a:rPr>
              <a:t>suscribir  el  correspondiente  contrato  </a:t>
            </a:r>
            <a:r>
              <a:rPr lang="es-MX" altLang="es-MX" sz="2000" dirty="0">
                <a:solidFill>
                  <a:schemeClr val="bg1"/>
                </a:solidFill>
                <a:latin typeface="Arial" panose="020B0604020202020204" pitchFamily="34" charset="0"/>
                <a:cs typeface="Arial" panose="020B0604020202020204" pitchFamily="34" charset="0"/>
              </a:rPr>
              <a:t>en  la  fecha,  hora  y  lugar 		  previstos en el fallo, en la convocatoria, o en su defecto dentro de </a:t>
            </a:r>
            <a:endParaRPr lang="es-MX"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endParaRPr lang="es-MX"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endParaRPr lang="es-MX" sz="2000" dirty="0">
              <a:solidFill>
                <a:schemeClr val="bg1"/>
              </a:solidFill>
              <a:effectLst/>
              <a:latin typeface="Arial" panose="020B0604020202020204" pitchFamily="34" charset="0"/>
              <a:ea typeface="Times New Roman" panose="02020603050405020304" pitchFamily="18" charset="0"/>
            </a:endParaRPr>
          </a:p>
        </p:txBody>
      </p:sp>
      <p:pic>
        <p:nvPicPr>
          <p:cNvPr id="3" name="Picture 2" descr="Firma de un contrato digital: Breve guía práctica – Altiria">
            <a:extLst>
              <a:ext uri="{FF2B5EF4-FFF2-40B4-BE49-F238E27FC236}">
                <a16:creationId xmlns:a16="http://schemas.microsoft.com/office/drawing/2014/main" id="{04E19D06-26A8-D6F7-2917-A33D51195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519" y="4597425"/>
            <a:ext cx="1926666" cy="209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41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los 15 días naturales siguientes a la notificación. </a:t>
            </a:r>
            <a:r>
              <a:rPr lang="es-MX" altLang="es-MX" sz="1600" dirty="0">
                <a:solidFill>
                  <a:schemeClr val="bg1"/>
                </a:solidFill>
                <a:latin typeface="Arial" panose="020B0604020202020204" pitchFamily="34" charset="0"/>
                <a:cs typeface="Arial" panose="020B0604020202020204" pitchFamily="34" charset="0"/>
              </a:rPr>
              <a:t>(arts. 46 1er. pfo. LAASSP y 84 4º pfo. RLAASSP, y 38 5º pfo. y 47 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contrato se debe plantear, como </a:t>
            </a:r>
            <a:r>
              <a:rPr lang="es-MX" altLang="es-MX" sz="2000" dirty="0">
                <a:solidFill>
                  <a:schemeClr val="accent1"/>
                </a:solidFill>
                <a:latin typeface="Arial" panose="020B0604020202020204" pitchFamily="34" charset="0"/>
                <a:cs typeface="Arial" panose="020B0604020202020204" pitchFamily="34" charset="0"/>
              </a:rPr>
              <a:t>modelo de contrato</a:t>
            </a:r>
            <a:r>
              <a:rPr lang="es-MX" altLang="es-MX" sz="2000" dirty="0">
                <a:solidFill>
                  <a:schemeClr val="bg1"/>
                </a:solidFill>
                <a:latin typeface="Arial" panose="020B0604020202020204" pitchFamily="34" charset="0"/>
                <a:cs typeface="Arial" panose="020B0604020202020204" pitchFamily="34" charset="0"/>
              </a:rPr>
              <a:t>, en la convocatoria a la licita</a:t>
            </a:r>
            <a:r>
              <a:rPr lang="es-MX" sz="2000" dirty="0">
                <a:solidFill>
                  <a:schemeClr val="bg1"/>
                </a:solidFill>
                <a:latin typeface="Arial" panose="020B0604020202020204" pitchFamily="34" charset="0"/>
                <a:cs typeface="Arial" panose="020B0604020202020204" pitchFamily="34" charset="0"/>
              </a:rPr>
              <a:t>ción; es decir, los términos jurídicos sobre los cuales el proveedor o el contratista deben cumplir sus obligaciones, deben estar previstos desde el modelo de contrato que es parte de la convocatoria a la licitación </a:t>
            </a:r>
            <a:r>
              <a:rPr lang="es-MX" sz="1600" dirty="0">
                <a:solidFill>
                  <a:schemeClr val="bg1"/>
                </a:solidFill>
                <a:latin typeface="Arial" panose="020B0604020202020204" pitchFamily="34" charset="0"/>
                <a:cs typeface="Arial" panose="020B0604020202020204" pitchFamily="34" charset="0"/>
              </a:rPr>
              <a:t>(arts. 29 fracc. XVI LAASSP, y 31 fracc. XXVI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rgbClr val="C00000"/>
                </a:solidFill>
                <a:latin typeface="Arial" panose="020B0604020202020204" pitchFamily="34" charset="0"/>
                <a:cs typeface="Arial" panose="020B0604020202020204" pitchFamily="34" charset="0"/>
              </a:rPr>
              <a:t>Aquello que no este previsto </a:t>
            </a:r>
            <a:r>
              <a:rPr lang="es-MX" sz="2000" dirty="0">
                <a:solidFill>
                  <a:schemeClr val="bg1"/>
                </a:solidFill>
                <a:latin typeface="Arial" panose="020B0604020202020204" pitchFamily="34" charset="0"/>
                <a:cs typeface="Arial" panose="020B0604020202020204" pitchFamily="34" charset="0"/>
              </a:rPr>
              <a:t>en el modelo de contrato NO PODRÁ INCOPORARSE DESPUÉS </a:t>
            </a:r>
            <a:r>
              <a:rPr lang="es-MX" sz="1600" dirty="0">
                <a:solidFill>
                  <a:schemeClr val="bg1"/>
                </a:solidFill>
                <a:latin typeface="Arial" panose="020B0604020202020204" pitchFamily="34" charset="0"/>
                <a:cs typeface="Arial" panose="020B0604020202020204" pitchFamily="34" charset="0"/>
              </a:rPr>
              <a:t>(arts. 45 2º pfo. LAASSP, y 46 2º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ES" sz="2000" dirty="0">
                <a:solidFill>
                  <a:srgbClr val="000000"/>
                </a:solidFill>
                <a:effectLst/>
                <a:latin typeface="Arial" panose="020B0604020202020204" pitchFamily="34" charset="0"/>
                <a:ea typeface="Times New Roman" panose="02020603050405020304" pitchFamily="18" charset="0"/>
              </a:rPr>
              <a:t>Desde mayo de 2009, tanto  la LAASSP, como  la  LOPSRM tienen  pre-	           vista la  </a:t>
            </a:r>
            <a:r>
              <a:rPr lang="es-ES" sz="2000" dirty="0">
                <a:solidFill>
                  <a:srgbClr val="9F7A02"/>
                </a:solidFill>
                <a:effectLst/>
                <a:latin typeface="Arial" panose="020B0604020202020204" pitchFamily="34" charset="0"/>
                <a:ea typeface="Times New Roman" panose="02020603050405020304" pitchFamily="18" charset="0"/>
              </a:rPr>
              <a:t>formalización de contratos  utilizando medios de comunicación.              .   electrónica</a:t>
            </a:r>
            <a:r>
              <a:rPr lang="es-ES" sz="2000" dirty="0">
                <a:solidFill>
                  <a:srgbClr val="000000"/>
                </a:solidFill>
                <a:effectLst/>
                <a:latin typeface="Arial" panose="020B0604020202020204" pitchFamily="34" charset="0"/>
                <a:ea typeface="Times New Roman" panose="02020603050405020304" pitchFamily="18" charset="0"/>
              </a:rPr>
              <a:t> </a:t>
            </a:r>
            <a:r>
              <a:rPr lang="es-ES" sz="1600" dirty="0">
                <a:solidFill>
                  <a:srgbClr val="000000"/>
                </a:solidFill>
                <a:effectLst/>
                <a:latin typeface="Arial" panose="020B0604020202020204" pitchFamily="34" charset="0"/>
                <a:ea typeface="Times New Roman" panose="02020603050405020304" pitchFamily="18" charset="0"/>
              </a:rPr>
              <a:t>(arts. 45 últ. pfo. LAASSP y 84 2º. pfo. RLAASSP, y 46 penúlt. pfo. LOPSRM		     y 81 2º pfo. RLOPSRM</a:t>
            </a:r>
            <a:r>
              <a:rPr lang="es-ES" sz="2000" dirty="0">
                <a:solidFill>
                  <a:srgbClr val="000000"/>
                </a:solidFill>
                <a:effectLst/>
                <a:latin typeface="Arial" panose="020B0604020202020204" pitchFamily="34" charset="0"/>
                <a:ea typeface="Times New Roman" panose="02020603050405020304" pitchFamily="18" charset="0"/>
              </a:rPr>
              <a:t>, aspecto que por fin se ha puesto en operación con el	        Acuerdo que incorporó un módulo a </a:t>
            </a:r>
            <a:r>
              <a:rPr lang="es-ES" sz="2000" dirty="0">
                <a:solidFill>
                  <a:srgbClr val="000000"/>
                </a:solidFill>
                <a:latin typeface="Arial" panose="020B0604020202020204" pitchFamily="34" charset="0"/>
                <a:ea typeface="Times New Roman" panose="02020603050405020304" pitchFamily="18" charset="0"/>
              </a:rPr>
              <a:t>C</a:t>
            </a:r>
            <a:r>
              <a:rPr lang="es-ES" sz="2000" dirty="0">
                <a:solidFill>
                  <a:srgbClr val="000000"/>
                </a:solidFill>
                <a:effectLst/>
                <a:latin typeface="Arial" panose="020B0604020202020204" pitchFamily="34" charset="0"/>
                <a:ea typeface="Times New Roman" panose="02020603050405020304" pitchFamily="18" charset="0"/>
              </a:rPr>
              <a:t>ompraNet denominado “</a:t>
            </a:r>
            <a:r>
              <a:rPr lang="es-ES" sz="2000" dirty="0">
                <a:solidFill>
                  <a:srgbClr val="000000"/>
                </a:solidFill>
                <a:latin typeface="Arial" panose="020B0604020202020204" pitchFamily="34" charset="0"/>
                <a:ea typeface="Times New Roman" panose="02020603050405020304" pitchFamily="18" charset="0"/>
              </a:rPr>
              <a:t>Formaliza- 	       </a:t>
            </a:r>
            <a:r>
              <a:rPr lang="es-ES" sz="2000" dirty="0" err="1">
                <a:solidFill>
                  <a:srgbClr val="000000"/>
                </a:solidFill>
                <a:latin typeface="Arial" panose="020B0604020202020204" pitchFamily="34" charset="0"/>
                <a:ea typeface="Times New Roman" panose="02020603050405020304" pitchFamily="18" charset="0"/>
              </a:rPr>
              <a:t>ción</a:t>
            </a:r>
            <a:r>
              <a:rPr lang="es-ES" sz="2000" dirty="0">
                <a:solidFill>
                  <a:srgbClr val="000000"/>
                </a:solidFill>
                <a:effectLst/>
                <a:latin typeface="Arial" panose="020B0604020202020204" pitchFamily="34" charset="0"/>
                <a:ea typeface="Times New Roman" panose="02020603050405020304" pitchFamily="18" charset="0"/>
              </a:rPr>
              <a:t> de instrumentos jurídicos” </a:t>
            </a:r>
            <a:r>
              <a:rPr lang="es-ES" sz="1600" dirty="0">
                <a:solidFill>
                  <a:srgbClr val="000000"/>
                </a:solidFill>
                <a:effectLst/>
                <a:latin typeface="Arial" panose="020B0604020202020204" pitchFamily="34" charset="0"/>
                <a:ea typeface="Times New Roman" panose="02020603050405020304" pitchFamily="18" charset="0"/>
              </a:rPr>
              <a:t>(DOF 18 sept. 2020)</a:t>
            </a:r>
            <a:r>
              <a:rPr lang="es-ES" sz="1800" dirty="0">
                <a:solidFill>
                  <a:srgbClr val="000000"/>
                </a:solidFill>
                <a:effectLst/>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effectLst/>
                <a:latin typeface="Arial" panose="020B0604020202020204" pitchFamily="34" charset="0"/>
                <a:ea typeface="Times New Roman" panose="02020603050405020304" pitchFamily="18" charset="0"/>
              </a:rPr>
              <a:t>Existe la </a:t>
            </a:r>
            <a:r>
              <a:rPr lang="es-ES" sz="2000" dirty="0">
                <a:solidFill>
                  <a:schemeClr val="accent4"/>
                </a:solidFill>
                <a:effectLst/>
                <a:latin typeface="Arial" panose="020B0604020202020204" pitchFamily="34" charset="0"/>
                <a:ea typeface="Times New Roman" panose="02020603050405020304" pitchFamily="18" charset="0"/>
              </a:rPr>
              <a:t>obligación general de suscribir contrato </a:t>
            </a:r>
            <a:r>
              <a:rPr lang="es-ES" sz="2000" dirty="0">
                <a:solidFill>
                  <a:srgbClr val="000000"/>
                </a:solidFill>
                <a:effectLst/>
                <a:latin typeface="Arial" panose="020B0604020202020204" pitchFamily="34" charset="0"/>
                <a:ea typeface="Times New Roman" panose="02020603050405020304" pitchFamily="18" charset="0"/>
              </a:rPr>
              <a:t>con todos los adjudicados en un procedimiento de contratación, </a:t>
            </a:r>
            <a:r>
              <a:rPr lang="es-ES" sz="2000" dirty="0">
                <a:solidFill>
                  <a:schemeClr val="accent4"/>
                </a:solidFill>
                <a:effectLst/>
                <a:latin typeface="Arial" panose="020B0604020202020204" pitchFamily="34" charset="0"/>
                <a:ea typeface="Times New Roman" panose="02020603050405020304" pitchFamily="18" charset="0"/>
              </a:rPr>
              <a:t>con excepción </a:t>
            </a:r>
            <a:r>
              <a:rPr lang="es-ES" sz="2000" dirty="0">
                <a:solidFill>
                  <a:srgbClr val="000000"/>
                </a:solidFill>
                <a:effectLst/>
                <a:latin typeface="Arial" panose="020B0604020202020204" pitchFamily="34" charset="0"/>
                <a:ea typeface="Times New Roman" panose="02020603050405020304" pitchFamily="18" charset="0"/>
              </a:rPr>
              <a:t>de las adjudicaciones</a:t>
            </a:r>
            <a:r>
              <a:rPr lang="es-ES" sz="2000" dirty="0">
                <a:solidFill>
                  <a:srgbClr val="000000"/>
                </a:solidFill>
                <a:latin typeface="Arial" panose="020B0604020202020204" pitchFamily="34" charset="0"/>
                <a:ea typeface="Times New Roman" panose="02020603050405020304" pitchFamily="18" charset="0"/>
              </a:rPr>
              <a:t> directas en </a:t>
            </a:r>
            <a:r>
              <a:rPr lang="es-ES" sz="2000" dirty="0" err="1">
                <a:solidFill>
                  <a:srgbClr val="000000"/>
                </a:solidFill>
                <a:latin typeface="Arial" panose="020B0604020202020204" pitchFamily="34" charset="0"/>
                <a:ea typeface="Times New Roman" panose="02020603050405020304" pitchFamily="18" charset="0"/>
              </a:rPr>
              <a:t>ma</a:t>
            </a:r>
            <a:r>
              <a:rPr lang="es-ES" sz="2000" dirty="0">
                <a:solidFill>
                  <a:srgbClr val="000000"/>
                </a:solidFill>
                <a:latin typeface="Arial" panose="020B0604020202020204" pitchFamily="34" charset="0"/>
                <a:ea typeface="Times New Roman" panose="02020603050405020304" pitchFamily="18" charset="0"/>
              </a:rPr>
              <a:t>-</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1030" name="Picture 6" descr="Compranet">
            <a:extLst>
              <a:ext uri="{FF2B5EF4-FFF2-40B4-BE49-F238E27FC236}">
                <a16:creationId xmlns:a16="http://schemas.microsoft.com/office/drawing/2014/main" id="{0104C1C6-573D-C712-091F-239513BA6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249" y="3534836"/>
            <a:ext cx="3011019" cy="192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175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Clr>
                <a:schemeClr val="tx1"/>
              </a:buClr>
              <a:buNone/>
              <a:defRPr/>
            </a:pPr>
            <a:r>
              <a:rPr lang="es-ES" sz="2000" dirty="0" err="1">
                <a:solidFill>
                  <a:srgbClr val="000000"/>
                </a:solidFill>
                <a:latin typeface="Arial" panose="020B0604020202020204" pitchFamily="34" charset="0"/>
                <a:ea typeface="Times New Roman" panose="02020603050405020304" pitchFamily="18" charset="0"/>
              </a:rPr>
              <a:t>teria</a:t>
            </a:r>
            <a:r>
              <a:rPr lang="es-ES" sz="2000" dirty="0">
                <a:solidFill>
                  <a:srgbClr val="000000"/>
                </a:solidFill>
                <a:latin typeface="Arial" panose="020B0604020202020204" pitchFamily="34" charset="0"/>
                <a:ea typeface="Times New Roman" panose="02020603050405020304" pitchFamily="18" charset="0"/>
              </a:rPr>
              <a:t> de  adquisiciones cuyo monto sea  inferior a 300 veces el valor diario  de  la UMA </a:t>
            </a:r>
            <a:r>
              <a:rPr lang="es-ES" sz="1600" dirty="0">
                <a:solidFill>
                  <a:srgbClr val="000000"/>
                </a:solidFill>
                <a:latin typeface="Arial" panose="020B0604020202020204" pitchFamily="34" charset="0"/>
                <a:ea typeface="Times New Roman" panose="02020603050405020304" pitchFamily="18" charset="0"/>
              </a:rPr>
              <a:t>(art. 82 1er. pfo. RLAASSP)</a:t>
            </a:r>
            <a:r>
              <a:rPr lang="es-ES" sz="2000" dirty="0">
                <a:solidFill>
                  <a:srgbClr val="000000"/>
                </a:solidFill>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Los </a:t>
            </a:r>
            <a:r>
              <a:rPr lang="es-ES" sz="2000" dirty="0">
                <a:solidFill>
                  <a:schemeClr val="bg2">
                    <a:lumMod val="75000"/>
                  </a:schemeClr>
                </a:solidFill>
                <a:latin typeface="Arial" panose="020B0604020202020204" pitchFamily="34" charset="0"/>
                <a:ea typeface="Times New Roman" panose="02020603050405020304" pitchFamily="18" charset="0"/>
              </a:rPr>
              <a:t>servidores públicos facultados </a:t>
            </a:r>
            <a:r>
              <a:rPr lang="es-ES" sz="2000" dirty="0">
                <a:solidFill>
                  <a:srgbClr val="000000"/>
                </a:solidFill>
                <a:latin typeface="Arial" panose="020B0604020202020204" pitchFamily="34" charset="0"/>
                <a:ea typeface="Times New Roman" panose="02020603050405020304" pitchFamily="18" charset="0"/>
              </a:rPr>
              <a:t>para suscribir contratos deben estar autorizados en las </a:t>
            </a:r>
            <a:r>
              <a:rPr lang="es-ES" sz="2000" dirty="0" err="1">
                <a:solidFill>
                  <a:srgbClr val="000000"/>
                </a:solidFill>
                <a:latin typeface="Arial" panose="020B0604020202020204" pitchFamily="34" charset="0"/>
                <a:ea typeface="Times New Roman" panose="02020603050405020304" pitchFamily="18" charset="0"/>
              </a:rPr>
              <a:t>PBL´s</a:t>
            </a:r>
            <a:r>
              <a:rPr lang="es-ES" sz="2000" dirty="0">
                <a:solidFill>
                  <a:srgbClr val="000000"/>
                </a:solidFill>
                <a:latin typeface="Arial" panose="020B0604020202020204" pitchFamily="34" charset="0"/>
                <a:ea typeface="Times New Roman" panose="02020603050405020304" pitchFamily="18" charset="0"/>
              </a:rPr>
              <a:t> del ente público </a:t>
            </a:r>
            <a:r>
              <a:rPr lang="es-ES" sz="1600" dirty="0">
                <a:solidFill>
                  <a:srgbClr val="000000"/>
                </a:solidFill>
                <a:latin typeface="Arial" panose="020B0604020202020204" pitchFamily="34" charset="0"/>
                <a:ea typeface="Times New Roman" panose="02020603050405020304" pitchFamily="18" charset="0"/>
              </a:rPr>
              <a:t>(Lineamiento Quinto, fracción IX de los Lineamientos </a:t>
            </a:r>
            <a:r>
              <a:rPr lang="es-ES" sz="1600" dirty="0" err="1">
                <a:solidFill>
                  <a:srgbClr val="000000"/>
                </a:solidFill>
                <a:latin typeface="Arial" panose="020B0604020202020204" pitchFamily="34" charset="0"/>
                <a:ea typeface="Times New Roman" panose="02020603050405020304" pitchFamily="18" charset="0"/>
              </a:rPr>
              <a:t>Grales</a:t>
            </a:r>
            <a:r>
              <a:rPr lang="es-ES" sz="1600" dirty="0">
                <a:solidFill>
                  <a:srgbClr val="000000"/>
                </a:solidFill>
                <a:latin typeface="Arial" panose="020B0604020202020204" pitchFamily="34" charset="0"/>
                <a:ea typeface="Times New Roman" panose="02020603050405020304" pitchFamily="18" charset="0"/>
              </a:rPr>
              <a:t>. para la Expedición de </a:t>
            </a:r>
            <a:r>
              <a:rPr lang="es-ES" sz="1600" dirty="0" err="1">
                <a:solidFill>
                  <a:srgbClr val="000000"/>
                </a:solidFill>
                <a:latin typeface="Arial" panose="020B0604020202020204" pitchFamily="34" charset="0"/>
                <a:ea typeface="Times New Roman" panose="02020603050405020304" pitchFamily="18" charset="0"/>
              </a:rPr>
              <a:t>PBL´s</a:t>
            </a:r>
            <a:r>
              <a:rPr lang="es-ES" sz="1600" dirty="0">
                <a:solidFill>
                  <a:srgbClr val="000000"/>
                </a:solidFill>
                <a:latin typeface="Arial" panose="020B0604020202020204" pitchFamily="34" charset="0"/>
                <a:ea typeface="Times New Roman" panose="02020603050405020304" pitchFamily="18" charset="0"/>
              </a:rPr>
              <a:t> DOF 9 sept. 2010)</a:t>
            </a:r>
            <a:r>
              <a:rPr lang="es-ES" sz="2000" dirty="0">
                <a:solidFill>
                  <a:srgbClr val="000000"/>
                </a:solidFill>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Los adjudicados deben tener </a:t>
            </a:r>
            <a:r>
              <a:rPr lang="es-ES" sz="2000" dirty="0">
                <a:solidFill>
                  <a:srgbClr val="7030A0"/>
                </a:solidFill>
                <a:latin typeface="Arial" panose="020B0604020202020204" pitchFamily="34" charset="0"/>
                <a:ea typeface="Times New Roman" panose="02020603050405020304" pitchFamily="18" charset="0"/>
              </a:rPr>
              <a:t>capacidad jurídica para contratar</a:t>
            </a:r>
            <a:r>
              <a:rPr lang="es-ES" sz="2000" dirty="0">
                <a:solidFill>
                  <a:srgbClr val="000000"/>
                </a:solidFill>
                <a:latin typeface="Arial" panose="020B0604020202020204" pitchFamily="34" charset="0"/>
                <a:ea typeface="Times New Roman" panose="02020603050405020304" pitchFamily="18" charset="0"/>
              </a:rPr>
              <a:t>, y no estar impedidos en los términos del articulo 50 de la LAASSP o 51 de la LOPSRM.</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Para la formalización de los contratos se deberá </a:t>
            </a:r>
            <a:r>
              <a:rPr lang="es-ES" sz="2000" dirty="0">
                <a:solidFill>
                  <a:srgbClr val="9F7A02"/>
                </a:solidFill>
                <a:latin typeface="Arial" panose="020B0604020202020204" pitchFamily="34" charset="0"/>
                <a:ea typeface="Times New Roman" panose="02020603050405020304" pitchFamily="18" charset="0"/>
              </a:rPr>
              <a:t>recabar, en primer término</a:t>
            </a:r>
            <a:r>
              <a:rPr lang="es-ES" sz="2000" dirty="0">
                <a:solidFill>
                  <a:srgbClr val="000000"/>
                </a:solidFill>
                <a:latin typeface="Arial" panose="020B0604020202020204" pitchFamily="34" charset="0"/>
                <a:ea typeface="Times New Roman" panose="02020603050405020304" pitchFamily="18" charset="0"/>
              </a:rPr>
              <a:t>, la firma del servidor público del ente público con facultades para celebrarlos y posteriormente, se recabará la firma del proveedor o contratista. La fecha del contrato, será aquélla en la que el adjudicado lo hubiere firmado. </a:t>
            </a:r>
            <a:r>
              <a:rPr lang="es-ES" sz="1600" dirty="0">
                <a:solidFill>
                  <a:srgbClr val="000000"/>
                </a:solidFill>
                <a:latin typeface="Arial" panose="020B0604020202020204" pitchFamily="34" charset="0"/>
                <a:ea typeface="Times New Roman" panose="02020603050405020304" pitchFamily="18" charset="0"/>
              </a:rPr>
              <a:t>(arts. 84 1er. pfo. RLAASSP, y 81 1er. pfo. RLOPSRM)</a:t>
            </a:r>
            <a:endParaRPr lang="es-ES" sz="2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endParaRPr lang="es-MX" sz="1000" dirty="0">
              <a:solidFill>
                <a:srgbClr val="000000"/>
              </a:solidFill>
              <a:latin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ea typeface="Times New Roman" panose="02020603050405020304" pitchFamily="18" charset="0"/>
              </a:rPr>
              <a:t>D</a:t>
            </a:r>
            <a:r>
              <a:rPr lang="es-MX" sz="2000" dirty="0">
                <a:solidFill>
                  <a:schemeClr val="bg1"/>
                </a:solidFill>
                <a:effectLst/>
                <a:latin typeface="Arial" panose="020B0604020202020204" pitchFamily="34" charset="0"/>
                <a:ea typeface="Times New Roman" panose="02020603050405020304" pitchFamily="18" charset="0"/>
              </a:rPr>
              <a:t>e acuerdo con el artículo 32-D del Código Fiscal de la Federación, a</a:t>
            </a:r>
            <a:r>
              <a:rPr lang="es-MX" sz="2000" dirty="0">
                <a:solidFill>
                  <a:srgbClr val="000000"/>
                </a:solidFill>
                <a:latin typeface="Arial" panose="020B0604020202020204" pitchFamily="34" charset="0"/>
              </a:rPr>
              <a:t>ntes de firmar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proveedor o contratista, debe acreditar que se encuentran </a:t>
            </a:r>
            <a:r>
              <a:rPr kumimoji="0" lang="es-MX" sz="20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al co</a:t>
            </a:r>
            <a:r>
              <a:rPr kumimoji="0" lang="es-MX" sz="2000" b="0" i="0" u="none" strike="noStrike" kern="1200" cap="none" spc="0" normalizeH="0" baseline="0" noProof="0" dirty="0">
                <a:ln>
                  <a:noFill/>
                </a:ln>
                <a:solidFill>
                  <a:schemeClr val="bg2"/>
                </a:solidFill>
                <a:effectLst/>
                <a:uLnTx/>
                <a:uFillTx/>
                <a:latin typeface="Arial" panose="020B0604020202020204" pitchFamily="34" charset="0"/>
                <a:ea typeface="Times New Roman" panose="02020603050405020304" pitchFamily="18" charset="0"/>
                <a:cs typeface="+mn-cs"/>
              </a:rPr>
              <a:t>rriente en el cumplimiento de sus obligaciones fiscales</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cuando el monto del contrato es de al menos 300 mil pesos. Deben  presentarse las constancias expedidas por el SAT, el </a:t>
            </a:r>
            <a:endParaRPr lang="es-MX" sz="1600" dirty="0">
              <a:solidFill>
                <a:srgbClr val="000000"/>
              </a:solidFill>
              <a:latin typeface="Arial" panose="020B0604020202020204" pitchFamily="34" charset="0"/>
            </a:endParaRPr>
          </a:p>
        </p:txBody>
      </p:sp>
      <p:pic>
        <p:nvPicPr>
          <p:cNvPr id="5122" name="Picture 2" descr="El SAT presenta facilidades para la Declaración Anual 2021 de personas  físicas">
            <a:extLst>
              <a:ext uri="{FF2B5EF4-FFF2-40B4-BE49-F238E27FC236}">
                <a16:creationId xmlns:a16="http://schemas.microsoft.com/office/drawing/2014/main" id="{37F15C5D-6601-F310-5B63-E665D6F22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185" y="2484974"/>
            <a:ext cx="1714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SS">
            <a:extLst>
              <a:ext uri="{FF2B5EF4-FFF2-40B4-BE49-F238E27FC236}">
                <a16:creationId xmlns:a16="http://schemas.microsoft.com/office/drawing/2014/main" id="{54C4549A-DB29-EC98-6707-9C895CA25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185" y="3788802"/>
            <a:ext cx="1686329" cy="13419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FONAVIT SIN FRONTERAS | Instituto de los Mexicanos en el Exterior |  Gobierno | gob.mx">
            <a:extLst>
              <a:ext uri="{FF2B5EF4-FFF2-40B4-BE49-F238E27FC236}">
                <a16:creationId xmlns:a16="http://schemas.microsoft.com/office/drawing/2014/main" id="{D659ACDE-C81B-E3D0-BE69-81BD840F9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184" y="5280165"/>
            <a:ext cx="168633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137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25213"/>
          </a:xfrm>
        </p:spPr>
        <p:txBody>
          <a:bodyPr>
            <a:normAutofit/>
          </a:bodyPr>
          <a:lstStyle/>
          <a:p>
            <a:pPr marL="0" indent="0" algn="just">
              <a:lnSpc>
                <a:spcPct val="100000"/>
              </a:lnSpc>
              <a:spcBef>
                <a:spcPts val="0"/>
              </a:spcBef>
              <a:buClr>
                <a:schemeClr val="tx1"/>
              </a:buClr>
              <a:buNone/>
              <a:defRPr/>
            </a:pPr>
            <a:r>
              <a:rPr lang="es-MX" sz="2000" dirty="0">
                <a:solidFill>
                  <a:schemeClr val="bg1"/>
                </a:solidFill>
                <a:effectLst/>
                <a:latin typeface="Arial" panose="020B0604020202020204" pitchFamily="34" charset="0"/>
                <a:ea typeface="Times New Roman" panose="02020603050405020304" pitchFamily="18" charset="0"/>
              </a:rPr>
              <a:t>IMSS, y el  INFONAVIT </a:t>
            </a:r>
            <a:r>
              <a:rPr lang="es-MX" sz="1600" dirty="0">
                <a:solidFill>
                  <a:schemeClr val="bg1"/>
                </a:solidFill>
                <a:effectLst/>
                <a:latin typeface="Arial" panose="020B0604020202020204" pitchFamily="34" charset="0"/>
                <a:ea typeface="Times New Roman" panose="02020603050405020304" pitchFamily="18" charset="0"/>
              </a:rPr>
              <a:t>(Resolución Miscelánea Fiscal correspondiente al año; Reglas del IMSS, DOF 27 feb. 2015, con ref. del 3 de abril de 2015, y las del INFONAVIT, DOF 28 jun. 2017)</a:t>
            </a:r>
            <a:r>
              <a:rPr lang="es-MX" sz="2000" dirty="0">
                <a:solidFill>
                  <a:schemeClr val="bg1"/>
                </a:solidFill>
                <a:effectLst/>
                <a:latin typeface="Arial" panose="020B0604020202020204" pitchFamily="34" charset="0"/>
                <a:ea typeface="Times New Roman" panose="02020603050405020304" pitchFamily="18" charset="0"/>
              </a:rPr>
              <a:t>. </a:t>
            </a:r>
          </a:p>
          <a:p>
            <a:pPr marL="0" indent="0" algn="just">
              <a:lnSpc>
                <a:spcPct val="100000"/>
              </a:lnSpc>
              <a:spcBef>
                <a:spcPts val="0"/>
              </a:spcBef>
              <a:buClr>
                <a:schemeClr val="tx1"/>
              </a:buClr>
              <a:buNone/>
              <a:defRPr/>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MX" sz="2000" dirty="0">
                <a:solidFill>
                  <a:schemeClr val="bg1"/>
                </a:solidFill>
                <a:effectLst/>
                <a:latin typeface="Arial" panose="020B0604020202020204" pitchFamily="34" charset="0"/>
                <a:ea typeface="Times New Roman" panose="02020603050405020304" pitchFamily="18" charset="0"/>
              </a:rPr>
              <a:t>Los </a:t>
            </a:r>
            <a:r>
              <a:rPr lang="es-MX" sz="2000" dirty="0">
                <a:solidFill>
                  <a:schemeClr val="accent3">
                    <a:lumMod val="75000"/>
                  </a:schemeClr>
                </a:solidFill>
                <a:effectLst/>
                <a:latin typeface="Arial" panose="020B0604020202020204" pitchFamily="34" charset="0"/>
                <a:ea typeface="Times New Roman" panose="02020603050405020304" pitchFamily="18" charset="0"/>
              </a:rPr>
              <a:t>contratos o pedidos deben contener</a:t>
            </a:r>
            <a:r>
              <a:rPr lang="es-MX" sz="2000" dirty="0">
                <a:solidFill>
                  <a:schemeClr val="bg1"/>
                </a:solidFill>
                <a:effectLst/>
                <a:latin typeface="Arial" panose="020B0604020202020204" pitchFamily="34" charset="0"/>
                <a:ea typeface="Times New Roman" panose="02020603050405020304" pitchFamily="18" charset="0"/>
              </a:rPr>
              <a:t>, como elementos básicos, en lo aplicable, lo señalado por los artículos 45 de la LAASSP y 39 fracción II, inciso i y 81 del RLAASSP, o 46 de la LOPSRM y 79 de su Reglamento.</a:t>
            </a:r>
          </a:p>
          <a:p>
            <a:pPr marL="0" indent="0" algn="just">
              <a:lnSpc>
                <a:spcPct val="100000"/>
              </a:lnSpc>
              <a:spcBef>
                <a:spcPts val="0"/>
              </a:spcBef>
              <a:buClr>
                <a:schemeClr val="tx1"/>
              </a:buClr>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altLang="es-MX" sz="2000" dirty="0">
                <a:solidFill>
                  <a:schemeClr val="bg1"/>
                </a:solidFill>
                <a:latin typeface="Arial" panose="020B0604020202020204" pitchFamily="34" charset="0"/>
                <a:cs typeface="Arial" panose="020B0604020202020204" pitchFamily="34" charset="0"/>
              </a:rPr>
              <a:t>En materia de </a:t>
            </a:r>
            <a:r>
              <a:rPr lang="es-MX" altLang="es-MX" sz="2000" b="1" dirty="0">
                <a:solidFill>
                  <a:schemeClr val="bg1"/>
                </a:solidFill>
                <a:latin typeface="Arial" panose="020B0604020202020204" pitchFamily="34" charset="0"/>
                <a:cs typeface="Arial" panose="020B0604020202020204" pitchFamily="34" charset="0"/>
              </a:rPr>
              <a:t>obra pública</a:t>
            </a:r>
            <a:r>
              <a:rPr lang="es-MX" altLang="es-MX" sz="2000" dirty="0">
                <a:solidFill>
                  <a:schemeClr val="bg1"/>
                </a:solidFill>
                <a:latin typeface="Arial" panose="020B0604020202020204" pitchFamily="34" charset="0"/>
                <a:cs typeface="Arial" panose="020B0604020202020204" pitchFamily="34" charset="0"/>
              </a:rPr>
              <a:t>, n</a:t>
            </a:r>
            <a:r>
              <a:rPr lang="es-MX" sz="2000" dirty="0">
                <a:solidFill>
                  <a:schemeClr val="bg1"/>
                </a:solidFill>
                <a:latin typeface="Arial" panose="020B0604020202020204" pitchFamily="34" charset="0"/>
                <a:cs typeface="Arial" panose="020B0604020202020204" pitchFamily="34" charset="0"/>
              </a:rPr>
              <a:t>o podrá formalizarse contrato alguno que no se encuentre garantizado su cumplimiento </a:t>
            </a:r>
            <a:r>
              <a:rPr lang="es-MX" sz="1600" dirty="0">
                <a:solidFill>
                  <a:schemeClr val="bg1"/>
                </a:solidFill>
                <a:latin typeface="Arial" panose="020B0604020202020204" pitchFamily="34" charset="0"/>
                <a:cs typeface="Arial" panose="020B0604020202020204" pitchFamily="34" charset="0"/>
              </a:rPr>
              <a:t>(art. 47 1er. pfo. LOPSRM)</a:t>
            </a:r>
            <a:r>
              <a:rPr lang="es-MX" sz="2000" dirty="0">
                <a:solidFill>
                  <a:schemeClr val="bg1"/>
                </a:solidFill>
                <a:latin typeface="Arial" panose="020B0604020202020204" pitchFamily="34" charset="0"/>
                <a:cs typeface="Arial" panose="020B0604020202020204" pitchFamily="34" charset="0"/>
              </a:rPr>
              <a:t>, sin embargo, </a:t>
            </a:r>
            <a:r>
              <a:rPr lang="es-MX" altLang="es-MX" sz="2000" dirty="0">
                <a:solidFill>
                  <a:schemeClr val="bg1"/>
                </a:solidFill>
                <a:latin typeface="Arial" panose="020B0604020202020204" pitchFamily="34" charset="0"/>
                <a:cs typeface="Arial" panose="020B0604020202020204" pitchFamily="34" charset="0"/>
              </a:rPr>
              <a:t>el licitante ganador puede, bajo su responsabilidad y riesgo y con la autorización de la convocante, iniciar los actos previos al inicio de los trabajos </a:t>
            </a:r>
            <a:r>
              <a:rPr lang="es-MX" altLang="es-MX" sz="1600" dirty="0">
                <a:solidFill>
                  <a:schemeClr val="bg1"/>
                </a:solidFill>
                <a:latin typeface="Arial" panose="020B0604020202020204" pitchFamily="34" charset="0"/>
                <a:cs typeface="Arial" panose="020B0604020202020204" pitchFamily="34" charset="0"/>
              </a:rPr>
              <a:t>(art. 68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tx1"/>
              </a:buClr>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cs typeface="Arial" panose="020B0604020202020204" pitchFamily="34" charset="0"/>
              </a:rPr>
              <a:t>			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con la notificación del fallo se-			rán exigibles los derechos y obligaciones establecidos en 			el modelo de contrato del procedimiento de contratación, 			por lo tanto el provedor podrá empezar a cumplir sus obli-			gaciones al día natural siguiente del mismo, si la convocante así lo estableció en la convocatoria a la licitación pública. </a:t>
            </a:r>
            <a:r>
              <a:rPr lang="es-MX" sz="1600" dirty="0">
                <a:solidFill>
                  <a:schemeClr val="bg1"/>
                </a:solidFill>
                <a:latin typeface="Arial" panose="020B0604020202020204" pitchFamily="34" charset="0"/>
                <a:cs typeface="Arial" panose="020B0604020202020204" pitchFamily="34" charset="0"/>
              </a:rPr>
              <a:t>(arts. 46 1er. pfo. LAASSP y 84 5º pfo. RLAASSP)</a:t>
            </a:r>
            <a:endParaRPr lang="es-MX" sz="2000" dirty="0">
              <a:solidFill>
                <a:schemeClr val="bg1"/>
              </a:solidFill>
              <a:latin typeface="ArialMT"/>
            </a:endParaRPr>
          </a:p>
        </p:txBody>
      </p:sp>
      <p:pic>
        <p:nvPicPr>
          <p:cNvPr id="4098" name="Picture 2" descr="OEI | Perú | Noticias | OEI Perú realizó entrega de bienes muebles y  equipos a favor de la Asociación: Empresarios por la Educación (EXE)">
            <a:extLst>
              <a:ext uri="{FF2B5EF4-FFF2-40B4-BE49-F238E27FC236}">
                <a16:creationId xmlns:a16="http://schemas.microsoft.com/office/drawing/2014/main" id="{A11C2002-7F09-D466-0080-77DE88CA5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52" y="3866831"/>
            <a:ext cx="2632645" cy="14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37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20000"/>
              </a:lnSpc>
              <a:spcBef>
                <a:spcPts val="0"/>
              </a:spcBef>
              <a:buNone/>
            </a:pPr>
            <a:r>
              <a:rPr lang="es-ES" altLang="es-MX" sz="2000" dirty="0">
                <a:solidFill>
                  <a:schemeClr val="bg1"/>
                </a:solidFill>
                <a:latin typeface="Arial" panose="020B0604020202020204" pitchFamily="34" charset="0"/>
                <a:cs typeface="Arial" panose="020B0604020202020204" pitchFamily="34" charset="0"/>
              </a:rPr>
              <a:t>En materia de </a:t>
            </a:r>
            <a:r>
              <a:rPr lang="es-ES" altLang="es-MX" sz="2000" b="1" dirty="0">
                <a:solidFill>
                  <a:schemeClr val="bg1"/>
                </a:solidFill>
                <a:latin typeface="Arial" panose="020B0604020202020204" pitchFamily="34" charset="0"/>
                <a:cs typeface="Arial" panose="020B0604020202020204" pitchFamily="34" charset="0"/>
              </a:rPr>
              <a:t>obra pública </a:t>
            </a:r>
            <a:r>
              <a:rPr lang="es-ES" altLang="es-MX" sz="2000" dirty="0">
                <a:solidFill>
                  <a:schemeClr val="bg1"/>
                </a:solidFill>
                <a:latin typeface="Arial" panose="020B0604020202020204" pitchFamily="34" charset="0"/>
                <a:cs typeface="Arial" panose="020B0604020202020204" pitchFamily="34" charset="0"/>
              </a:rPr>
              <a:t>un elemento fundamental que deben tener los contratos es l</a:t>
            </a:r>
            <a:r>
              <a:rPr lang="es-MX" altLang="es-MX" sz="2000" dirty="0">
                <a:solidFill>
                  <a:schemeClr val="bg1"/>
                </a:solidFill>
                <a:latin typeface="Arial" panose="020B0604020202020204" pitchFamily="34" charset="0"/>
                <a:cs typeface="Arial" panose="020B0604020202020204" pitchFamily="34" charset="0"/>
              </a:rPr>
              <a:t>a </a:t>
            </a:r>
            <a:r>
              <a:rPr lang="es-MX" altLang="es-MX" sz="2000" dirty="0">
                <a:solidFill>
                  <a:srgbClr val="0070C0"/>
                </a:solidFill>
                <a:latin typeface="Arial" panose="020B0604020202020204" pitchFamily="34" charset="0"/>
                <a:cs typeface="Arial" panose="020B0604020202020204" pitchFamily="34" charset="0"/>
              </a:rPr>
              <a:t>forma de pago</a:t>
            </a:r>
            <a:r>
              <a:rPr lang="es-MX" altLang="es-MX" sz="2000" dirty="0">
                <a:solidFill>
                  <a:schemeClr val="bg1"/>
                </a:solidFill>
                <a:latin typeface="Arial" panose="020B0604020202020204" pitchFamily="34" charset="0"/>
                <a:cs typeface="Arial" panose="020B0604020202020204" pitchFamily="34" charset="0"/>
              </a:rPr>
              <a:t>, que puede ser </a:t>
            </a:r>
            <a:r>
              <a:rPr lang="es-MX" altLang="es-MX" sz="1600" dirty="0">
                <a:solidFill>
                  <a:schemeClr val="bg1"/>
                </a:solidFill>
                <a:latin typeface="Arial" panose="020B0604020202020204" pitchFamily="34" charset="0"/>
                <a:cs typeface="Arial" panose="020B0604020202020204" pitchFamily="34" charset="0"/>
              </a:rPr>
              <a:t>(arts. 31 fracc. VII, 45 LOPSRM y 64, 221 a 233 RLOPSRM)</a:t>
            </a:r>
            <a:r>
              <a:rPr lang="es-MX" altLang="es-MX" sz="2000" dirty="0">
                <a:solidFill>
                  <a:schemeClr val="bg1"/>
                </a:solidFill>
                <a:latin typeface="Arial" panose="020B0604020202020204" pitchFamily="34" charset="0"/>
                <a:cs typeface="Arial" panose="020B0604020202020204" pitchFamily="34" charset="0"/>
              </a:rPr>
              <a:t>:</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Sobre la base de precios unitarios</a:t>
            </a:r>
            <a:r>
              <a:rPr lang="es-MX" altLang="es-MX" sz="2000" dirty="0">
                <a:solidFill>
                  <a:schemeClr val="bg1"/>
                </a:solidFill>
                <a:latin typeface="Arial" panose="020B0604020202020204" pitchFamily="34" charset="0"/>
                <a:cs typeface="Arial" panose="020B0604020202020204" pitchFamily="34" charset="0"/>
              </a:rPr>
              <a:t>: el pago se hace por unidad de concepto de trabajo terminado y ejecutado conforme al proyecto, especificaciones de construcción y normas de calidad; </a:t>
            </a:r>
            <a:r>
              <a:rPr lang="es-MX" altLang="es-MX" sz="1600" dirty="0">
                <a:solidFill>
                  <a:schemeClr val="bg1"/>
                </a:solidFill>
                <a:latin typeface="Arial" panose="020B0604020202020204" pitchFamily="34" charset="0"/>
                <a:cs typeface="Arial" panose="020B0604020202020204" pitchFamily="34" charset="0"/>
              </a:rPr>
              <a:t>(arts. 45 frac. I, 45 bis, 45 ter LOPSRM, 185 a 220 RLOPSRM)</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A precio alzado</a:t>
            </a:r>
            <a:r>
              <a:rPr lang="es-MX" altLang="es-MX" sz="2000" dirty="0">
                <a:solidFill>
                  <a:schemeClr val="bg1"/>
                </a:solidFill>
                <a:latin typeface="Arial" panose="020B0604020202020204" pitchFamily="34" charset="0"/>
                <a:cs typeface="Arial" panose="020B0604020202020204" pitchFamily="34" charset="0"/>
              </a:rPr>
              <a:t>: el pago se hace por los trabajos totalmente terminados y ejecutados en el plazo establecido; </a:t>
            </a:r>
            <a:r>
              <a:rPr lang="es-MX" altLang="es-MX" sz="1600" dirty="0">
                <a:solidFill>
                  <a:schemeClr val="bg1"/>
                </a:solidFill>
                <a:latin typeface="Arial" panose="020B0604020202020204" pitchFamily="34" charset="0"/>
                <a:cs typeface="Arial" panose="020B0604020202020204" pitchFamily="34" charset="0"/>
              </a:rPr>
              <a:t>(arts. 45 frac. II LOPSRM, 221 a 231 RLOPSRM)</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Mixto</a:t>
            </a:r>
            <a:r>
              <a:rPr lang="es-MX" altLang="es-MX" sz="2000" dirty="0">
                <a:solidFill>
                  <a:schemeClr val="bg1"/>
                </a:solidFill>
                <a:latin typeface="Arial" panose="020B0604020202020204" pitchFamily="34" charset="0"/>
                <a:cs typeface="Arial" panose="020B0604020202020204" pitchFamily="34" charset="0"/>
              </a:rPr>
              <a:t>: una parte se paga por precios unitarios y otra es alzado </a:t>
            </a:r>
            <a:r>
              <a:rPr lang="es-MX" altLang="es-MX" sz="1600" dirty="0">
                <a:solidFill>
                  <a:schemeClr val="bg1"/>
                </a:solidFill>
                <a:latin typeface="Arial" panose="020B0604020202020204" pitchFamily="34" charset="0"/>
                <a:cs typeface="Arial" panose="020B0604020202020204" pitchFamily="34" charset="0"/>
              </a:rPr>
              <a:t>(arts. 45 frac. III LOPSRM, 232 a 233 RLOPSRM)</a:t>
            </a:r>
            <a:r>
              <a:rPr lang="es-MX" altLang="es-MX" sz="2000" dirty="0">
                <a:solidFill>
                  <a:schemeClr val="bg1"/>
                </a:solidFill>
                <a:latin typeface="Arial" panose="020B0604020202020204" pitchFamily="34" charset="0"/>
                <a:cs typeface="Arial" panose="020B0604020202020204" pitchFamily="34" charset="0"/>
              </a:rPr>
              <a:t>, o </a:t>
            </a:r>
          </a:p>
          <a:p>
            <a:pPr marL="0" indent="0" algn="just">
              <a:lnSpc>
                <a:spcPct val="12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d)   </a:t>
            </a:r>
            <a:r>
              <a:rPr lang="es-MX" altLang="es-MX" sz="2000" b="1" dirty="0">
                <a:solidFill>
                  <a:schemeClr val="bg1"/>
                </a:solidFill>
                <a:latin typeface="Arial" panose="020B0604020202020204" pitchFamily="34" charset="0"/>
                <a:cs typeface="Arial" panose="020B0604020202020204" pitchFamily="34" charset="0"/>
              </a:rPr>
              <a:t>Amortización programada</a:t>
            </a:r>
            <a:r>
              <a:rPr lang="es-MX" altLang="es-MX" sz="2000" dirty="0">
                <a:solidFill>
                  <a:schemeClr val="bg1"/>
                </a:solidFill>
                <a:latin typeface="Arial" panose="020B0604020202020204" pitchFamily="34" charset="0"/>
                <a:cs typeface="Arial" panose="020B0604020202020204" pitchFamily="34" charset="0"/>
              </a:rPr>
              <a:t>: el  pago se efectuará  en 			                  </a:t>
            </a:r>
            <a:r>
              <a:rPr lang="es-MX" altLang="es-MX" sz="2000" dirty="0">
                <a:solidFill>
                  <a:schemeClr val="bg2">
                    <a:lumMod val="20000"/>
                    <a:lumOff val="8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función del presupuesto  aprobado  para  cada  proye-			                  </a:t>
            </a:r>
            <a:r>
              <a:rPr lang="es-MX" altLang="es-MX" sz="2000" dirty="0">
                <a:solidFill>
                  <a:schemeClr val="bg2">
                    <a:lumMod val="20000"/>
                    <a:lumOff val="8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cto  de  infraestructura. </a:t>
            </a:r>
            <a:r>
              <a:rPr lang="es-MX" altLang="es-MX" sz="1600" dirty="0">
                <a:solidFill>
                  <a:schemeClr val="bg1"/>
                </a:solidFill>
                <a:latin typeface="Arial" panose="020B0604020202020204" pitchFamily="34" charset="0"/>
                <a:cs typeface="Arial" panose="020B0604020202020204" pitchFamily="34" charset="0"/>
              </a:rPr>
              <a:t>(arts. 45 frac. IV LOPSRM, 234 a 248 			                       </a:t>
            </a:r>
            <a:r>
              <a:rPr lang="es-MX" altLang="es-MX" sz="1600" dirty="0">
                <a:solidFill>
                  <a:schemeClr val="bg2">
                    <a:lumMod val="20000"/>
                    <a:lumOff val="80000"/>
                  </a:schemeClr>
                </a:solidFill>
                <a:latin typeface="Arial" panose="020B0604020202020204" pitchFamily="34" charset="0"/>
                <a:cs typeface="Arial" panose="020B0604020202020204" pitchFamily="34" charset="0"/>
              </a:rPr>
              <a:t>.</a:t>
            </a:r>
            <a:r>
              <a:rPr lang="es-MX" altLang="es-MX" sz="1600" dirty="0">
                <a:solidFill>
                  <a:schemeClr val="bg1"/>
                </a:solidFill>
                <a:latin typeface="Arial" panose="020B0604020202020204" pitchFamily="34" charset="0"/>
                <a:cs typeface="Arial" panose="020B0604020202020204" pitchFamily="34" charset="0"/>
              </a:rPr>
              <a:t>      RLOPSRM)</a:t>
            </a:r>
            <a:endParaRPr lang="es-MX" sz="1600" dirty="0">
              <a:solidFill>
                <a:srgbClr val="000000"/>
              </a:solidFill>
              <a:latin typeface="Arial" panose="020B0604020202020204" pitchFamily="34" charset="0"/>
            </a:endParaRPr>
          </a:p>
          <a:p>
            <a:pPr marL="0" indent="0" algn="just">
              <a:lnSpc>
                <a:spcPct val="100000"/>
              </a:lnSpc>
              <a:spcBef>
                <a:spcPts val="400"/>
              </a:spcBef>
              <a:buNone/>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9218" name="Picture 2" descr="proyectos de infraestructura — PIV Ingeniería - PIV Ingeniería proyectos en  Infraestructura, Energía y Smart Parking">
            <a:extLst>
              <a:ext uri="{FF2B5EF4-FFF2-40B4-BE49-F238E27FC236}">
                <a16:creationId xmlns:a16="http://schemas.microsoft.com/office/drawing/2014/main" id="{70D834C4-2F0F-3B6F-2835-D2C0B40C7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373" y="4375484"/>
            <a:ext cx="3783193" cy="213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647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 </a:t>
            </a:r>
            <a:r>
              <a:rPr lang="es-ES" sz="2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el </a:t>
            </a:r>
            <a:r>
              <a:rPr lang="es-ES" sz="2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adjudic</a:t>
            </a:r>
            <a:r>
              <a:rPr lang="es-ES" sz="2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ado no firma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contrato por causas imputables al mismo, la convocante podrá, sin necesidad de un nuevo procedimiento, adjudicar el contrato al participante que haya obtenido el segundo o ulterior lugar (si el procedimiento es en materia de adquisiciones) o a quien haya presentado la siguiente proposición solvente que resulte más conveniente para el Estado (si el procedimiento es de obra pública), de conformidad con lo asentado en el fallo, o la que le siga, siempre que la diferencia en precio con respecto a la proposición inicialmente ganadora, en cualquier caso, no sea superior al diez por ciento.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(arts. 46 2o. pfo. LAASSP, y 47 2º pfo. LOPSRM)</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rgbClr val="000000"/>
                </a:solidFill>
                <a:latin typeface="Arial" panose="020B0604020202020204" pitchFamily="34" charset="0"/>
                <a:cs typeface="Arial" panose="020B0604020202020204" pitchFamily="34" charset="0"/>
              </a:rPr>
              <a:t>El ente público podrá determinar que el licitante </a:t>
            </a:r>
            <a:r>
              <a:rPr lang="es-MX" sz="2000" dirty="0">
                <a:solidFill>
                  <a:schemeClr val="accent6">
                    <a:lumMod val="50000"/>
                  </a:schemeClr>
                </a:solidFill>
                <a:latin typeface="Arial" panose="020B0604020202020204" pitchFamily="34" charset="0"/>
                <a:cs typeface="Arial" panose="020B0604020202020204" pitchFamily="34" charset="0"/>
              </a:rPr>
              <a:t>dejó de formalizar </a:t>
            </a:r>
            <a:r>
              <a:rPr lang="es-MX" sz="2000" dirty="0">
                <a:solidFill>
                  <a:srgbClr val="000000"/>
                </a:solidFill>
                <a:latin typeface="Arial" panose="020B0604020202020204" pitchFamily="34" charset="0"/>
                <a:cs typeface="Arial" panose="020B0604020202020204" pitchFamily="34" charset="0"/>
              </a:rPr>
              <a:t>injustifica-damente  el  contrato  sólo  hasta  que el mencionado plazo se haya agotado </a:t>
            </a:r>
            <a:r>
              <a:rPr lang="es-MX" sz="1600" dirty="0">
                <a:solidFill>
                  <a:srgbClr val="000000"/>
                </a:solidFill>
                <a:latin typeface="Arial" panose="020B0604020202020204" pitchFamily="34" charset="0"/>
                <a:cs typeface="Arial" panose="020B0604020202020204" pitchFamily="34" charset="0"/>
              </a:rPr>
              <a:t>(arts. 84 3er. pfo. RLAASSP, y 81 3er. pfo. RLOPSRM)</a:t>
            </a:r>
            <a:r>
              <a:rPr 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tx1"/>
              </a:buClr>
              <a:buNone/>
              <a:defRPr/>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3.4. </a:t>
            </a:r>
            <a:r>
              <a:rPr lang="es-MX" sz="2000" b="1" dirty="0">
                <a:solidFill>
                  <a:schemeClr val="accent6">
                    <a:lumMod val="50000"/>
                  </a:schemeClr>
                </a:solidFill>
                <a:latin typeface="Arial" panose="020B0604020202020204" pitchFamily="34" charset="0"/>
                <a:cs typeface="Arial" panose="020B0604020202020204" pitchFamily="34" charset="0"/>
              </a:rPr>
              <a:t>Modificación de contratos</a:t>
            </a:r>
            <a:r>
              <a:rPr 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Contra lo que normalmente se cree de que los contratos sólo se pueden modificar para contratar más de lo mismo, la verdad es muy otra.</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contratos 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3">
                    <a:lumMod val="75000"/>
                  </a:schemeClr>
                </a:solidFill>
                <a:latin typeface="Arial" panose="020B0604020202020204" pitchFamily="34" charset="0"/>
                <a:cs typeface="Arial" panose="020B0604020202020204" pitchFamily="34" charset="0"/>
              </a:rPr>
              <a:t>se pueden modificar  </a:t>
            </a:r>
            <a:r>
              <a:rPr lang="es-MX" sz="2000" dirty="0">
                <a:solidFill>
                  <a:schemeClr val="bg1"/>
                </a:solidFill>
                <a:latin typeface="Arial" panose="020B0604020202020204" pitchFamily="34" charset="0"/>
                <a:cs typeface="Arial" panose="020B0604020202020204" pitchFamily="34" charset="0"/>
              </a:rPr>
              <a:t>de  las  siguientes</a:t>
            </a: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8957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p:cTn id="7"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9"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9079"/>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formas:</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Al monto del contrato o de las cantidades de bienes, arrendamientos y servicios 		      contratados originalmente. Maximo 20%  </a:t>
            </a:r>
            <a:r>
              <a:rPr lang="es-MX" sz="1600" dirty="0">
                <a:solidFill>
                  <a:schemeClr val="bg1"/>
                </a:solidFill>
                <a:latin typeface="Arial" panose="020B0604020202020204" pitchFamily="34" charset="0"/>
                <a:cs typeface="Arial" panose="020B0604020202020204" pitchFamily="34" charset="0"/>
              </a:rPr>
              <a:t>(art. 52 1er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Por cancelación de partidas o parte de ellas </a:t>
            </a:r>
            <a:r>
              <a:rPr lang="es-MX" sz="1600" dirty="0">
                <a:solidFill>
                  <a:schemeClr val="bg1"/>
                </a:solidFill>
                <a:latin typeface="Arial" panose="020B0604020202020204" pitchFamily="34" charset="0"/>
                <a:cs typeface="Arial" panose="020B0604020202020204" pitchFamily="34" charset="0"/>
              </a:rPr>
              <a:t>(art. 100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 c) </a:t>
            </a:r>
            <a:r>
              <a:rPr lang="es-MX" sz="2000" dirty="0">
                <a:solidFill>
                  <a:schemeClr val="bg1"/>
                </a:solidFill>
                <a:latin typeface="Arial" panose="020B0604020202020204" pitchFamily="34" charset="0"/>
                <a:cs typeface="Arial" panose="020B0604020202020204" pitchFamily="34" charset="0"/>
              </a:rPr>
              <a:t>Al clausulado </a:t>
            </a:r>
            <a:r>
              <a:rPr lang="es-MX" sz="1600" dirty="0">
                <a:solidFill>
                  <a:schemeClr val="bg1"/>
                </a:solidFill>
                <a:latin typeface="Arial" panose="020B0604020202020204" pitchFamily="34" charset="0"/>
                <a:cs typeface="Arial" panose="020B0604020202020204" pitchFamily="34" charset="0"/>
              </a:rPr>
              <a:t>(art. 52 último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d) </a:t>
            </a:r>
            <a:r>
              <a:rPr lang="es-MX" sz="2000" dirty="0">
                <a:solidFill>
                  <a:schemeClr val="bg1"/>
                </a:solidFill>
                <a:latin typeface="Arial" panose="020B0604020202020204" pitchFamily="34" charset="0"/>
                <a:cs typeface="Arial" panose="020B0604020202020204" pitchFamily="34" charset="0"/>
              </a:rPr>
              <a:t>Al plazo o vigencia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En este caso, el tiempo para poder ampliar un contrato no tie e límite, por ello debe ser, en principio, el necesario, tomando en cuenta conclusión del ejercicio presupuestal.</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1. Ampliación del plazo o vigencia relacionado con la ampliación del monto, cantidad o volumen de bienes o servicios </a:t>
            </a:r>
            <a:r>
              <a:rPr lang="es-MX" sz="1600" dirty="0">
                <a:solidFill>
                  <a:schemeClr val="bg1"/>
                </a:solidFill>
                <a:latin typeface="Arial" panose="020B0604020202020204" pitchFamily="34" charset="0"/>
                <a:cs typeface="Arial" panose="020B0604020202020204" pitchFamily="34" charset="0"/>
              </a:rPr>
              <a:t>(art. 91 1er. pfo. RLAASSP)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2. Ampliación sólo del plazo o vigencia sin modificar monto, cantidad o volumen de bienes o servicios contratados originalmente </a:t>
            </a:r>
            <a:r>
              <a:rPr lang="es-MX" sz="1600" dirty="0">
                <a:solidFill>
                  <a:schemeClr val="bg1"/>
                </a:solidFill>
                <a:latin typeface="Arial" panose="020B0604020202020204" pitchFamily="34" charset="0"/>
                <a:cs typeface="Arial" panose="020B0604020202020204" pitchFamily="34" charset="0"/>
              </a:rPr>
              <a:t>(art. 91 2º pfo. RLAASSP)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3. Ampliación del contrato para darle continuidad una vez concluido el ejercicio fiscal </a:t>
            </a:r>
            <a:r>
              <a:rPr lang="es-MX" sz="1600" dirty="0">
                <a:solidFill>
                  <a:schemeClr val="bg1"/>
                </a:solidFill>
                <a:latin typeface="Arial" panose="020B0604020202020204" pitchFamily="34" charset="0"/>
                <a:cs typeface="Arial" panose="020B0604020202020204" pitchFamily="34" charset="0"/>
              </a:rPr>
              <a:t>(art. 92 1er pfo.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4. Ampliación de la vigencia para concluir la prestación del servicio pactado, en lugar de iniciar la rescisión del contrato </a:t>
            </a:r>
            <a:r>
              <a:rPr lang="es-MX" sz="1600" dirty="0">
                <a:solidFill>
                  <a:schemeClr val="bg1"/>
                </a:solidFill>
                <a:latin typeface="Arial" panose="020B0604020202020204" pitchFamily="34" charset="0"/>
                <a:cs typeface="Arial" panose="020B0604020202020204" pitchFamily="34" charset="0"/>
              </a:rPr>
              <a:t>(art. 92 2º pfo. RLAASSP)</a:t>
            </a:r>
            <a:r>
              <a:rPr lang="es-MX" sz="2000" dirty="0">
                <a:solidFill>
                  <a:schemeClr val="bg1"/>
                </a:solidFill>
                <a:latin typeface="Arial" panose="020B0604020202020204" pitchFamily="34" charset="0"/>
                <a:cs typeface="Arial" panose="020B0604020202020204" pitchFamily="34" charset="0"/>
              </a:rPr>
              <a:t>.</a:t>
            </a:r>
          </a:p>
        </p:txBody>
      </p:sp>
      <p:pic>
        <p:nvPicPr>
          <p:cNvPr id="10242" name="Picture 2" descr="Qué es el tiempo? | Explora | Univision">
            <a:extLst>
              <a:ext uri="{FF2B5EF4-FFF2-40B4-BE49-F238E27FC236}">
                <a16:creationId xmlns:a16="http://schemas.microsoft.com/office/drawing/2014/main" id="{75706ECF-1A43-2078-DAF9-7E9F2AAF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1574801"/>
            <a:ext cx="2171700" cy="1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628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1499"/>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e) </a:t>
            </a:r>
            <a:r>
              <a:rPr lang="es-MX" sz="2000" dirty="0">
                <a:solidFill>
                  <a:schemeClr val="bg1"/>
                </a:solidFill>
                <a:latin typeface="Arial" panose="020B0604020202020204" pitchFamily="34" charset="0"/>
                <a:cs typeface="Arial" panose="020B0604020202020204" pitchFamily="34" charset="0"/>
              </a:rPr>
              <a:t>Aumentar el presupuesto máximo de alguna partida originalmente pactada en un contrato abierto pluripartidas </a:t>
            </a:r>
            <a:r>
              <a:rPr lang="es-MX" sz="1600" dirty="0">
                <a:solidFill>
                  <a:schemeClr val="bg1"/>
                </a:solidFill>
                <a:latin typeface="Arial" panose="020B0604020202020204" pitchFamily="34" charset="0"/>
                <a:cs typeface="Arial" panose="020B0604020202020204" pitchFamily="34" charset="0"/>
              </a:rPr>
              <a:t>(art. 85 fracc. I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f) </a:t>
            </a:r>
            <a:r>
              <a:rPr lang="es-MX" sz="2000" dirty="0">
                <a:solidFill>
                  <a:schemeClr val="bg1"/>
                </a:solidFill>
                <a:latin typeface="Arial" panose="020B0604020202020204" pitchFamily="34" charset="0"/>
                <a:cs typeface="Arial" panose="020B0604020202020204" pitchFamily="34" charset="0"/>
              </a:rPr>
              <a:t>Como resultado de suspender una rescisión </a:t>
            </a:r>
            <a:r>
              <a:rPr lang="es-MX" sz="1600" dirty="0">
                <a:solidFill>
                  <a:schemeClr val="bg1"/>
                </a:solidFill>
                <a:latin typeface="Arial" panose="020B0604020202020204" pitchFamily="34" charset="0"/>
                <a:cs typeface="Arial" panose="020B0604020202020204" pitchFamily="34" charset="0"/>
              </a:rPr>
              <a:t>(art. 54 2º, 3er. y 4º pfos. LAASSP)</a:t>
            </a:r>
            <a:r>
              <a:rPr lang="es-MX" sz="2000" dirty="0">
                <a:solidFill>
                  <a:schemeClr val="bg1"/>
                </a:solidFill>
                <a:latin typeface="Arial" panose="020B0604020202020204" pitchFamily="34" charset="0"/>
                <a:cs typeface="Arial" panose="020B0604020202020204" pitchFamily="34" charset="0"/>
              </a:rPr>
              <a:t>, y</a:t>
            </a:r>
          </a:p>
          <a:p>
            <a:pPr marL="0" indent="0" algn="just">
              <a:lnSpc>
                <a:spcPct val="10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g) </a:t>
            </a:r>
            <a:r>
              <a:rPr lang="es-MX" sz="2000" dirty="0">
                <a:solidFill>
                  <a:schemeClr val="bg1"/>
                </a:solidFill>
                <a:latin typeface="Arial" panose="020B0604020202020204" pitchFamily="34" charset="0"/>
                <a:cs typeface="Arial" panose="020B0604020202020204" pitchFamily="34" charset="0"/>
              </a:rPr>
              <a:t>Como resultado de una conciliación </a:t>
            </a:r>
            <a:r>
              <a:rPr lang="es-MX" sz="1600" dirty="0">
                <a:solidFill>
                  <a:schemeClr val="bg1"/>
                </a:solidFill>
                <a:latin typeface="Arial" panose="020B0604020202020204" pitchFamily="34" charset="0"/>
                <a:cs typeface="Arial" panose="020B0604020202020204" pitchFamily="34" charset="0"/>
              </a:rPr>
              <a:t>(art. 79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contratos de </a:t>
            </a:r>
            <a:r>
              <a:rPr lang="es-MX" sz="2000" b="1" dirty="0">
                <a:solidFill>
                  <a:schemeClr val="bg1"/>
                </a:solidFill>
                <a:latin typeface="Arial" panose="020B0604020202020204" pitchFamily="34" charset="0"/>
                <a:cs typeface="Arial" panose="020B0604020202020204" pitchFamily="34" charset="0"/>
              </a:rPr>
              <a:t>obra pública </a:t>
            </a:r>
            <a:r>
              <a:rPr lang="es-MX" sz="2000" dirty="0">
                <a:solidFill>
                  <a:schemeClr val="bg1"/>
                </a:solidFill>
                <a:latin typeface="Arial" panose="020B0604020202020204" pitchFamily="34" charset="0"/>
                <a:cs typeface="Arial" panose="020B0604020202020204" pitchFamily="34" charset="0"/>
              </a:rPr>
              <a:t>y de servicio relacionados con las mismas, cuya forma de pago sea </a:t>
            </a:r>
            <a:r>
              <a:rPr lang="es-MX" sz="2000" b="1" dirty="0">
                <a:solidFill>
                  <a:schemeClr val="bg1"/>
                </a:solidFill>
                <a:latin typeface="Arial" panose="020B0604020202020204" pitchFamily="34" charset="0"/>
                <a:cs typeface="Arial" panose="020B0604020202020204" pitchFamily="34" charset="0"/>
              </a:rPr>
              <a:t>sobre la base de precios unitarios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3">
                    <a:lumMod val="75000"/>
                  </a:schemeClr>
                </a:solidFill>
                <a:latin typeface="Arial" panose="020B0604020202020204" pitchFamily="34" charset="0"/>
                <a:cs typeface="Arial" panose="020B0604020202020204" pitchFamily="34" charset="0"/>
              </a:rPr>
              <a:t>se pueden modificar </a:t>
            </a:r>
            <a:r>
              <a:rPr lang="es-MX" sz="2000" dirty="0">
                <a:solidFill>
                  <a:schemeClr val="bg1"/>
                </a:solidFill>
                <a:latin typeface="Arial" panose="020B0604020202020204" pitchFamily="34" charset="0"/>
                <a:cs typeface="Arial" panose="020B0604020202020204" pitchFamily="34" charset="0"/>
              </a:rPr>
              <a:t>de la siguientes formas:</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Al monto o plazo del contrato hasta un maximo del 25% ni impliquen variaciones sustanciales al proyecto original </a:t>
            </a:r>
            <a:r>
              <a:rPr lang="es-MX" sz="1600" dirty="0">
                <a:solidFill>
                  <a:schemeClr val="bg1"/>
                </a:solidFill>
                <a:latin typeface="Arial" panose="020B0604020202020204" pitchFamily="34" charset="0"/>
                <a:cs typeface="Arial" panose="020B0604020202020204" pitchFamily="34" charset="0"/>
              </a:rPr>
              <a:t>(art. 59 1er. pfo. LOPSRM)</a:t>
            </a:r>
            <a:r>
              <a:rPr lang="es-MX" sz="2000" dirty="0">
                <a:solidFill>
                  <a:schemeClr val="bg1"/>
                </a:solidFill>
                <a:latin typeface="Arial" panose="020B0604020202020204" pitchFamily="34" charset="0"/>
                <a:cs typeface="Arial" panose="020B0604020202020204" pitchFamily="34" charset="0"/>
              </a:rPr>
              <a:t>, si las modificaciones exceden ese porcentaje, pero no se varía el objeto del proyecto, el servidor público que se determine en las PBL´s, puede autorizar celebrar convenios adicionales respecto de las nuevas condiciones, debiéndose justificar de manera  fun-	       dada  y  explícita  las  razones para ello. Estas  modificaciones no  podrán,	        afectar la naturaleza y características  esenciales del  objeto  del  contrato.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(art. 59 2º y 3er. pfos.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Esto  excepto obras  de mantenimiento o restauración de  monumentos ar-</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	</a:t>
            </a: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Prisas, inundaciones y problemas legales: el Gobierno trabaja a marchas  forzadas para sacar adelante las últimas obras del sexenio | EL PAÍS México">
            <a:extLst>
              <a:ext uri="{FF2B5EF4-FFF2-40B4-BE49-F238E27FC236}">
                <a16:creationId xmlns:a16="http://schemas.microsoft.com/office/drawing/2014/main" id="{7A845D2C-FDF5-A6CA-FC99-83637873F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589" y="4591020"/>
            <a:ext cx="2587017" cy="194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algn="just" eaLnBrk="1" hangingPunct="1">
              <a:lnSpc>
                <a:spcPct val="100000"/>
              </a:lnSpc>
              <a:spcBef>
                <a:spcPts val="40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Esto es, todos los recursos de que disponga el Estado deben </a:t>
            </a:r>
            <a:r>
              <a:rPr lang="es-MX" altLang="es-MX" sz="2000" i="1" dirty="0">
                <a:solidFill>
                  <a:schemeClr val="accent6">
                    <a:lumMod val="50000"/>
                  </a:schemeClr>
                </a:solidFill>
                <a:latin typeface="Arial" panose="020B0604020202020204" pitchFamily="34" charset="0"/>
                <a:cs typeface="Arial" panose="020B0604020202020204" pitchFamily="34" charset="0"/>
              </a:rPr>
              <a:t>administrarse</a:t>
            </a:r>
            <a:r>
              <a:rPr lang="es-MX" altLang="es-MX" sz="2000" dirty="0">
                <a:solidFill>
                  <a:schemeClr val="bg1"/>
                </a:solidFill>
                <a:latin typeface="Arial" panose="020B0604020202020204" pitchFamily="34" charset="0"/>
                <a:cs typeface="Arial" panose="020B0604020202020204" pitchFamily="34" charset="0"/>
              </a:rPr>
              <a:t> considerando esos cinco principios.</a:t>
            </a:r>
          </a:p>
          <a:p>
            <a:pPr marL="0" algn="just" eaLnBrk="1" hangingPunct="1">
              <a:lnSpc>
                <a:spcPct val="100000"/>
              </a:lnSpc>
              <a:spcBef>
                <a:spcPts val="400"/>
              </a:spcBef>
              <a:buFont typeface="Arial" panose="020B0604020202020204" pitchFamily="34" charset="0"/>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Arial" panose="020B0604020202020204" pitchFamily="34" charset="0"/>
              <a:buNone/>
            </a:pPr>
            <a:r>
              <a:rPr lang="es-MX" altLang="es-MX" sz="2000" dirty="0">
                <a:solidFill>
                  <a:schemeClr val="bg1"/>
                </a:solidFill>
                <a:latin typeface="Arial" panose="020B0604020202020204" pitchFamily="34" charset="0"/>
                <a:cs typeface="Arial" panose="020B0604020202020204" pitchFamily="34" charset="0"/>
              </a:rPr>
              <a:t>La asignación de estos recursos es facultad de la </a:t>
            </a:r>
            <a:r>
              <a:rPr lang="es-MX" altLang="es-MX" sz="2000" dirty="0">
                <a:solidFill>
                  <a:schemeClr val="accent3">
                    <a:lumMod val="75000"/>
                  </a:schemeClr>
                </a:solidFill>
                <a:latin typeface="Arial" panose="020B0604020202020204" pitchFamily="34" charset="0"/>
                <a:cs typeface="Arial" panose="020B0604020202020204" pitchFamily="34" charset="0"/>
              </a:rPr>
              <a:t>Cámara de Diputados </a:t>
            </a:r>
            <a:r>
              <a:rPr lang="es-MX" altLang="es-MX" sz="1600" dirty="0">
                <a:solidFill>
                  <a:schemeClr val="bg1"/>
                </a:solidFill>
                <a:latin typeface="Arial" panose="020B0604020202020204" pitchFamily="34" charset="0"/>
                <a:cs typeface="Arial" panose="020B0604020202020204" pitchFamily="34" charset="0"/>
              </a:rPr>
              <a:t>(1er. párrafo de la fracción IV del artículo 74 de la Carta Magna)</a:t>
            </a:r>
            <a:r>
              <a:rPr lang="es-MX" altLang="es-MX" sz="2000" dirty="0">
                <a:solidFill>
                  <a:schemeClr val="bg1"/>
                </a:solidFill>
                <a:latin typeface="Arial" panose="020B0604020202020204" pitchFamily="34" charset="0"/>
                <a:cs typeface="Arial" panose="020B0604020202020204" pitchFamily="34" charset="0"/>
              </a:rPr>
              <a:t>. La cual </a:t>
            </a:r>
            <a:r>
              <a:rPr lang="es-MX" altLang="es-MX" sz="2000" dirty="0">
                <a:solidFill>
                  <a:srgbClr val="0070C0"/>
                </a:solidFill>
                <a:latin typeface="Arial" panose="020B0604020202020204" pitchFamily="34" charset="0"/>
                <a:cs typeface="Arial" panose="020B0604020202020204" pitchFamily="34" charset="0"/>
              </a:rPr>
              <a:t>aprueba anualmente el Presupuesto de Egresos de la Federación</a:t>
            </a:r>
            <a:r>
              <a:rPr lang="es-MX" altLang="es-MX" sz="2000" dirty="0">
                <a:solidFill>
                  <a:schemeClr val="bg1"/>
                </a:solidFill>
                <a:latin typeface="Arial" panose="020B0604020202020204" pitchFamily="34" charset="0"/>
                <a:cs typeface="Arial" panose="020B0604020202020204" pitchFamily="34" charset="0"/>
              </a:rPr>
              <a:t> (PEF), y a su juicio puede autorizar en dicho Presupuesto las erogaciones plurianuales para aquellos proyectos de inversión en infraestructura o en contrataciones, que se determinen conforme a lo dispuesto en la Ley Federal de Presupuesto y Responsabilidad Hacendaria y en la Ley Federal de Deuda Pública.</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defRPr/>
            </a:pPr>
            <a:r>
              <a:rPr lang="es-MX" altLang="es-MX" sz="2000" b="1" dirty="0">
                <a:solidFill>
                  <a:schemeClr val="bg1"/>
                </a:solidFill>
                <a:latin typeface="Arial" panose="020B0604020202020204" pitchFamily="34" charset="0"/>
                <a:cs typeface="Arial" panose="020B0604020202020204" pitchFamily="34" charset="0"/>
              </a:rPr>
              <a:t>Segundo párrafo:</a:t>
            </a:r>
          </a:p>
          <a:p>
            <a:pPr marL="0" indent="0" algn="just">
              <a:lnSpc>
                <a:spcPct val="100000"/>
              </a:lnSpc>
              <a:spcBef>
                <a:spcPts val="400"/>
              </a:spcBef>
              <a:buNone/>
              <a:defRPr/>
            </a:pPr>
            <a:r>
              <a:rPr lang="es-MX" altLang="ja-JP" sz="2000" i="1" dirty="0">
                <a:solidFill>
                  <a:schemeClr val="bg1"/>
                </a:solidFill>
                <a:latin typeface="Arial" panose="020B0604020202020204" pitchFamily="34" charset="0"/>
                <a:cs typeface="Arial" panose="020B0604020202020204" pitchFamily="34" charset="0"/>
              </a:rPr>
              <a:t>Los resultados del ejercicio de </a:t>
            </a:r>
            <a:r>
              <a:rPr lang="es-MX" altLang="ja-JP" sz="2000" i="1" dirty="0">
                <a:solidFill>
                  <a:srgbClr val="B36A99"/>
                </a:solidFill>
                <a:latin typeface="Arial" panose="020B0604020202020204" pitchFamily="34" charset="0"/>
                <a:cs typeface="Arial" panose="020B0604020202020204" pitchFamily="34" charset="0"/>
              </a:rPr>
              <a:t>dichos recursos serán evaluados por las instancias técnicas</a:t>
            </a:r>
            <a:r>
              <a:rPr lang="es-MX" altLang="ja-JP" sz="2000" i="1" dirty="0">
                <a:solidFill>
                  <a:schemeClr val="accent5">
                    <a:lumMod val="50000"/>
                  </a:schemeClr>
                </a:solidFill>
                <a:latin typeface="Arial" panose="020B0604020202020204" pitchFamily="34" charset="0"/>
                <a:cs typeface="Arial" panose="020B0604020202020204" pitchFamily="34" charset="0"/>
              </a:rPr>
              <a:t> </a:t>
            </a:r>
            <a:r>
              <a:rPr lang="es-MX" altLang="ja-JP" sz="2000" i="1" dirty="0">
                <a:solidFill>
                  <a:schemeClr val="bg1"/>
                </a:solidFill>
                <a:latin typeface="Arial" panose="020B0604020202020204" pitchFamily="34" charset="0"/>
                <a:cs typeface="Arial" panose="020B0604020202020204" pitchFamily="34" charset="0"/>
              </a:rPr>
              <a:t>que establezcan, respectivamente, la Federación y las entidades federativas, </a:t>
            </a:r>
            <a:r>
              <a:rPr lang="es-MX" altLang="ja-JP" sz="2000" i="1" dirty="0">
                <a:solidFill>
                  <a:srgbClr val="155A9B"/>
                </a:solidFill>
                <a:latin typeface="Arial" panose="020B0604020202020204" pitchFamily="34" charset="0"/>
                <a:cs typeface="Arial" panose="020B0604020202020204" pitchFamily="34" charset="0"/>
              </a:rPr>
              <a:t>con el objeto de propiciar que los recursos económicos se asignen en los respectivos presupuestos </a:t>
            </a:r>
            <a:r>
              <a:rPr lang="es-MX" altLang="ja-JP" sz="2000" i="1" dirty="0">
                <a:solidFill>
                  <a:schemeClr val="bg1"/>
                </a:solidFill>
                <a:latin typeface="Arial" panose="020B0604020202020204" pitchFamily="34" charset="0"/>
                <a:cs typeface="Arial" panose="020B0604020202020204" pitchFamily="34" charset="0"/>
              </a:rPr>
              <a:t>en los términos del párrafo precedente. Lo anterior, </a:t>
            </a:r>
            <a:r>
              <a:rPr lang="es-MX" altLang="ja-JP" sz="2000" i="1" dirty="0">
                <a:solidFill>
                  <a:srgbClr val="9D6D58"/>
                </a:solidFill>
                <a:latin typeface="Arial" panose="020B0604020202020204" pitchFamily="34" charset="0"/>
                <a:cs typeface="Arial" panose="020B0604020202020204" pitchFamily="34" charset="0"/>
              </a:rPr>
              <a:t>sin</a:t>
            </a:r>
            <a:r>
              <a:rPr lang="es-MX" altLang="ja-JP" sz="2000" i="1" dirty="0">
                <a:solidFill>
                  <a:schemeClr val="bg2"/>
                </a:solidFill>
                <a:latin typeface="Arial" panose="020B0604020202020204" pitchFamily="34" charset="0"/>
                <a:cs typeface="Arial" panose="020B0604020202020204" pitchFamily="34" charset="0"/>
              </a:rPr>
              <a:t> </a:t>
            </a:r>
            <a:r>
              <a:rPr lang="es-MX" altLang="ja-JP" sz="2000" i="1" dirty="0">
                <a:solidFill>
                  <a:schemeClr val="bg2">
                    <a:lumMod val="75000"/>
                  </a:schemeClr>
                </a:solidFill>
                <a:latin typeface="Arial" panose="020B0604020202020204" pitchFamily="34" charset="0"/>
                <a:cs typeface="Arial" panose="020B0604020202020204" pitchFamily="34" charset="0"/>
              </a:rPr>
              <a:t>menoscabo de lo dispuesto en los artículos </a:t>
            </a:r>
            <a:r>
              <a:rPr lang="es-MX" altLang="ja-JP" sz="2000" i="1" dirty="0">
                <a:solidFill>
                  <a:schemeClr val="bg1"/>
                </a:solidFill>
                <a:latin typeface="Arial" panose="020B0604020202020204" pitchFamily="34" charset="0"/>
                <a:cs typeface="Arial" panose="020B0604020202020204" pitchFamily="34" charset="0"/>
              </a:rPr>
              <a:t>26, Apartado C, 74, fracción VI y 79 de esta Constitución</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6696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1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800" decel="100000"/>
                                        <p:tgtEl>
                                          <p:spTgt spid="11">
                                            <p:txEl>
                                              <p:pRg st="4" end="4"/>
                                            </p:txEl>
                                          </p:spTgt>
                                        </p:tgtEl>
                                      </p:cBhvr>
                                    </p:animEffect>
                                    <p:anim calcmode="lin" valueType="num">
                                      <p:cBhvr>
                                        <p:cTn id="21"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20" presetClass="entr" presetSubtype="0" fill="hold" nodeType="after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wedge">
                                      <p:cBhvr>
                                        <p:cTn id="29"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59898"/>
          </a:xfrm>
        </p:spPr>
        <p:txBody>
          <a:bodyPr>
            <a:normAutofit/>
          </a:bodyPr>
          <a:lstStyle/>
          <a:p>
            <a:pPr marL="0" indent="0" algn="just">
              <a:lnSpc>
                <a:spcPct val="100000"/>
              </a:lnSpc>
              <a:spcBef>
                <a:spcPts val="0"/>
              </a:spcBef>
              <a:buNone/>
              <a:defRPr/>
            </a:pPr>
            <a:r>
              <a:rPr lang="es-MX" sz="2000" dirty="0">
                <a:solidFill>
                  <a:schemeClr val="bg1"/>
                </a:solidFill>
                <a:latin typeface="ArialMT"/>
              </a:rPr>
              <a:t>arqueológicos, artísticos o históricos, cuando no sea posible determinar el catálogo de conceptos, las cantidades de trabajo, las especificaciones correspondientes o el programa de ejecución.</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Si con motivo de estas modificaciones, superiores al 25%, se requiere revisar los indirectos y el financiamiento originalmente pactados, para determinar la procedencia de ajustarlos, será </a:t>
            </a:r>
            <a:r>
              <a:rPr lang="es-MX" sz="2000" dirty="0">
                <a:solidFill>
                  <a:schemeClr val="accent5">
                    <a:lumMod val="75000"/>
                  </a:schemeClr>
                </a:solidFill>
                <a:latin typeface="ArialMT"/>
              </a:rPr>
              <a:t>necesario pedir autorización </a:t>
            </a:r>
            <a:r>
              <a:rPr lang="es-MX" sz="2000" dirty="0">
                <a:solidFill>
                  <a:schemeClr val="bg1"/>
                </a:solidFill>
                <a:latin typeface="ArialMT"/>
              </a:rPr>
              <a:t>a la SHCP (SFP); </a:t>
            </a:r>
            <a:r>
              <a:rPr lang="es-MX" sz="1600" dirty="0">
                <a:solidFill>
                  <a:schemeClr val="bg1"/>
                </a:solidFill>
                <a:latin typeface="ArialMT"/>
              </a:rPr>
              <a:t>(art. 59 4º pfo.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effectLst/>
              <a:latin typeface="ArialMT"/>
            </a:endParaRPr>
          </a:p>
          <a:p>
            <a:pPr marL="0" indent="0" algn="just">
              <a:lnSpc>
                <a:spcPct val="100000"/>
              </a:lnSpc>
              <a:spcBef>
                <a:spcPts val="0"/>
              </a:spcBef>
              <a:buNone/>
            </a:pPr>
            <a:r>
              <a:rPr lang="es-MX" sz="2000" b="1" dirty="0">
                <a:solidFill>
                  <a:schemeClr val="bg1"/>
                </a:solidFill>
                <a:latin typeface="ArialMT"/>
              </a:rPr>
              <a:t>b) </a:t>
            </a:r>
            <a:r>
              <a:rPr lang="es-MX" sz="2000" dirty="0">
                <a:solidFill>
                  <a:schemeClr val="bg1"/>
                </a:solidFill>
                <a:latin typeface="ArialMT"/>
              </a:rPr>
              <a:t>Si son modificaciones a los términos y condiciones originales del contrato, y </a:t>
            </a:r>
            <a:r>
              <a:rPr lang="es-MX" sz="2000" dirty="0">
                <a:solidFill>
                  <a:schemeClr val="accent1">
                    <a:lumMod val="75000"/>
                  </a:schemeClr>
                </a:solidFill>
                <a:latin typeface="ArialMT"/>
              </a:rPr>
              <a:t>no representan incremento o disminución en el monto o plazo </a:t>
            </a:r>
            <a:r>
              <a:rPr lang="es-MX" sz="2000" dirty="0">
                <a:solidFill>
                  <a:schemeClr val="bg1"/>
                </a:solidFill>
                <a:latin typeface="ArialMT"/>
              </a:rPr>
              <a:t>contractual, el titular del área responsable de la contratación de los trabajos podrá autorizar llevarlas, debiendo informar al OIC del ente público, a más tardar el último día hábil de cada mes, sobre las autorizaciones otorgadas en el mes calendario inmediato anterior. </a:t>
            </a:r>
            <a:r>
              <a:rPr lang="es-MX" sz="1600" dirty="0">
                <a:solidFill>
                  <a:schemeClr val="bg1"/>
                </a:solidFill>
                <a:latin typeface="ArialMT"/>
              </a:rPr>
              <a:t>(art. 59 5º y 9º pfos.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			c) </a:t>
            </a:r>
            <a:r>
              <a:rPr lang="es-MX" sz="2000" dirty="0">
                <a:solidFill>
                  <a:schemeClr val="bg1"/>
                </a:solidFill>
                <a:latin typeface="ArialMT"/>
              </a:rPr>
              <a:t>Se pueden realizar convenios cuando </a:t>
            </a:r>
            <a:r>
              <a:rPr lang="es-MX" sz="2000" dirty="0">
                <a:solidFill>
                  <a:schemeClr val="accent3">
                    <a:lumMod val="50000"/>
                  </a:schemeClr>
                </a:solidFill>
                <a:latin typeface="ArialMT"/>
              </a:rPr>
              <a:t>se requiera ejecu-			tar cantidades o conceptos de trabajo adicionales </a:t>
            </a:r>
            <a:r>
              <a:rPr lang="es-MX" sz="2000" dirty="0">
                <a:solidFill>
                  <a:schemeClr val="bg1"/>
                </a:solidFill>
                <a:latin typeface="ArialMT"/>
              </a:rPr>
              <a:t>a los pre- 			vistos originalmente, vigilando que dichos incrementos no			rebasen el presupuesto autorizado en el contrato. En este 			</a:t>
            </a: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3076" name="Picture 4" descr="Cierran calle Santiago Tapia de Morelia; sustituyen drenaje - Atiempo">
            <a:extLst>
              <a:ext uri="{FF2B5EF4-FFF2-40B4-BE49-F238E27FC236}">
                <a16:creationId xmlns:a16="http://schemas.microsoft.com/office/drawing/2014/main" id="{EE1866AD-AAB9-6AFF-010B-A60C3143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66" y="4960257"/>
            <a:ext cx="2645230" cy="17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888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00000"/>
              </a:lnSpc>
              <a:spcBef>
                <a:spcPts val="0"/>
              </a:spcBef>
              <a:buNone/>
            </a:pPr>
            <a:r>
              <a:rPr lang="es-MX" sz="2000" dirty="0">
                <a:solidFill>
                  <a:schemeClr val="bg1"/>
                </a:solidFill>
                <a:latin typeface="ArialMT"/>
              </a:rPr>
              <a:t>caso se podrá autorizar el pago de las estimaciones de los trabajos ejecutados, previamente a la celebración de los convenios respectivos.</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En este caso, se pagarán estas cantidades adicionales a los precios unitarios pactados originalmente, y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d) </a:t>
            </a:r>
            <a:r>
              <a:rPr lang="es-ES" sz="2000" dirty="0">
                <a:solidFill>
                  <a:schemeClr val="bg1"/>
                </a:solidFill>
                <a:latin typeface="ArialMT"/>
              </a:rPr>
              <a:t>Tratándose de conceptos de trabajo no previstos originalmente en el catálogo de conceptos del contrato, es decir, los trabajos extraordinarios, se podrán incorporar. Los precios unitarios deberán ser conciliados y autorizados, previamente a su pago. </a:t>
            </a:r>
            <a:r>
              <a:rPr lang="es-ES" sz="1600" dirty="0">
                <a:solidFill>
                  <a:schemeClr val="bg1"/>
                </a:solidFill>
                <a:latin typeface="ArialMT"/>
              </a:rPr>
              <a:t>(art. 59 10º pfo.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b="1" dirty="0">
                <a:solidFill>
                  <a:schemeClr val="bg1"/>
                </a:solidFill>
                <a:latin typeface="ArialMT"/>
              </a:rPr>
              <a:t>contratos a precio alzado </a:t>
            </a:r>
            <a:r>
              <a:rPr lang="es-MX" sz="2000" dirty="0">
                <a:solidFill>
                  <a:schemeClr val="bg1"/>
                </a:solidFill>
                <a:latin typeface="ArialMT"/>
              </a:rPr>
              <a:t>o la parte de  los mixtos de esta 		 naturaleza, como regla  general,  </a:t>
            </a:r>
            <a:r>
              <a:rPr lang="es-MX" sz="2000" dirty="0">
                <a:solidFill>
                  <a:schemeClr val="accent6">
                    <a:lumMod val="50000"/>
                  </a:schemeClr>
                </a:solidFill>
                <a:latin typeface="ArialMT"/>
              </a:rPr>
              <a:t>no podrán ser  modificados </a:t>
            </a:r>
            <a:r>
              <a:rPr lang="es-MX" sz="2000" dirty="0">
                <a:solidFill>
                  <a:schemeClr val="bg1"/>
                </a:solidFill>
                <a:latin typeface="ArialMT"/>
              </a:rPr>
              <a:t>en 		         monto o en plazo, ni estarán sujetos a ajustes de costos </a:t>
            </a:r>
            <a:r>
              <a:rPr lang="es-MX" sz="1600" dirty="0">
                <a:solidFill>
                  <a:schemeClr val="bg1"/>
                </a:solidFill>
                <a:latin typeface="ArialMT"/>
              </a:rPr>
              <a:t>(art. 59 6º		                 pfo. LOPSRM)</a:t>
            </a:r>
            <a:r>
              <a:rPr lang="es-MX" sz="2000" dirty="0">
                <a:solidFill>
                  <a:schemeClr val="bg1"/>
                </a:solidFill>
                <a:latin typeface="ArialMT"/>
              </a:rPr>
              <a:t>. </a:t>
            </a:r>
            <a:r>
              <a:rPr lang="es-MX" sz="2000" dirty="0">
                <a:solidFill>
                  <a:schemeClr val="accent3">
                    <a:lumMod val="75000"/>
                  </a:schemeClr>
                </a:solidFill>
                <a:latin typeface="ArialMT"/>
              </a:rPr>
              <a:t>Sin embargo</a:t>
            </a:r>
            <a:r>
              <a:rPr lang="es-MX" sz="2000" dirty="0">
                <a:solidFill>
                  <a:schemeClr val="bg1"/>
                </a:solidFill>
                <a:latin typeface="ArialMT"/>
              </a:rPr>
              <a:t>, cuando con posterioridad a la adjudi- 		       cación, se presenten circunstancias económicas de tipo general 		              que  sean  ajenas a  las partes, las cuales  no pudieron haberse 	             considerado en la proposición, se deberán reconocer incrementos o requerir reducciones, de conformidad con las disposiciones que, en su caso, emita la SHCP (SFP) </a:t>
            </a:r>
            <a:r>
              <a:rPr lang="es-MX" sz="1600" dirty="0">
                <a:solidFill>
                  <a:schemeClr val="bg1"/>
                </a:solidFill>
                <a:latin typeface="ArialMT"/>
              </a:rPr>
              <a:t>(art. 59 6º pfo. LOPSRM)</a:t>
            </a:r>
            <a:r>
              <a:rPr lang="es-MX" sz="2000" dirty="0">
                <a:solidFill>
                  <a:schemeClr val="bg1"/>
                </a:solidFill>
                <a:latin typeface="ArialMT"/>
              </a:rPr>
              <a:t>. 		</a:t>
            </a: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5122" name="Picture 2" descr="contrato de obra a precio alzado by jorge Sepulveda Salcedo">
            <a:extLst>
              <a:ext uri="{FF2B5EF4-FFF2-40B4-BE49-F238E27FC236}">
                <a16:creationId xmlns:a16="http://schemas.microsoft.com/office/drawing/2014/main" id="{40FF9709-4E4D-B2D4-643B-79D8A9C77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572" y="3282291"/>
            <a:ext cx="3104690" cy="19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016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dirty="0">
                <a:solidFill>
                  <a:schemeClr val="bg1"/>
                </a:solidFill>
                <a:latin typeface="ArialMT"/>
              </a:rPr>
              <a:t>Estos </a:t>
            </a:r>
            <a:r>
              <a:rPr lang="es-MX" sz="2000" b="1" dirty="0">
                <a:solidFill>
                  <a:schemeClr val="bg1"/>
                </a:solidFill>
                <a:latin typeface="ArialMT"/>
              </a:rPr>
              <a:t>contratos a precio alzado </a:t>
            </a:r>
            <a:r>
              <a:rPr lang="es-MX" sz="2000" dirty="0">
                <a:solidFill>
                  <a:schemeClr val="bg1"/>
                </a:solidFill>
                <a:latin typeface="ArialMT"/>
              </a:rPr>
              <a:t>también se podrán modificar </a:t>
            </a:r>
            <a:r>
              <a:rPr lang="es-MX" sz="2000" dirty="0">
                <a:solidFill>
                  <a:schemeClr val="bg2">
                    <a:lumMod val="60000"/>
                    <a:lumOff val="40000"/>
                  </a:schemeClr>
                </a:solidFill>
                <a:latin typeface="ArialMT"/>
              </a:rPr>
              <a:t>por una sola ocasión </a:t>
            </a:r>
            <a:r>
              <a:rPr lang="es-MX" sz="2000" dirty="0">
                <a:solidFill>
                  <a:schemeClr val="bg1"/>
                </a:solidFill>
                <a:latin typeface="ArialMT"/>
              </a:rPr>
              <a:t>para actualizar los costos de los insumos para los trabajos, por causas no imputables al contratista, cuando los trabajos inicien con posterioridad a ciento veinte días naturales contados a partir de la fecha de presentación de la proposición. Para tales efectos, se utilizará el promedio de los índices de precios al productor de obras públicas, publicados por el INEGI, tomando como base para su cálculo el mes de presentación y apertura de la proposición y el mes que inicia la obra </a:t>
            </a:r>
            <a:r>
              <a:rPr lang="es-MX" sz="1600" dirty="0">
                <a:solidFill>
                  <a:schemeClr val="bg1"/>
                </a:solidFill>
                <a:latin typeface="ArialMT"/>
              </a:rPr>
              <a:t>(art. 59 7º pfo. LOPSRM)</a:t>
            </a:r>
            <a:r>
              <a:rPr lang="es-MX" sz="2000" dirty="0">
                <a:solidFill>
                  <a:schemeClr val="bg1"/>
                </a:solidFill>
                <a:latin typeface="ArialMT"/>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dirty="0">
              <a:solidFill>
                <a:srgbClr val="000000"/>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dirty="0">
                <a:solidFill>
                  <a:srgbClr val="674446"/>
                </a:solidFill>
                <a:latin typeface="ArialMT"/>
              </a:rPr>
              <a:t>requisitos para realizar los convenios </a:t>
            </a:r>
            <a:r>
              <a:rPr lang="es-MX" sz="2000" dirty="0">
                <a:solidFill>
                  <a:schemeClr val="bg1"/>
                </a:solidFill>
                <a:latin typeface="ArialMT"/>
              </a:rPr>
              <a:t>modificatorios son, en todos los casos, que:</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1.-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Existan razones fundadas y explícitas para realizar la modificación;</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contrato a modificar se encuentre vigente;</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3.-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 presupuesto que pueda ejercerse para pagar, en caso de incementos que lo requiera;</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4.-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 consentimiento del proveedor o contratista;</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5.-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convenio se formalice por escrito;</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6.-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Debe ser firmado por el servidor público que suscribió el contrato, o por quien lo sustituyó, o a falta de ellos, el que esté facultado para suscribirlo;</a:t>
            </a:r>
          </a:p>
          <a:p>
            <a:pPr marL="0" indent="0" algn="just">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7068578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7.-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precio a pagar sea el originalmente pactado, o el modificado si este se ajusto en los términos previstos en el contrato, y</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8.-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deberá modificar la garantía de cumplimiento cuando los cambios </a:t>
            </a:r>
            <a:r>
              <a:rPr kumimoji="0" lang="es-MX" sz="2000" b="0" i="0" u="none" strike="noStrike" kern="1200" cap="none" spc="0" normalizeH="0" baseline="0" noProof="0" dirty="0">
                <a:ln>
                  <a:noFill/>
                </a:ln>
                <a:solidFill>
                  <a:srgbClr val="000000"/>
                </a:solidFill>
                <a:effectLst/>
                <a:uLnTx/>
                <a:uFillTx/>
                <a:latin typeface="ArialMT"/>
                <a:ea typeface="+mn-ea"/>
                <a:cs typeface="+mn-cs"/>
              </a:rPr>
              <a:t>no se encuentren cubiertos por esa garantía </a:t>
            </a:r>
            <a:r>
              <a:rPr lang="es-MX" sz="2000" dirty="0">
                <a:solidFill>
                  <a:srgbClr val="000000"/>
                </a:solidFill>
                <a:latin typeface="ArialMT"/>
              </a:rPr>
              <a:t>otorgada originalmente, la cual se debe entregar en un plazo máximo de 10 dias naturales, una vez suscrito el mismo</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A diferencia de las adquisiciones, en </a:t>
            </a:r>
            <a:r>
              <a:rPr lang="es-MX" sz="2000" b="1" dirty="0">
                <a:solidFill>
                  <a:schemeClr val="bg1"/>
                </a:solidFill>
                <a:latin typeface="ArialMT"/>
              </a:rPr>
              <a:t>obra pública </a:t>
            </a:r>
            <a:r>
              <a:rPr lang="es-MX" sz="2000" dirty="0">
                <a:solidFill>
                  <a:schemeClr val="bg1"/>
                </a:solidFill>
                <a:latin typeface="ArialMT"/>
              </a:rPr>
              <a:t>se deben formalizar los convenios modificatorios en un plazo máximo de 45 días naturales, contados a partir de que se tengan determinadas las modificaciones</a:t>
            </a:r>
            <a:r>
              <a:rPr lang="es-MX" sz="1600" dirty="0">
                <a:solidFill>
                  <a:srgbClr val="000000"/>
                </a:solidFill>
                <a:latin typeface="ArialMT"/>
              </a:rPr>
              <a:t> (art. 59 8º pfo. LOPSRM)</a:t>
            </a:r>
            <a:r>
              <a:rPr lang="es-MX" sz="2000" dirty="0">
                <a:solidFill>
                  <a:srgbClr val="000000"/>
                </a:solidFill>
                <a:latin typeface="ArialMT"/>
              </a:rPr>
              <a:t>.</a:t>
            </a:r>
          </a:p>
          <a:p>
            <a:pPr marL="0" indent="0" algn="just">
              <a:lnSpc>
                <a:spcPct val="100000"/>
              </a:lnSpc>
              <a:spcBef>
                <a:spcPts val="0"/>
              </a:spcBef>
              <a:buNone/>
            </a:pPr>
            <a:endParaRPr lang="es-MX" sz="1000" dirty="0">
              <a:solidFill>
                <a:srgbClr val="000000"/>
              </a:solidFill>
              <a:latin typeface="ArialMT"/>
            </a:endParaRPr>
          </a:p>
          <a:p>
            <a:pPr marL="0" indent="0" algn="just">
              <a:lnSpc>
                <a:spcPct val="100000"/>
              </a:lnSpc>
              <a:spcBef>
                <a:spcPts val="0"/>
              </a:spcBef>
              <a:buNone/>
              <a:defRPr/>
            </a:pPr>
            <a:r>
              <a:rPr lang="es-MX" sz="2000" b="1" dirty="0">
                <a:solidFill>
                  <a:schemeClr val="bg1"/>
                </a:solidFill>
                <a:latin typeface="ArialMT"/>
              </a:rPr>
              <a:t>3</a:t>
            </a:r>
            <a:r>
              <a:rPr lang="es-MX" sz="2000" b="1" dirty="0">
                <a:solidFill>
                  <a:schemeClr val="bg1"/>
                </a:solidFill>
                <a:effectLst/>
                <a:latin typeface="ArialMT"/>
              </a:rPr>
              <a:t>.5. </a:t>
            </a:r>
            <a:r>
              <a:rPr lang="es-MX" sz="2000" b="1" dirty="0">
                <a:solidFill>
                  <a:schemeClr val="accent6">
                    <a:lumMod val="50000"/>
                  </a:schemeClr>
                </a:solidFill>
                <a:effectLst/>
                <a:latin typeface="ArialMT"/>
              </a:rPr>
              <a:t>Garantías y seguros</a:t>
            </a:r>
            <a:r>
              <a:rPr lang="es-MX" sz="2000" b="1" dirty="0">
                <a:solidFill>
                  <a:schemeClr val="bg1"/>
                </a:solidFill>
                <a:effectLst/>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rgbClr val="000000"/>
                </a:solidFill>
                <a:latin typeface="ArialMT"/>
              </a:rPr>
              <a:t>El </a:t>
            </a:r>
            <a:r>
              <a:rPr lang="es-MX" sz="2000" dirty="0">
                <a:solidFill>
                  <a:srgbClr val="0070C0"/>
                </a:solidFill>
                <a:latin typeface="ArialMT"/>
              </a:rPr>
              <a:t>o</a:t>
            </a:r>
            <a:r>
              <a:rPr kumimoji="0" lang="es-MX" sz="2000" b="0" i="0" u="none" strike="noStrike" kern="1200" cap="none" spc="0" normalizeH="0" baseline="0" noProof="0" dirty="0">
                <a:ln>
                  <a:noFill/>
                </a:ln>
                <a:solidFill>
                  <a:srgbClr val="0070C0"/>
                </a:solidFill>
                <a:effectLst/>
                <a:uLnTx/>
                <a:uFillTx/>
                <a:latin typeface="ArialMT"/>
                <a:ea typeface="+mn-ea"/>
                <a:cs typeface="+mn-cs"/>
              </a:rPr>
              <a:t>bjeto de las garantías </a:t>
            </a:r>
            <a:r>
              <a:rPr kumimoji="0" lang="es-MX" sz="2000" b="0" i="0" u="none" strike="noStrike" kern="1200" cap="none" spc="0" normalizeH="0" baseline="0" noProof="0" dirty="0">
                <a:ln>
                  <a:noFill/>
                </a:ln>
                <a:solidFill>
                  <a:srgbClr val="000000"/>
                </a:solidFill>
                <a:effectLst/>
                <a:uLnTx/>
                <a:uFillTx/>
                <a:latin typeface="ArialMT"/>
                <a:ea typeface="+mn-ea"/>
                <a:cs typeface="+mn-cs"/>
              </a:rPr>
              <a:t>es respaldar el cumplimiento de las obligaciones a cargo del proveedor o del contratista.</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			El </a:t>
            </a:r>
            <a:r>
              <a:rPr kumimoji="0" lang="es-MX" sz="2000" b="0" i="0" u="none" strike="noStrike" kern="1200" cap="none" spc="0" normalizeH="0" baseline="0" noProof="0" dirty="0">
                <a:ln>
                  <a:noFill/>
                </a:ln>
                <a:solidFill>
                  <a:schemeClr val="bg2">
                    <a:lumMod val="60000"/>
                    <a:lumOff val="40000"/>
                  </a:schemeClr>
                </a:solidFill>
                <a:effectLst/>
                <a:uLnTx/>
                <a:uFillTx/>
                <a:latin typeface="ArialMT"/>
                <a:ea typeface="+mn-ea"/>
                <a:cs typeface="+mn-cs"/>
              </a:rPr>
              <a:t>objeto o propósito de un seguro </a:t>
            </a:r>
            <a:r>
              <a:rPr kumimoji="0" lang="es-MX" sz="2000" b="0" i="0" u="none" strike="noStrike" kern="1200" cap="none" spc="0" normalizeH="0" baseline="0" noProof="0" dirty="0">
                <a:ln>
                  <a:noFill/>
                </a:ln>
                <a:solidFill>
                  <a:srgbClr val="000000"/>
                </a:solidFill>
                <a:effectLst/>
                <a:uLnTx/>
                <a:uFillTx/>
                <a:latin typeface="ArialMT"/>
                <a:ea typeface="+mn-ea"/>
                <a:cs typeface="+mn-cs"/>
              </a:rPr>
              <a:t>es, resarcir un daño o 			cubrir una determinada cantidad de dinero al asegurado, 			cuando se presenta o cumple la eventualidad asegurada.  </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			En materia de contrataciones públicas los </a:t>
            </a:r>
            <a:r>
              <a:rPr kumimoji="0" lang="es-MX" sz="2000" i="0" u="none" strike="noStrike" kern="1200" cap="none" spc="0" normalizeH="0" baseline="0" noProof="0" dirty="0">
                <a:ln>
                  <a:noFill/>
                </a:ln>
                <a:solidFill>
                  <a:schemeClr val="accent3">
                    <a:lumMod val="75000"/>
                  </a:schemeClr>
                </a:solidFill>
                <a:effectLst/>
                <a:uLnTx/>
                <a:uFillTx/>
                <a:latin typeface="ArialMT"/>
                <a:ea typeface="+mn-ea"/>
                <a:cs typeface="+mn-cs"/>
              </a:rPr>
              <a:t>principales </a:t>
            </a:r>
            <a:r>
              <a:rPr lang="es-MX" sz="2000" dirty="0">
                <a:solidFill>
                  <a:schemeClr val="accent3">
                    <a:lumMod val="75000"/>
                  </a:schemeClr>
                </a:solidFill>
                <a:latin typeface="ArialMT"/>
              </a:rPr>
              <a:t>tipos 			de garantias </a:t>
            </a:r>
            <a:r>
              <a:rPr lang="es-MX" sz="2000" dirty="0">
                <a:solidFill>
                  <a:srgbClr val="000000"/>
                </a:solidFill>
                <a:latin typeface="ArialMT"/>
              </a:rPr>
              <a:t>son los siguientes :</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2" name="Picture 4" descr="AMIG on Twitter: &quot;En México, se requiere autorización del Gob. Federal  @SHCP_mx @CNSF_gob_mx para que las instituciones puedan otorgar #Fianzas  aquí te presentamos a quienes han obtenido dicha autorización. CUIDADO! NO  cualquiera">
            <a:extLst>
              <a:ext uri="{FF2B5EF4-FFF2-40B4-BE49-F238E27FC236}">
                <a16:creationId xmlns:a16="http://schemas.microsoft.com/office/drawing/2014/main" id="{BBB5BE26-6FF2-14CD-F51D-D53B6D9DC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590140"/>
            <a:ext cx="2706730" cy="203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p:cTn id="7"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a) </a:t>
            </a:r>
            <a:r>
              <a:rPr kumimoji="0" lang="es-MX" sz="2000" b="0" i="0" u="none" strike="noStrike" kern="1200" cap="none" spc="0" normalizeH="0" baseline="0" noProof="0" dirty="0">
                <a:ln>
                  <a:noFill/>
                </a:ln>
                <a:solidFill>
                  <a:srgbClr val="000000"/>
                </a:solidFill>
                <a:effectLst/>
                <a:uLnTx/>
                <a:uFillTx/>
                <a:latin typeface="ArialMT"/>
                <a:ea typeface="+mn-ea"/>
                <a:cs typeface="+mn-cs"/>
              </a:rPr>
              <a:t>De cumplimiento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fracc. II LAASSP, y 48 fracc. II 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lang="es-MX" sz="2000" b="1" dirty="0">
                <a:solidFill>
                  <a:srgbClr val="000000"/>
                </a:solidFill>
                <a:latin typeface="ArialMT"/>
              </a:rPr>
              <a:t>b) </a:t>
            </a:r>
            <a:r>
              <a:rPr lang="es-MX" sz="2000" dirty="0">
                <a:solidFill>
                  <a:srgbClr val="000000"/>
                </a:solidFill>
                <a:latin typeface="ArialMT"/>
              </a:rPr>
              <a:t>D</a:t>
            </a:r>
            <a:r>
              <a:rPr kumimoji="0" lang="es-MX" sz="2000" b="0" i="0" u="none" strike="noStrike" kern="1200" cap="none" spc="0" normalizeH="0" baseline="0" noProof="0" dirty="0">
                <a:ln>
                  <a:noFill/>
                </a:ln>
                <a:solidFill>
                  <a:srgbClr val="000000"/>
                </a:solidFill>
                <a:effectLst/>
                <a:uLnTx/>
                <a:uFillTx/>
                <a:latin typeface="ArialMT"/>
                <a:ea typeface="+mn-ea"/>
                <a:cs typeface="+mn-cs"/>
              </a:rPr>
              <a:t>e anticipo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fracc. I LAASSP, y 48 fracc. I 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y</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c) </a:t>
            </a:r>
            <a:r>
              <a:rPr kumimoji="0" lang="es-MX" sz="2000" b="0" i="0" u="none" strike="noStrike" kern="1200" cap="none" spc="0" normalizeH="0" baseline="0" noProof="0" dirty="0">
                <a:ln>
                  <a:noFill/>
                </a:ln>
                <a:solidFill>
                  <a:srgbClr val="000000"/>
                </a:solidFill>
                <a:effectLst/>
                <a:uLnTx/>
                <a:uFillTx/>
                <a:latin typeface="ArialMT"/>
                <a:ea typeface="+mn-ea"/>
                <a:cs typeface="+mn-cs"/>
              </a:rPr>
              <a:t>De calidad o funcionamiento, o de vicios ocultos.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53 2º pfo. LAASSP, y 66 LOPSRM)</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Las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garantías pueden constituirse</a:t>
            </a:r>
            <a:r>
              <a:rPr kumimoji="0" lang="es-MX" sz="2000" b="0" i="0" u="none" strike="noStrike" kern="1200" cap="none" spc="0" normalizeH="0" baseline="0" noProof="0" dirty="0">
                <a:ln>
                  <a:noFill/>
                </a:ln>
                <a:solidFill>
                  <a:schemeClr val="bg1"/>
                </a:solidFill>
                <a:effectLst/>
                <a:uLnTx/>
                <a:uFillTx/>
                <a:latin typeface="ArialMT"/>
                <a:ea typeface="+mn-ea"/>
                <a:cs typeface="+mn-cs"/>
              </a:rPr>
              <a:t>,</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 </a:t>
            </a:r>
            <a:r>
              <a:rPr kumimoji="0" lang="es-MX" sz="2000" b="0" i="0" u="none" strike="noStrike" kern="1200" cap="none" spc="0" normalizeH="0" baseline="0" noProof="0" dirty="0">
                <a:ln>
                  <a:noFill/>
                </a:ln>
                <a:solidFill>
                  <a:srgbClr val="000000"/>
                </a:solidFill>
                <a:effectLst/>
                <a:uLnTx/>
                <a:uFillTx/>
                <a:latin typeface="ArialMT"/>
                <a:ea typeface="+mn-ea"/>
                <a:cs typeface="+mn-cs"/>
              </a:rPr>
              <a:t>de acuerdo con el art</a:t>
            </a:r>
            <a:r>
              <a:rPr lang="es-MX" sz="2000" dirty="0">
                <a:solidFill>
                  <a:srgbClr val="000000"/>
                </a:solidFill>
                <a:latin typeface="ArialMT"/>
              </a:rPr>
              <a:t>ículo</a:t>
            </a:r>
            <a:r>
              <a:rPr kumimoji="0" lang="es-MX" sz="2000" b="0" i="0" u="none" strike="noStrike" kern="1200" cap="none" spc="0" normalizeH="0" baseline="0" noProof="0" dirty="0">
                <a:ln>
                  <a:noFill/>
                </a:ln>
                <a:solidFill>
                  <a:srgbClr val="000000"/>
                </a:solidFill>
                <a:effectLst/>
                <a:uLnTx/>
                <a:uFillTx/>
                <a:latin typeface="ArialMT"/>
                <a:ea typeface="+mn-ea"/>
                <a:cs typeface="+mn-cs"/>
              </a:rPr>
              <a:t> 48 de la LTF mediante:</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I. Depósito de dinero constituido a través de certificado o billete de depósito, expedido por institución de crédito autorizada para operar como tal;</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II. Fianza otorgada por institución de fianzas o de seguros autorizada	            para expedirla;</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III. Seguro de caución otorgado por institución de seguros autorizada 	</a:t>
            </a:r>
            <a:r>
              <a:rPr lang="es-MX" sz="2000" dirty="0">
                <a:solidFill>
                  <a:srgbClr val="000000"/>
                </a:solidFill>
                <a:latin typeface="ArialMT"/>
              </a:rPr>
              <a:t>            para expedirlo</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IV. Depósito  de  dinero constituido  ante la Tesorería, en moneda na-		     nacional o extranjera;</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V. Carta  de  crédito irrevocable, expedida  por  institución  de crédito 	  autorizada para operar como tal, y</a:t>
            </a:r>
          </a:p>
          <a:p>
            <a:pPr marL="0" indent="0" algn="just">
              <a:lnSpc>
                <a:spcPct val="100000"/>
              </a:lnSpc>
              <a:spcBef>
                <a:spcPts val="0"/>
              </a:spcBef>
              <a:buNone/>
              <a:defRPr/>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8194" name="Picture 2" descr="Aseguradoras y Consejo Ciudadano intercambiarán información - Indice  Político | Noticias México, Opinión, Internacional">
            <a:extLst>
              <a:ext uri="{FF2B5EF4-FFF2-40B4-BE49-F238E27FC236}">
                <a16:creationId xmlns:a16="http://schemas.microsoft.com/office/drawing/2014/main" id="{BE681373-BE22-38BE-5A55-19A5CD23E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24" y="3341025"/>
            <a:ext cx="3441073" cy="258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598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lnSpcReduction="10000"/>
          </a:bodyPr>
          <a:lstStyle/>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VI. Cualquier otra que, en su caso, determine la Tesorería mediante disposiciones de carácter general.</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sz="2000" dirty="0">
                <a:solidFill>
                  <a:schemeClr val="bg1"/>
                </a:solidFill>
                <a:latin typeface="ArialMT"/>
              </a:rPr>
              <a:t> Y para la garantía de vicios ocultos en materia de obras públicas mediante recursos aportados en fideicomiso, los cuales deberán invertirse en instrumentos de renta fija.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dirty="0">
                <a:solidFill>
                  <a:schemeClr val="accent6">
                    <a:lumMod val="50000"/>
                  </a:schemeClr>
                </a:solidFill>
                <a:latin typeface="ArialMT"/>
              </a:rPr>
              <a:t>aspectos que </a:t>
            </a:r>
            <a:r>
              <a:rPr lang="es-MX" sz="2000" dirty="0">
                <a:solidFill>
                  <a:schemeClr val="bg1"/>
                </a:solidFill>
                <a:latin typeface="ArialMT"/>
              </a:rPr>
              <a:t>los entes públicos </a:t>
            </a:r>
            <a:r>
              <a:rPr lang="es-MX" sz="2000" dirty="0">
                <a:solidFill>
                  <a:schemeClr val="accent6">
                    <a:lumMod val="50000"/>
                  </a:schemeClr>
                </a:solidFill>
                <a:latin typeface="ArialMT"/>
              </a:rPr>
              <a:t>deben considerar en relación a las garantías </a:t>
            </a:r>
            <a:r>
              <a:rPr lang="es-MX" sz="2000" dirty="0">
                <a:solidFill>
                  <a:schemeClr val="bg1"/>
                </a:solidFill>
                <a:latin typeface="ArialMT"/>
              </a:rPr>
              <a:t>en un procedimiento de contratación son:</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I. Señalamiento de que la obligación garantizada será </a:t>
            </a:r>
            <a:r>
              <a:rPr kumimoji="0" lang="es-MX" sz="2000" b="0" i="0" u="none" strike="noStrike" kern="1200" cap="none" spc="0" normalizeH="0" baseline="0" noProof="0" dirty="0">
                <a:ln>
                  <a:noFill/>
                </a:ln>
                <a:solidFill>
                  <a:srgbClr val="B36A99"/>
                </a:solidFill>
                <a:effectLst/>
                <a:uLnTx/>
                <a:uFillTx/>
                <a:latin typeface="ArialMT"/>
                <a:ea typeface="+mn-ea"/>
                <a:cs typeface="+mn-cs"/>
              </a:rPr>
              <a:t>divisible o indivisible</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39  fracc. II inciso i) pto. 5 RLAASSP y 81 últ. pfo. y 91 1er.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p>
          <a:p>
            <a:pPr marL="0" indent="0" algn="just">
              <a:lnSpc>
                <a:spcPct val="100000"/>
              </a:lnSpc>
              <a:spcBef>
                <a:spcPts val="0"/>
              </a:spcBef>
              <a:buNone/>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II. La previsión de que </a:t>
            </a:r>
            <a:r>
              <a:rPr kumimoji="0" lang="es-MX" sz="2000" b="0" i="0" u="none" strike="noStrike" kern="1200" cap="none" spc="0" normalizeH="0" baseline="0" noProof="0" dirty="0">
                <a:ln>
                  <a:noFill/>
                </a:ln>
                <a:solidFill>
                  <a:srgbClr val="0070C0"/>
                </a:solidFill>
                <a:effectLst/>
                <a:uLnTx/>
                <a:uFillTx/>
                <a:latin typeface="ArialMT"/>
                <a:ea typeface="+mn-ea"/>
                <a:cs typeface="+mn-cs"/>
              </a:rPr>
              <a:t>deberá ajustarse la garantía </a:t>
            </a:r>
            <a:r>
              <a:rPr kumimoji="0" lang="es-MX" sz="2000" b="0" i="0" u="none" strike="noStrike" kern="1200" cap="none" spc="0" normalizeH="0" baseline="0" noProof="0" dirty="0">
                <a:ln>
                  <a:noFill/>
                </a:ln>
                <a:solidFill>
                  <a:srgbClr val="000000"/>
                </a:solidFill>
                <a:effectLst/>
                <a:uLnTx/>
                <a:uFillTx/>
                <a:latin typeface="ArialMT"/>
                <a:ea typeface="+mn-ea"/>
                <a:cs typeface="+mn-cs"/>
              </a:rPr>
              <a:t>otorgada cuando se modifique el monto, plazo o vigencia del contrato.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39 fracc. II inciso i) pto. 5 RLAASSP y 91 4º Pfo. RLOPSRM) </a:t>
            </a:r>
          </a:p>
          <a:p>
            <a:pPr marL="0" indent="0" algn="just">
              <a:lnSpc>
                <a:spcPct val="100000"/>
              </a:lnSpc>
              <a:spcBef>
                <a:spcPts val="0"/>
              </a:spcBef>
              <a:buNone/>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III. Señalar que la Garantía de cumplimiento </a:t>
            </a:r>
            <a:r>
              <a:rPr kumimoji="0" lang="es-MX" sz="2000" b="0" i="0" u="none" strike="noStrike" kern="1200" cap="none" spc="0" normalizeH="0" baseline="0" noProof="0" dirty="0">
                <a:ln>
                  <a:noFill/>
                </a:ln>
                <a:solidFill>
                  <a:schemeClr val="accent3">
                    <a:lumMod val="75000"/>
                  </a:schemeClr>
                </a:solidFill>
                <a:effectLst/>
                <a:uLnTx/>
                <a:uFillTx/>
                <a:latin typeface="ArialMT"/>
                <a:ea typeface="+mn-ea"/>
                <a:cs typeface="+mn-cs"/>
              </a:rPr>
              <a:t>se hará efectiva</a:t>
            </a:r>
            <a:r>
              <a:rPr kumimoji="0" lang="es-MX" sz="2000" b="0" i="0" u="none" strike="noStrike" kern="1200" cap="none" spc="0" normalizeH="0" baseline="0" noProof="0" dirty="0">
                <a:ln>
                  <a:noFill/>
                </a:ln>
                <a:solidFill>
                  <a:srgbClr val="000000"/>
                </a:solidFill>
                <a:effectLst/>
                <a:uLnTx/>
                <a:uFillTx/>
                <a:latin typeface="ArialMT"/>
                <a:ea typeface="+mn-ea"/>
                <a:cs typeface="+mn-cs"/>
              </a:rPr>
              <a:t> por el monto total de la obligación garantizada, salvo que en los contratos se haya estipulado su divisibilidad.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81 fracc. II RLAASSP, 91 5to. pfo. RLOPSRM y Criterios AD-02/2011 y OP-01/2011 de la UNCP de la SFP)</a:t>
            </a:r>
          </a:p>
          <a:p>
            <a:pPr marL="0" indent="0" algn="just">
              <a:lnSpc>
                <a:spcPct val="100000"/>
              </a:lnSpc>
              <a:spcBef>
                <a:spcPts val="0"/>
              </a:spcBef>
              <a:buNone/>
            </a:pPr>
            <a:endParaRPr lang="es-MX" sz="500" dirty="0">
              <a:solidFill>
                <a:srgbClr val="000000"/>
              </a:solidFill>
              <a:latin typeface="ArialMT"/>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IV. Podrán reducir el porcentaje de la Garantía de cumplimiento, cuando el adjudicado cuente con antecedentes de cumplimiento favorables.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LAASSP, 81 fracc. VII, 86 RLAASSP, 48 2do. pfo. LOPSRM y 90 1er. y 2do. pfo. RLOPSRM)</a:t>
            </a:r>
            <a:endParaRPr lang="es-MX" sz="17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6964775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2812"/>
          </a:xfrm>
        </p:spPr>
        <p:txBody>
          <a:bodyPr>
            <a:normAutofit/>
          </a:bodyPr>
          <a:lstStyle/>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V. Establecer la previsión de que una vez cumplidas las obligaciones del proveedor o contratista, se debe proceder inmediatamente a extender la constancia de cumplimiento, para que se dé inicio a los trámites de cancelación de las Garantías correspondientes.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81 fracc. VIII RLAASSP)</a:t>
            </a:r>
            <a:r>
              <a:rPr kumimoji="0" lang="es-MX" sz="2000" b="0" i="0" u="none" strike="noStrike" kern="1200" cap="none" spc="0" normalizeH="0" baseline="0" noProof="0" dirty="0">
                <a:ln>
                  <a:noFill/>
                </a:ln>
                <a:solidFill>
                  <a:srgbClr val="000000"/>
                </a:solidFill>
                <a:effectLst/>
                <a:uLnTx/>
                <a:uFillTx/>
                <a:latin typeface="ArialMT"/>
                <a:ea typeface="+mn-ea"/>
                <a:cs typeface="+mn-cs"/>
              </a:rPr>
              <a:t> y se debe extinguir cuando el contratista entrega la garantía de vicios ocultos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92 6º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p>
          <a:p>
            <a:pPr marL="0" indent="0" algn="just">
              <a:lnSpc>
                <a:spcPct val="100000"/>
              </a:lnSpc>
              <a:spcBef>
                <a:spcPts val="0"/>
              </a:spcBef>
              <a:buNone/>
            </a:pPr>
            <a:endParaRPr lang="es-MX" sz="500" dirty="0">
              <a:solidFill>
                <a:srgbClr val="000000"/>
              </a:solidFill>
              <a:latin typeface="ArialMT"/>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VI. Las dependencias y entidades considerarán la posibilidad de que las garantías de cumplimiento, de anticipo o por vicios ocultos se entreguen por medios electrónicos, siempre que las disposiciones jurídicas aplicables permitan la constitución de garantías por dichos medios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81 fracc. VI RLAASSP, y 90 6º pfo. RLOPSRM</a:t>
            </a:r>
            <a:r>
              <a:rPr lang="es-MX" sz="1600" dirty="0">
                <a:solidFill>
                  <a:srgbClr val="000000"/>
                </a:solidFill>
                <a:latin typeface="ArialMT"/>
              </a:rPr>
              <a:t>)</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sz="2000" b="1" dirty="0">
                <a:solidFill>
                  <a:srgbClr val="000000"/>
                </a:solidFill>
                <a:latin typeface="ArialMT"/>
              </a:rPr>
              <a:t>Caracteristicas de la garantía de cumplimiento.</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altLang="es-MX" sz="20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Este es el medio jurídico utilizado para asegurar el cumplimien-		       to de las obligaciones contractuales a cargo del proveedor o del 		       contratista, y así proteger a </a:t>
            </a:r>
            <a:r>
              <a:rPr lang="es-MX" altLang="es-MX" sz="2000" dirty="0">
                <a:solidFill>
                  <a:schemeClr val="bg1"/>
                </a:solidFill>
                <a:latin typeface="Arial" panose="020B0604020202020204" pitchFamily="34" charset="0"/>
                <a:ea typeface="ＭＳ Ｐゴシック" panose="020B0600070205080204" pitchFamily="34" charset="-128"/>
                <a:cs typeface="Times New Roman" panose="02020603050405020304" pitchFamily="18" charset="0"/>
              </a:rPr>
              <a:t>la contratante </a:t>
            </a:r>
            <a:r>
              <a:rPr lang="es-MX" altLang="es-MX" sz="20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del posible incumpli-		       miento de la entrega de los bienes, la prestación del servicio o 		       de la ejecución de la obra, asi como la falta de pago de las penas </a:t>
            </a:r>
            <a:r>
              <a:rPr lang="es-MX" altLang="es-MX" sz="2000" dirty="0">
                <a:solidFill>
                  <a:schemeClr val="bg1"/>
                </a:solidFill>
                <a:latin typeface="Arial" panose="020B0604020202020204" pitchFamily="34" charset="0"/>
                <a:ea typeface="ＭＳ Ｐゴシック" panose="020B0600070205080204" pitchFamily="34" charset="-128"/>
                <a:cs typeface="Times New Roman" panose="02020603050405020304" pitchFamily="18" charset="0"/>
              </a:rPr>
              <a:t>convencionales o las deductivas. </a:t>
            </a: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0" name="Picture 2" descr="Seguros Confianza - Te ayudamos a identificar personas en quien confiar">
            <a:extLst>
              <a:ext uri="{FF2B5EF4-FFF2-40B4-BE49-F238E27FC236}">
                <a16:creationId xmlns:a16="http://schemas.microsoft.com/office/drawing/2014/main" id="{6EFCBC1C-85A6-4908-98B9-C2B1843AA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419604"/>
            <a:ext cx="2283244" cy="143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24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2812"/>
          </a:xfrm>
        </p:spPr>
        <p:txBody>
          <a:bodyPr>
            <a:normAutofit/>
          </a:bodyPr>
          <a:lstStyle/>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ea typeface="ＭＳ Ｐゴシック" panose="020B0600070205080204" pitchFamily="34" charset="-128"/>
              </a:rPr>
              <a:t>Particularidades:</a:t>
            </a:r>
          </a:p>
          <a:p>
            <a:pPr marL="0" indent="0" algn="just" eaLnBrk="1" hangingPunct="1">
              <a:lnSpc>
                <a:spcPct val="100000"/>
              </a:lnSpc>
              <a:spcBef>
                <a:spcPts val="0"/>
              </a:spcBef>
              <a:buFont typeface="Wingdings" pitchFamily="2" charset="2"/>
              <a:buNone/>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 </a:t>
            </a:r>
            <a:r>
              <a:rPr lang="es-MX" altLang="es-MX" sz="2000" dirty="0">
                <a:solidFill>
                  <a:schemeClr val="bg1"/>
                </a:solidFill>
                <a:latin typeface="Arial" panose="020B0604020202020204" pitchFamily="34" charset="0"/>
                <a:ea typeface="ＭＳ Ｐゴシック" panose="020B0600070205080204" pitchFamily="34" charset="-128"/>
              </a:rPr>
              <a:t>Como regla general, los contratos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deben contemplar esta Garantía</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1600" dirty="0">
                <a:solidFill>
                  <a:schemeClr val="bg1"/>
                </a:solidFill>
                <a:latin typeface="Arial" panose="020B0604020202020204" pitchFamily="34" charset="0"/>
                <a:ea typeface="ＭＳ Ｐゴシック" panose="020B0600070205080204" pitchFamily="34" charset="-128"/>
              </a:rPr>
              <a:t>(arts.45 fracc. XI LAASSP, 81 fracc. II RLAASSP y 46 fracc. IX LOPSRM)</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II. </a:t>
            </a:r>
            <a:r>
              <a:rPr lang="es-MX" altLang="es-MX" sz="2000" dirty="0">
                <a:solidFill>
                  <a:schemeClr val="bg1"/>
                </a:solidFill>
                <a:latin typeface="Arial" panose="020B0604020202020204" pitchFamily="34" charset="0"/>
                <a:ea typeface="ＭＳ Ｐゴシック" panose="020B0600070205080204" pitchFamily="34" charset="-128"/>
              </a:rPr>
              <a:t>El porcentaje a aplicar en cada caso, </a:t>
            </a:r>
            <a:r>
              <a:rPr lang="es-MX" altLang="es-MX" sz="2000" dirty="0">
                <a:solidFill>
                  <a:schemeClr val="bg2">
                    <a:lumMod val="60000"/>
                    <a:lumOff val="40000"/>
                  </a:schemeClr>
                </a:solidFill>
                <a:latin typeface="Arial" panose="020B0604020202020204" pitchFamily="34" charset="0"/>
                <a:ea typeface="ＭＳ Ｐゴシック" panose="020B0600070205080204" pitchFamily="34" charset="-128"/>
              </a:rPr>
              <a:t>debe estar determinado en la PBL´s </a:t>
            </a:r>
            <a:r>
              <a:rPr lang="es-MX" altLang="es-MX" sz="2000" dirty="0">
                <a:solidFill>
                  <a:schemeClr val="bg1"/>
                </a:solidFill>
                <a:latin typeface="Arial" panose="020B0604020202020204" pitchFamily="34" charset="0"/>
                <a:ea typeface="ＭＳ Ｐゴシック" panose="020B0600070205080204" pitchFamily="34" charset="-128"/>
              </a:rPr>
              <a:t>de la dependencia o entidad. </a:t>
            </a:r>
            <a:r>
              <a:rPr lang="es-MX" altLang="es-MX" sz="1600" dirty="0">
                <a:solidFill>
                  <a:schemeClr val="bg1"/>
                </a:solidFill>
                <a:latin typeface="Arial" panose="020B0604020202020204" pitchFamily="34" charset="0"/>
                <a:ea typeface="ＭＳ Ｐゴシック" panose="020B0600070205080204" pitchFamily="34" charset="-128"/>
              </a:rPr>
              <a:t>(arts. 48 2º pfo. LAASSP, 48 fracc. II y últ. pfo. LOPSRM , 89, 91, 92 RLOPSRM, Capitulo III, Lineamiento Cuarto, DOF 9 sept. 2010)</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III. </a:t>
            </a:r>
            <a:r>
              <a:rPr lang="es-MX" altLang="es-MX" sz="2000" dirty="0">
                <a:solidFill>
                  <a:schemeClr val="bg1"/>
                </a:solidFill>
                <a:latin typeface="Arial" panose="020B0604020202020204" pitchFamily="34" charset="0"/>
                <a:ea typeface="ＭＳ Ｐゴシック" panose="020B0600070205080204" pitchFamily="34" charset="-128"/>
              </a:rPr>
              <a:t>El adjudicado </a:t>
            </a:r>
            <a:r>
              <a:rPr lang="es-MX" altLang="es-MX" sz="2000" dirty="0">
                <a:solidFill>
                  <a:srgbClr val="002060"/>
                </a:solidFill>
                <a:latin typeface="Arial" panose="020B0604020202020204" pitchFamily="34" charset="0"/>
                <a:ea typeface="ＭＳ Ｐゴシック" panose="020B0600070205080204" pitchFamily="34" charset="-128"/>
              </a:rPr>
              <a:t>la debe presentar </a:t>
            </a:r>
            <a:r>
              <a:rPr lang="es-MX" altLang="es-MX" sz="2000" dirty="0">
                <a:solidFill>
                  <a:schemeClr val="bg1"/>
                </a:solidFill>
                <a:latin typeface="Arial" panose="020B0604020202020204" pitchFamily="34" charset="0"/>
                <a:ea typeface="ＭＳ Ｐゴシック" panose="020B0600070205080204" pitchFamily="34" charset="-128"/>
              </a:rPr>
              <a:t>en el plazo o  fecha previstos en la convocatoria, invitación o solicitud de cotización ó en su defecto, a más tardar dentro de los diez días naturales siguientes a la firma del contrato de adquisiciones, o quince días para el caso de obra pública, salvo que la entrega de los bienes o la prestación de los servicios se realice dentro del citado plazo. </a:t>
            </a:r>
            <a:r>
              <a:rPr lang="es-MX" altLang="es-MX" sz="1600" dirty="0">
                <a:solidFill>
                  <a:schemeClr val="bg1"/>
                </a:solidFill>
                <a:latin typeface="Arial" panose="020B0604020202020204" pitchFamily="34" charset="0"/>
                <a:ea typeface="ＭＳ Ｐゴシック" panose="020B0600070205080204" pitchFamily="34" charset="-128"/>
              </a:rPr>
              <a:t>(arts. 48 últ. pfo. LAASSP, y 48 fracc. II LOPSRM)</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sz="2000" b="1" dirty="0">
                <a:solidFill>
                  <a:schemeClr val="bg1"/>
                </a:solidFill>
                <a:latin typeface="ArialMT"/>
              </a:rPr>
              <a:t>IV. </a:t>
            </a:r>
            <a:r>
              <a:rPr lang="es-MX" sz="2000" dirty="0">
                <a:solidFill>
                  <a:srgbClr val="7F3B71"/>
                </a:solidFill>
                <a:latin typeface="ArialMT"/>
              </a:rPr>
              <a:t>El monto </a:t>
            </a:r>
            <a:r>
              <a:rPr lang="es-MX" sz="2000" dirty="0">
                <a:solidFill>
                  <a:schemeClr val="bg1"/>
                </a:solidFill>
                <a:latin typeface="ArialMT"/>
              </a:rPr>
              <a:t>de esta garantía </a:t>
            </a:r>
            <a:r>
              <a:rPr lang="es-MX" sz="2000" dirty="0">
                <a:solidFill>
                  <a:srgbClr val="7F3B71"/>
                </a:solidFill>
                <a:latin typeface="ArialMT"/>
              </a:rPr>
              <a:t>sirve de parámetro </a:t>
            </a:r>
            <a:r>
              <a:rPr lang="es-MX" sz="2000" dirty="0">
                <a:solidFill>
                  <a:schemeClr val="bg1"/>
                </a:solidFill>
                <a:latin typeface="ArialMT"/>
              </a:rPr>
              <a:t>o límite máximo para determinar hasta cuanto dinero se le puede aplicar al proveedor o contratista por concepto de penas convencionales, y o deductivas. </a:t>
            </a:r>
            <a:r>
              <a:rPr lang="es-MX" sz="1600" dirty="0">
                <a:solidFill>
                  <a:schemeClr val="bg1"/>
                </a:solidFill>
                <a:latin typeface="ArialMT"/>
              </a:rPr>
              <a:t>(art. 90 2º. pfo RLOPSRM y 96 1er. pfo. RLAASSP)</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V. </a:t>
            </a:r>
            <a:r>
              <a:rPr lang="es-MX" sz="2000" dirty="0">
                <a:solidFill>
                  <a:schemeClr val="accent6">
                    <a:lumMod val="50000"/>
                  </a:schemeClr>
                </a:solidFill>
                <a:latin typeface="ArialMT"/>
              </a:rPr>
              <a:t>Será divisible </a:t>
            </a:r>
            <a:r>
              <a:rPr lang="es-MX" sz="2000" dirty="0">
                <a:solidFill>
                  <a:schemeClr val="bg1"/>
                </a:solidFill>
                <a:latin typeface="ArialMT"/>
              </a:rPr>
              <a:t>cuando por las características de los bienes a entregar, los servicios  a prestar o  la  obra a ejecutar, lo  entregado, prestado o ejecutado  puede</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079835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00000"/>
              </a:lnSpc>
              <a:spcBef>
                <a:spcPts val="0"/>
              </a:spcBef>
              <a:buNone/>
            </a:pPr>
            <a:r>
              <a:rPr lang="es-MX" sz="2000" dirty="0">
                <a:solidFill>
                  <a:schemeClr val="bg1"/>
                </a:solidFill>
                <a:latin typeface="ArialMT"/>
              </a:rPr>
              <a:t>ser util o funcionar por estar completo o puede ser prestado o entregado de forma independiente. </a:t>
            </a:r>
            <a:r>
              <a:rPr lang="es-MX" sz="1600" dirty="0">
                <a:solidFill>
                  <a:schemeClr val="bg1"/>
                </a:solidFill>
                <a:latin typeface="ArialMT"/>
              </a:rPr>
              <a:t>(arts. 39 fracc. II inc. I, numeral 5 RLAASSP, y 89 1er. pfo. y 91 1er. pfo. RLOPSRM) </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 </a:t>
            </a:r>
            <a:r>
              <a:rPr lang="es-MX" sz="2000" dirty="0">
                <a:solidFill>
                  <a:schemeClr val="bg1"/>
                </a:solidFill>
                <a:latin typeface="ArialMT"/>
              </a:rPr>
              <a:t>En los </a:t>
            </a:r>
            <a:r>
              <a:rPr lang="es-MX" sz="2000" dirty="0">
                <a:solidFill>
                  <a:schemeClr val="accent1">
                    <a:lumMod val="75000"/>
                  </a:schemeClr>
                </a:solidFill>
                <a:latin typeface="ArialMT"/>
              </a:rPr>
              <a:t>contratos plurianuales</a:t>
            </a:r>
            <a:r>
              <a:rPr lang="es-MX" sz="2000" dirty="0">
                <a:solidFill>
                  <a:schemeClr val="bg1"/>
                </a:solidFill>
                <a:latin typeface="ArialMT"/>
              </a:rPr>
              <a:t>, se podrá solicitar para cada ejercicio fiscal en proporción al monto autorizado para ese ejercicio presupuestal, y se renovará en cada ejercicio fiscal. </a:t>
            </a:r>
            <a:r>
              <a:rPr lang="es-MX" sz="1600" dirty="0">
                <a:solidFill>
                  <a:schemeClr val="bg1"/>
                </a:solidFill>
                <a:latin typeface="ArialMT"/>
              </a:rPr>
              <a:t>(arts. 87 RLAASSP y 92 LOPSRM)</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 </a:t>
            </a:r>
            <a:r>
              <a:rPr lang="es-MX" sz="2000" dirty="0">
                <a:solidFill>
                  <a:schemeClr val="bg1"/>
                </a:solidFill>
                <a:latin typeface="ArialMT"/>
              </a:rPr>
              <a:t>Para el </a:t>
            </a:r>
            <a:r>
              <a:rPr lang="es-MX" sz="2000" dirty="0">
                <a:solidFill>
                  <a:srgbClr val="00B0F0"/>
                </a:solidFill>
                <a:latin typeface="ArialMT"/>
              </a:rPr>
              <a:t>contrato abierto </a:t>
            </a:r>
            <a:r>
              <a:rPr lang="es-MX" sz="2000" dirty="0">
                <a:solidFill>
                  <a:schemeClr val="bg1"/>
                </a:solidFill>
                <a:latin typeface="ArialMT"/>
              </a:rPr>
              <a:t>el otorgamiento de la garantía deberá constituirse por el monto máximo o total del mismo cuando es anual, y si es plurianual debe estarse a lo mencionado en la fracción  anterior, y deberá estar vigente hasta que la dependencia o entidad dé por concluido el contrato. </a:t>
            </a:r>
            <a:r>
              <a:rPr lang="es-MX" sz="1600" dirty="0">
                <a:solidFill>
                  <a:schemeClr val="bg1"/>
                </a:solidFill>
                <a:latin typeface="ArialMT"/>
              </a:rPr>
              <a:t>(art. 85 fracc. III RLAASSP)</a:t>
            </a:r>
            <a:endParaRPr lang="es-MX" sz="2000" dirty="0">
              <a:solidFill>
                <a:schemeClr val="bg1"/>
              </a:solidFill>
              <a:latin typeface="ArialMT"/>
            </a:endParaRPr>
          </a:p>
          <a:p>
            <a:pPr marL="0" indent="0" algn="just">
              <a:lnSpc>
                <a:spcPct val="100000"/>
              </a:lnSpc>
              <a:spcBef>
                <a:spcPts val="0"/>
              </a:spcBef>
              <a:buNone/>
            </a:pPr>
            <a:endParaRPr lang="es-MX" sz="500" dirty="0">
              <a:solidFill>
                <a:schemeClr val="bg1"/>
              </a:solidFill>
              <a:latin typeface="ArialMT"/>
            </a:endParaRP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r>
              <a:rPr lang="es-MX" altLang="es-MX" sz="2000" b="1" dirty="0">
                <a:solidFill>
                  <a:srgbClr val="000000"/>
                </a:solidFill>
                <a:latin typeface="Arial" panose="020B0604020202020204" pitchFamily="34" charset="0"/>
                <a:ea typeface="ＭＳ Ｐゴシック" panose="020B0600070205080204" pitchFamily="34" charset="-128"/>
              </a:rPr>
              <a:t>VIII</a:t>
            </a:r>
            <a:r>
              <a:rPr kumimoji="0" lang="es-MX" altLang="es-MX"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El servidor público facultado para firmar el contrato, puede </a:t>
            </a:r>
            <a:r>
              <a:rPr kumimoji="0" lang="es-MX" altLang="es-MX" sz="2000" b="0" i="0" u="none" strike="noStrike" kern="1200" cap="none" spc="0" normalizeH="0" baseline="0" noProof="0" dirty="0">
                <a:ln>
                  <a:noFill/>
                </a:ln>
                <a:solidFill>
                  <a:srgbClr val="000066"/>
                </a:solidFill>
                <a:effectLst/>
                <a:uLnTx/>
                <a:uFillTx/>
                <a:latin typeface="Arial" panose="020B0604020202020204" pitchFamily="34" charset="0"/>
                <a:ea typeface="ＭＳ Ｐゴシック" panose="020B0600070205080204" pitchFamily="34" charset="-128"/>
                <a:cs typeface="+mn-cs"/>
              </a:rPr>
              <a:t>exceptuar el  otorgamiento de esta garantía</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cuando es una excepción por monto y cuando el procedimiento se fundamenta en los artículos 41 fraccs. II, IV, V, XI y XIV de la LAASSP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48 2º pfo. LAASSP)</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o 42 fraccs. IX o X de la LOPSRM.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48 2º pfo. LOPSRM)</a:t>
            </a: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endParaRPr kumimoji="0" lang="es-MX" altLang="es-MX" sz="5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r>
              <a:rPr kumimoji="0" lang="es-MX" altLang="es-MX"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IX.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 esta previsto que los </a:t>
            </a:r>
            <a:r>
              <a:rPr kumimoji="0" lang="es-MX" altLang="es-MX"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bienes sean entregados o los servicios prestados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en un plazo menor al que se tiene para la entrega de esta garantía, jurídicamente resulta improcedente o innecesaria solicitar su entrega.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(arts. 86 últ. pfo.RLAASSP y 90 3er. pfo. RLOPSRM.)</a:t>
            </a:r>
            <a:endPar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400"/>
              </a:spcBef>
              <a:buNone/>
              <a:defRPr/>
            </a:pPr>
            <a:endParaRPr lang="es-MX" sz="16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310891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 </a:t>
            </a:r>
            <a:r>
              <a:rPr lang="es-MX" altLang="es-MX" sz="2000" dirty="0">
                <a:solidFill>
                  <a:schemeClr val="bg1"/>
                </a:solidFill>
                <a:latin typeface="Arial" panose="020B0604020202020204" pitchFamily="34" charset="0"/>
                <a:ea typeface="ＭＳ Ｐゴシック" panose="020B0600070205080204" pitchFamily="34" charset="-128"/>
              </a:rPr>
              <a:t>La modificación al monto, plazo o vigencia de los contratos, conlleva el  respectivo </a:t>
            </a:r>
            <a:r>
              <a:rPr lang="es-MX" altLang="es-MX" sz="2000" dirty="0">
                <a:solidFill>
                  <a:schemeClr val="accent1">
                    <a:lumMod val="75000"/>
                  </a:schemeClr>
                </a:solidFill>
                <a:latin typeface="Arial" panose="020B0604020202020204" pitchFamily="34" charset="0"/>
                <a:ea typeface="ＭＳ Ｐゴシック" panose="020B0600070205080204" pitchFamily="34" charset="-128"/>
              </a:rPr>
              <a:t>ajuste a esta garantía</a:t>
            </a:r>
            <a:r>
              <a:rPr lang="es-MX" altLang="es-MX" sz="2000" dirty="0">
                <a:solidFill>
                  <a:schemeClr val="bg1"/>
                </a:solidFill>
                <a:latin typeface="Arial" panose="020B0604020202020204" pitchFamily="34" charset="0"/>
                <a:ea typeface="ＭＳ Ｐゴシック" panose="020B0600070205080204" pitchFamily="34" charset="-128"/>
              </a:rPr>
              <a:t>, cuando dicho incremento no se encuentre cubierto por la originalmente otorgada. El plazo para entregar esta modificación no debe exceder de los diez días naturales siguientes a la firma de dicho convenio. </a:t>
            </a:r>
            <a:r>
              <a:rPr lang="es-MX" altLang="es-MX" sz="1600" dirty="0">
                <a:solidFill>
                  <a:schemeClr val="bg1"/>
                </a:solidFill>
                <a:latin typeface="Arial" panose="020B0604020202020204" pitchFamily="34" charset="0"/>
                <a:ea typeface="ＭＳ Ｐゴシック" panose="020B0600070205080204" pitchFamily="34" charset="-128"/>
              </a:rPr>
              <a:t>(arts. 91 últ. pfo. RLAASSP y 109 fracc. VII inc. c)  RLOPSRM) </a:t>
            </a:r>
          </a:p>
          <a:p>
            <a:pPr marL="0" indent="0" algn="just">
              <a:lnSpc>
                <a:spcPct val="10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 </a:t>
            </a:r>
            <a:r>
              <a:rPr lang="es-MX" sz="2000" dirty="0">
                <a:solidFill>
                  <a:srgbClr val="00B050"/>
                </a:solidFill>
                <a:latin typeface="ArialMT"/>
              </a:rPr>
              <a:t>Es procedente su reducción</a:t>
            </a:r>
            <a:r>
              <a:rPr lang="es-MX" sz="2000" dirty="0">
                <a:solidFill>
                  <a:schemeClr val="bg1"/>
                </a:solidFill>
                <a:latin typeface="ArialMT"/>
              </a:rPr>
              <a:t>, según el grado de cumplimiento que se tenga en el registro único de proveedores y contratistas; puede ser del 10 al 50% respecto del porcentaje establecido en el procedimiento de contratación. </a:t>
            </a:r>
            <a:r>
              <a:rPr lang="es-MX" sz="1600" dirty="0">
                <a:solidFill>
                  <a:schemeClr val="bg1"/>
                </a:solidFill>
                <a:latin typeface="ArialMT"/>
              </a:rPr>
              <a:t>(arts. 48 2º pfo. LAASSP, 86 1er. pfo. RLAASSP y Capítulo III, Lineamiento Cuarto, DOF 9 sept. 2010, 48 2º pfo. LOPSRM, 79 2º pfo. y 90 1er pfo. RLOPSRM)</a:t>
            </a:r>
          </a:p>
          <a:p>
            <a:pPr marL="0" indent="0" algn="just">
              <a:lnSpc>
                <a:spcPct val="10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XII. </a:t>
            </a:r>
            <a:r>
              <a:rPr lang="es-MX" altLang="es-MX" sz="2000" dirty="0">
                <a:solidFill>
                  <a:schemeClr val="bg1"/>
                </a:solidFill>
                <a:latin typeface="Arial" panose="020B0604020202020204" pitchFamily="34" charset="0"/>
                <a:ea typeface="ＭＳ Ｐゴシック" panose="020B0600070205080204" pitchFamily="34" charset="-128"/>
              </a:rPr>
              <a:t>En materia de </a:t>
            </a:r>
            <a:r>
              <a:rPr lang="es-MX" altLang="es-MX" sz="2000" b="1" dirty="0">
                <a:solidFill>
                  <a:schemeClr val="bg1"/>
                </a:solidFill>
                <a:latin typeface="Arial" panose="020B0604020202020204" pitchFamily="34" charset="0"/>
                <a:ea typeface="ＭＳ Ｐゴシック" panose="020B0600070205080204" pitchFamily="34" charset="-128"/>
              </a:rPr>
              <a:t>obra pública</a:t>
            </a:r>
            <a:r>
              <a:rPr lang="es-MX" altLang="es-MX" sz="2000" dirty="0">
                <a:solidFill>
                  <a:schemeClr val="bg1"/>
                </a:solidFill>
                <a:latin typeface="Arial" panose="020B0604020202020204" pitchFamily="34" charset="0"/>
                <a:ea typeface="ＭＳ Ｐゴシック" panose="020B0600070205080204" pitchFamily="34" charset="-128"/>
              </a:rPr>
              <a:t>, en </a:t>
            </a:r>
            <a:r>
              <a:rPr lang="es-MX" altLang="es-MX" sz="2000" dirty="0">
                <a:solidFill>
                  <a:schemeClr val="accent6">
                    <a:lumMod val="75000"/>
                  </a:schemeClr>
                </a:solidFill>
                <a:latin typeface="Arial" panose="020B0604020202020204" pitchFamily="34" charset="0"/>
                <a:ea typeface="ＭＳ Ｐゴシック" panose="020B0600070205080204" pitchFamily="34" charset="-128"/>
              </a:rPr>
              <a:t>trabajos de restauración, reparación o demolición</a:t>
            </a:r>
            <a:r>
              <a:rPr lang="es-MX" altLang="es-MX" sz="2000" dirty="0">
                <a:solidFill>
                  <a:schemeClr val="bg1"/>
                </a:solidFill>
                <a:latin typeface="Arial" panose="020B0604020202020204" pitchFamily="34" charset="0"/>
                <a:ea typeface="ＭＳ Ｐゴシック" panose="020B0600070205080204" pitchFamily="34" charset="-128"/>
              </a:rPr>
              <a:t> de inmuebles, que se ejecutanen a raiz de un caso fortuito o fuerza mayor, de resultar estrictamente necesario, la convocante podrá ordenar el inicio en los trabajos de manera previa a la celebración del contrato, y si estos concluyen antes de la formalización del mismo, no se solicitará la presentación de esta garantía. </a:t>
            </a:r>
            <a:r>
              <a:rPr lang="es-MX" altLang="es-MX" sz="1600" dirty="0">
                <a:solidFill>
                  <a:schemeClr val="bg1"/>
                </a:solidFill>
                <a:latin typeface="Arial" panose="020B0604020202020204" pitchFamily="34" charset="0"/>
                <a:ea typeface="ＭＳ Ｐゴシック" panose="020B0600070205080204" pitchFamily="34" charset="-128"/>
              </a:rPr>
              <a:t>(art. 45 Bis LOPSRM) </a:t>
            </a:r>
          </a:p>
          <a:p>
            <a:pPr marL="0" indent="0" algn="just" eaLnBrk="1" hangingPunct="1">
              <a:lnSpc>
                <a:spcPct val="100000"/>
              </a:lnSpc>
              <a:spcBef>
                <a:spcPts val="0"/>
              </a:spcBef>
              <a:buClr>
                <a:srgbClr val="006666"/>
              </a:buClr>
              <a:buFont typeface="Wingdings" pitchFamily="2" charset="2"/>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Clr>
                <a:schemeClr val="tx1"/>
              </a:buClr>
              <a:buFont typeface="Wingdings" pitchFamily="2" charset="2"/>
              <a:buNone/>
            </a:pPr>
            <a:r>
              <a:rPr lang="es-MX" altLang="es-MX" sz="2000" b="1" dirty="0">
                <a:solidFill>
                  <a:schemeClr val="bg1"/>
                </a:solidFill>
                <a:latin typeface="Arial" panose="020B0604020202020204" pitchFamily="34" charset="0"/>
                <a:ea typeface="ＭＳ Ｐゴシック" panose="020B0600070205080204" pitchFamily="34" charset="-128"/>
              </a:rPr>
              <a:t>XIII. </a:t>
            </a:r>
            <a:r>
              <a:rPr lang="es-MX" altLang="es-MX" sz="2000" dirty="0">
                <a:solidFill>
                  <a:schemeClr val="bg1"/>
                </a:solidFill>
                <a:latin typeface="Arial" panose="020B0604020202020204" pitchFamily="34" charset="0"/>
                <a:ea typeface="ＭＳ Ｐゴシック" panose="020B0600070205080204" pitchFamily="34" charset="-128"/>
              </a:rPr>
              <a:t>También en esa materia, una vez cumplidas las obligaciones del contratista y </a:t>
            </a:r>
            <a:r>
              <a:rPr lang="es-MX" altLang="es-MX" sz="2000" dirty="0">
                <a:solidFill>
                  <a:srgbClr val="B36A99"/>
                </a:solidFill>
                <a:latin typeface="Arial" panose="020B0604020202020204" pitchFamily="34" charset="0"/>
                <a:ea typeface="ＭＳ Ｐゴシック" panose="020B0600070205080204" pitchFamily="34" charset="-128"/>
              </a:rPr>
              <a:t>entregada  la garantía de vicios ocultos</a:t>
            </a:r>
            <a:r>
              <a:rPr lang="es-MX" altLang="es-MX" sz="2000" dirty="0">
                <a:solidFill>
                  <a:schemeClr val="bg1"/>
                </a:solidFill>
                <a:latin typeface="Arial" panose="020B0604020202020204" pitchFamily="34" charset="0"/>
                <a:ea typeface="ＭＳ Ｐゴシック" panose="020B0600070205080204" pitchFamily="34" charset="-128"/>
              </a:rPr>
              <a:t>, procederán  inmediatamente, a  través  del</a:t>
            </a: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400"/>
              </a:spcBef>
              <a:buNone/>
              <a:defRPr/>
            </a:pPr>
            <a:endParaRPr lang="es-MX" sz="16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13897435"/>
      </p:ext>
    </p:extLst>
  </p:cSld>
  <p:clrMapOvr>
    <a:masterClrMapping/>
  </p:clrMapOvr>
</p:sld>
</file>

<file path=ppt/theme/theme1.xml><?xml version="1.0" encoding="utf-8"?>
<a:theme xmlns:a="http://schemas.openxmlformats.org/drawingml/2006/main" name="Berlín">
  <a:themeElements>
    <a:clrScheme name="Personalizados 2">
      <a:dk1>
        <a:srgbClr val="000000"/>
      </a:dk1>
      <a:lt1>
        <a:srgbClr val="FFFFFF"/>
      </a:lt1>
      <a:dk2>
        <a:srgbClr val="9D360E"/>
      </a:dk2>
      <a:lt2>
        <a:srgbClr val="D9D9D9"/>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16883</TotalTime>
  <Words>22053</Words>
  <Application>Microsoft Macintosh PowerPoint</Application>
  <PresentationFormat>Panorámica</PresentationFormat>
  <Paragraphs>1585</Paragraphs>
  <Slides>107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107</vt:i4>
      </vt:variant>
    </vt:vector>
  </HeadingPairs>
  <TitlesOfParts>
    <vt:vector size="117" baseType="lpstr">
      <vt:lpstr>Arial Unicode MS</vt:lpstr>
      <vt:lpstr>Arial</vt:lpstr>
      <vt:lpstr>ArialMT</vt:lpstr>
      <vt:lpstr>Calibri</vt:lpstr>
      <vt:lpstr>Candara</vt:lpstr>
      <vt:lpstr>Courier New</vt:lpstr>
      <vt:lpstr>Times New Roman</vt:lpstr>
      <vt:lpstr>Trebuchet MS</vt:lpstr>
      <vt:lpstr>Wingdings</vt:lpstr>
      <vt:lpstr>Berlín</vt:lpstr>
      <vt:lpstr>               UNIVERSIDAD NACIONAL AUTÓNOMA DE MÉXICO</vt:lpstr>
      <vt:lpstr>OBJETIVO GENERAL </vt:lpstr>
      <vt:lpstr>OBJETIVOS ESPECÍFICOS DE LA MATERIA. </vt:lpstr>
      <vt:lpstr>TEMARIO</vt:lpstr>
      <vt:lpstr>Presentación de PowerPoint</vt:lpstr>
      <vt:lpstr>Presentación de PowerPoint</vt:lpstr>
      <vt:lpstr>Unidad 1. Marco Jurídico de las adquisiciones, arrendamientos y servicios y de la obra pública.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2. Planeación, presupuestación y programación de las contrataciones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3. Procedimientos de contratación.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UNIVERSIDAD NACIONAL AUTÓNOMA DE MÉXICO  PROGRAMA DE POSGRADO EN CIENCIAS DE LA ADMINISTRACIÓN</dc:title>
  <dc:creator>Fernando Gomez de Lara</dc:creator>
  <cp:lastModifiedBy>Fernando Gomez de Lara</cp:lastModifiedBy>
  <cp:revision>100</cp:revision>
  <dcterms:created xsi:type="dcterms:W3CDTF">2022-12-12T16:21:59Z</dcterms:created>
  <dcterms:modified xsi:type="dcterms:W3CDTF">2023-01-24T22:24:59Z</dcterms:modified>
</cp:coreProperties>
</file>